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5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7772400" cy="5041900"/>
  <p:notesSz cx="7772400" cy="50419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10" d="100"/>
          <a:sy n="110" d="100"/>
        </p:scale>
        <p:origin x="-1278" y="-13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82930" y="1562989"/>
            <a:ext cx="6606540" cy="10587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65860" y="2823464"/>
            <a:ext cx="5440680" cy="1260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rgbClr val="003C7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rgbClr val="003C7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88620" y="1159637"/>
            <a:ext cx="3380994" cy="3327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002786" y="1159637"/>
            <a:ext cx="3380994" cy="3327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rgbClr val="003C7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4457" y="572173"/>
            <a:ext cx="6323484" cy="7835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1" i="0">
                <a:solidFill>
                  <a:srgbClr val="003C7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8869" y="2129903"/>
            <a:ext cx="6094661" cy="20002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642616" y="4688967"/>
            <a:ext cx="2487168" cy="252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88620" y="4688967"/>
            <a:ext cx="1787652" cy="252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596128" y="4688967"/>
            <a:ext cx="1787652" cy="252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18" Type="http://schemas.openxmlformats.org/officeDocument/2006/relationships/image" Target="../media/image119.png"/><Relationship Id="rId26" Type="http://schemas.openxmlformats.org/officeDocument/2006/relationships/image" Target="../media/image127.png"/><Relationship Id="rId3" Type="http://schemas.openxmlformats.org/officeDocument/2006/relationships/image" Target="../media/image104.png"/><Relationship Id="rId21" Type="http://schemas.openxmlformats.org/officeDocument/2006/relationships/image" Target="../media/image122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5" Type="http://schemas.openxmlformats.org/officeDocument/2006/relationships/image" Target="../media/image126.png"/><Relationship Id="rId2" Type="http://schemas.openxmlformats.org/officeDocument/2006/relationships/image" Target="../media/image103.png"/><Relationship Id="rId16" Type="http://schemas.openxmlformats.org/officeDocument/2006/relationships/image" Target="../media/image117.png"/><Relationship Id="rId20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24" Type="http://schemas.openxmlformats.org/officeDocument/2006/relationships/image" Target="../media/image125.jpe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23" Type="http://schemas.openxmlformats.org/officeDocument/2006/relationships/image" Target="../media/image124.png"/><Relationship Id="rId10" Type="http://schemas.openxmlformats.org/officeDocument/2006/relationships/image" Target="../media/image111.png"/><Relationship Id="rId19" Type="http://schemas.openxmlformats.org/officeDocument/2006/relationships/image" Target="../media/image120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Relationship Id="rId22" Type="http://schemas.openxmlformats.org/officeDocument/2006/relationships/image" Target="../media/image123.jpeg"/><Relationship Id="rId27" Type="http://schemas.openxmlformats.org/officeDocument/2006/relationships/image" Target="../media/image1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" Type="http://schemas.openxmlformats.org/officeDocument/2006/relationships/image" Target="../media/image129.png"/><Relationship Id="rId16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9.png"/><Relationship Id="rId18" Type="http://schemas.openxmlformats.org/officeDocument/2006/relationships/image" Target="../media/image164.png"/><Relationship Id="rId26" Type="http://schemas.openxmlformats.org/officeDocument/2006/relationships/image" Target="../media/image172.png"/><Relationship Id="rId39" Type="http://schemas.openxmlformats.org/officeDocument/2006/relationships/image" Target="../media/image185.png"/><Relationship Id="rId21" Type="http://schemas.openxmlformats.org/officeDocument/2006/relationships/image" Target="../media/image167.png"/><Relationship Id="rId34" Type="http://schemas.openxmlformats.org/officeDocument/2006/relationships/image" Target="../media/image180.png"/><Relationship Id="rId42" Type="http://schemas.openxmlformats.org/officeDocument/2006/relationships/image" Target="../media/image188.png"/><Relationship Id="rId47" Type="http://schemas.openxmlformats.org/officeDocument/2006/relationships/image" Target="../media/image121.png"/><Relationship Id="rId50" Type="http://schemas.openxmlformats.org/officeDocument/2006/relationships/image" Target="../media/image126.png"/><Relationship Id="rId55" Type="http://schemas.openxmlformats.org/officeDocument/2006/relationships/image" Target="../media/image191.png"/><Relationship Id="rId7" Type="http://schemas.openxmlformats.org/officeDocument/2006/relationships/image" Target="../media/image153.png"/><Relationship Id="rId12" Type="http://schemas.openxmlformats.org/officeDocument/2006/relationships/image" Target="../media/image158.png"/><Relationship Id="rId17" Type="http://schemas.openxmlformats.org/officeDocument/2006/relationships/image" Target="../media/image163.png"/><Relationship Id="rId25" Type="http://schemas.openxmlformats.org/officeDocument/2006/relationships/image" Target="../media/image171.png"/><Relationship Id="rId33" Type="http://schemas.openxmlformats.org/officeDocument/2006/relationships/image" Target="../media/image179.png"/><Relationship Id="rId38" Type="http://schemas.openxmlformats.org/officeDocument/2006/relationships/image" Target="../media/image184.png"/><Relationship Id="rId46" Type="http://schemas.openxmlformats.org/officeDocument/2006/relationships/image" Target="../media/image120.png"/><Relationship Id="rId59" Type="http://schemas.openxmlformats.org/officeDocument/2006/relationships/image" Target="../media/image195.png"/><Relationship Id="rId2" Type="http://schemas.openxmlformats.org/officeDocument/2006/relationships/image" Target="../media/image148.png"/><Relationship Id="rId16" Type="http://schemas.openxmlformats.org/officeDocument/2006/relationships/image" Target="../media/image162.png"/><Relationship Id="rId20" Type="http://schemas.openxmlformats.org/officeDocument/2006/relationships/image" Target="../media/image166.png"/><Relationship Id="rId29" Type="http://schemas.openxmlformats.org/officeDocument/2006/relationships/image" Target="../media/image175.png"/><Relationship Id="rId41" Type="http://schemas.openxmlformats.org/officeDocument/2006/relationships/image" Target="../media/image187.png"/><Relationship Id="rId54" Type="http://schemas.openxmlformats.org/officeDocument/2006/relationships/image" Target="../media/image1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24" Type="http://schemas.openxmlformats.org/officeDocument/2006/relationships/image" Target="../media/image170.png"/><Relationship Id="rId32" Type="http://schemas.openxmlformats.org/officeDocument/2006/relationships/image" Target="../media/image178.png"/><Relationship Id="rId37" Type="http://schemas.openxmlformats.org/officeDocument/2006/relationships/image" Target="../media/image183.png"/><Relationship Id="rId40" Type="http://schemas.openxmlformats.org/officeDocument/2006/relationships/image" Target="../media/image186.png"/><Relationship Id="rId45" Type="http://schemas.openxmlformats.org/officeDocument/2006/relationships/image" Target="../media/image189.png"/><Relationship Id="rId53" Type="http://schemas.openxmlformats.org/officeDocument/2006/relationships/image" Target="../media/image124.png"/><Relationship Id="rId58" Type="http://schemas.openxmlformats.org/officeDocument/2006/relationships/image" Target="../media/image194.png"/><Relationship Id="rId5" Type="http://schemas.openxmlformats.org/officeDocument/2006/relationships/image" Target="../media/image151.png"/><Relationship Id="rId15" Type="http://schemas.openxmlformats.org/officeDocument/2006/relationships/image" Target="../media/image161.png"/><Relationship Id="rId23" Type="http://schemas.openxmlformats.org/officeDocument/2006/relationships/image" Target="../media/image169.png"/><Relationship Id="rId28" Type="http://schemas.openxmlformats.org/officeDocument/2006/relationships/image" Target="../media/image174.png"/><Relationship Id="rId36" Type="http://schemas.openxmlformats.org/officeDocument/2006/relationships/image" Target="../media/image182.png"/><Relationship Id="rId49" Type="http://schemas.openxmlformats.org/officeDocument/2006/relationships/image" Target="../media/image125.jpeg"/><Relationship Id="rId57" Type="http://schemas.openxmlformats.org/officeDocument/2006/relationships/image" Target="../media/image193.png"/><Relationship Id="rId10" Type="http://schemas.openxmlformats.org/officeDocument/2006/relationships/image" Target="../media/image156.png"/><Relationship Id="rId19" Type="http://schemas.openxmlformats.org/officeDocument/2006/relationships/image" Target="../media/image165.png"/><Relationship Id="rId31" Type="http://schemas.openxmlformats.org/officeDocument/2006/relationships/image" Target="../media/image177.png"/><Relationship Id="rId44" Type="http://schemas.openxmlformats.org/officeDocument/2006/relationships/image" Target="../media/image118.png"/><Relationship Id="rId52" Type="http://schemas.openxmlformats.org/officeDocument/2006/relationships/image" Target="../media/image119.png"/><Relationship Id="rId60" Type="http://schemas.openxmlformats.org/officeDocument/2006/relationships/image" Target="../media/image196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Relationship Id="rId14" Type="http://schemas.openxmlformats.org/officeDocument/2006/relationships/image" Target="../media/image160.png"/><Relationship Id="rId22" Type="http://schemas.openxmlformats.org/officeDocument/2006/relationships/image" Target="../media/image168.png"/><Relationship Id="rId27" Type="http://schemas.openxmlformats.org/officeDocument/2006/relationships/image" Target="../media/image173.png"/><Relationship Id="rId30" Type="http://schemas.openxmlformats.org/officeDocument/2006/relationships/image" Target="../media/image176.png"/><Relationship Id="rId35" Type="http://schemas.openxmlformats.org/officeDocument/2006/relationships/image" Target="../media/image181.png"/><Relationship Id="rId43" Type="http://schemas.openxmlformats.org/officeDocument/2006/relationships/image" Target="../media/image117.png"/><Relationship Id="rId48" Type="http://schemas.openxmlformats.org/officeDocument/2006/relationships/image" Target="../media/image123.jpeg"/><Relationship Id="rId56" Type="http://schemas.openxmlformats.org/officeDocument/2006/relationships/image" Target="../media/image192.png"/><Relationship Id="rId8" Type="http://schemas.openxmlformats.org/officeDocument/2006/relationships/image" Target="../media/image154.png"/><Relationship Id="rId51" Type="http://schemas.openxmlformats.org/officeDocument/2006/relationships/image" Target="../media/image190.png"/><Relationship Id="rId3" Type="http://schemas.openxmlformats.org/officeDocument/2006/relationships/image" Target="../media/image1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208.png"/><Relationship Id="rId18" Type="http://schemas.openxmlformats.org/officeDocument/2006/relationships/image" Target="../media/image213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12" Type="http://schemas.openxmlformats.org/officeDocument/2006/relationships/image" Target="../media/image207.png"/><Relationship Id="rId17" Type="http://schemas.openxmlformats.org/officeDocument/2006/relationships/image" Target="../media/image212.png"/><Relationship Id="rId2" Type="http://schemas.openxmlformats.org/officeDocument/2006/relationships/image" Target="../media/image197.png"/><Relationship Id="rId16" Type="http://schemas.openxmlformats.org/officeDocument/2006/relationships/image" Target="../media/image2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1.png"/><Relationship Id="rId11" Type="http://schemas.openxmlformats.org/officeDocument/2006/relationships/image" Target="../media/image206.png"/><Relationship Id="rId5" Type="http://schemas.openxmlformats.org/officeDocument/2006/relationships/image" Target="../media/image200.png"/><Relationship Id="rId15" Type="http://schemas.openxmlformats.org/officeDocument/2006/relationships/image" Target="../media/image210.png"/><Relationship Id="rId10" Type="http://schemas.openxmlformats.org/officeDocument/2006/relationships/image" Target="../media/image205.png"/><Relationship Id="rId19" Type="http://schemas.openxmlformats.org/officeDocument/2006/relationships/image" Target="../media/image214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Relationship Id="rId14" Type="http://schemas.openxmlformats.org/officeDocument/2006/relationships/image" Target="../media/image20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13" Type="http://schemas.openxmlformats.org/officeDocument/2006/relationships/image" Target="../media/image226.png"/><Relationship Id="rId18" Type="http://schemas.openxmlformats.org/officeDocument/2006/relationships/image" Target="../media/image231.png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12" Type="http://schemas.openxmlformats.org/officeDocument/2006/relationships/image" Target="../media/image225.png"/><Relationship Id="rId17" Type="http://schemas.openxmlformats.org/officeDocument/2006/relationships/image" Target="../media/image230.png"/><Relationship Id="rId2" Type="http://schemas.openxmlformats.org/officeDocument/2006/relationships/image" Target="../media/image215.png"/><Relationship Id="rId16" Type="http://schemas.openxmlformats.org/officeDocument/2006/relationships/image" Target="../media/image229.png"/><Relationship Id="rId20" Type="http://schemas.openxmlformats.org/officeDocument/2006/relationships/image" Target="../media/image2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9.png"/><Relationship Id="rId11" Type="http://schemas.openxmlformats.org/officeDocument/2006/relationships/image" Target="../media/image224.png"/><Relationship Id="rId5" Type="http://schemas.openxmlformats.org/officeDocument/2006/relationships/image" Target="../media/image218.png"/><Relationship Id="rId15" Type="http://schemas.openxmlformats.org/officeDocument/2006/relationships/image" Target="../media/image228.png"/><Relationship Id="rId10" Type="http://schemas.openxmlformats.org/officeDocument/2006/relationships/image" Target="../media/image223.png"/><Relationship Id="rId19" Type="http://schemas.openxmlformats.org/officeDocument/2006/relationships/image" Target="../media/image232.png"/><Relationship Id="rId4" Type="http://schemas.openxmlformats.org/officeDocument/2006/relationships/image" Target="../media/image217.png"/><Relationship Id="rId9" Type="http://schemas.openxmlformats.org/officeDocument/2006/relationships/image" Target="../media/image222.png"/><Relationship Id="rId14" Type="http://schemas.openxmlformats.org/officeDocument/2006/relationships/image" Target="../media/image2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13" Type="http://schemas.openxmlformats.org/officeDocument/2006/relationships/image" Target="../media/image244.png"/><Relationship Id="rId18" Type="http://schemas.openxmlformats.org/officeDocument/2006/relationships/image" Target="../media/image249.png"/><Relationship Id="rId3" Type="http://schemas.openxmlformats.org/officeDocument/2006/relationships/image" Target="../media/image199.png"/><Relationship Id="rId7" Type="http://schemas.openxmlformats.org/officeDocument/2006/relationships/image" Target="../media/image238.png"/><Relationship Id="rId12" Type="http://schemas.openxmlformats.org/officeDocument/2006/relationships/image" Target="../media/image243.png"/><Relationship Id="rId17" Type="http://schemas.openxmlformats.org/officeDocument/2006/relationships/image" Target="../media/image248.png"/><Relationship Id="rId2" Type="http://schemas.openxmlformats.org/officeDocument/2006/relationships/image" Target="../media/image146.png"/><Relationship Id="rId16" Type="http://schemas.openxmlformats.org/officeDocument/2006/relationships/image" Target="../media/image247.png"/><Relationship Id="rId20" Type="http://schemas.openxmlformats.org/officeDocument/2006/relationships/image" Target="../media/image2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7.png"/><Relationship Id="rId11" Type="http://schemas.openxmlformats.org/officeDocument/2006/relationships/image" Target="../media/image242.png"/><Relationship Id="rId5" Type="http://schemas.openxmlformats.org/officeDocument/2006/relationships/image" Target="../media/image236.png"/><Relationship Id="rId15" Type="http://schemas.openxmlformats.org/officeDocument/2006/relationships/image" Target="../media/image246.png"/><Relationship Id="rId10" Type="http://schemas.openxmlformats.org/officeDocument/2006/relationships/image" Target="../media/image241.png"/><Relationship Id="rId19" Type="http://schemas.openxmlformats.org/officeDocument/2006/relationships/image" Target="../media/image250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Relationship Id="rId14" Type="http://schemas.openxmlformats.org/officeDocument/2006/relationships/image" Target="../media/image2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openxmlformats.org/officeDocument/2006/relationships/image" Target="../media/image262.png"/><Relationship Id="rId18" Type="http://schemas.openxmlformats.org/officeDocument/2006/relationships/image" Target="../media/image267.png"/><Relationship Id="rId3" Type="http://schemas.openxmlformats.org/officeDocument/2006/relationships/image" Target="../media/image199.png"/><Relationship Id="rId7" Type="http://schemas.openxmlformats.org/officeDocument/2006/relationships/image" Target="../media/image256.png"/><Relationship Id="rId12" Type="http://schemas.openxmlformats.org/officeDocument/2006/relationships/image" Target="../media/image261.png"/><Relationship Id="rId17" Type="http://schemas.openxmlformats.org/officeDocument/2006/relationships/image" Target="../media/image266.png"/><Relationship Id="rId2" Type="http://schemas.openxmlformats.org/officeDocument/2006/relationships/image" Target="../media/image252.png"/><Relationship Id="rId16" Type="http://schemas.openxmlformats.org/officeDocument/2006/relationships/image" Target="../media/image2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5.png"/><Relationship Id="rId11" Type="http://schemas.openxmlformats.org/officeDocument/2006/relationships/image" Target="../media/image260.png"/><Relationship Id="rId5" Type="http://schemas.openxmlformats.org/officeDocument/2006/relationships/image" Target="../media/image254.png"/><Relationship Id="rId15" Type="http://schemas.openxmlformats.org/officeDocument/2006/relationships/image" Target="../media/image264.png"/><Relationship Id="rId10" Type="http://schemas.openxmlformats.org/officeDocument/2006/relationships/image" Target="../media/image259.png"/><Relationship Id="rId19" Type="http://schemas.openxmlformats.org/officeDocument/2006/relationships/image" Target="../media/image268.png"/><Relationship Id="rId4" Type="http://schemas.openxmlformats.org/officeDocument/2006/relationships/image" Target="../media/image253.png"/><Relationship Id="rId9" Type="http://schemas.openxmlformats.org/officeDocument/2006/relationships/image" Target="../media/image258.png"/><Relationship Id="rId14" Type="http://schemas.openxmlformats.org/officeDocument/2006/relationships/image" Target="../media/image26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image" Target="../media/image24.pn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26" Type="http://schemas.openxmlformats.org/officeDocument/2006/relationships/image" Target="../media/image73.png"/><Relationship Id="rId3" Type="http://schemas.openxmlformats.org/officeDocument/2006/relationships/image" Target="../media/image50.png"/><Relationship Id="rId21" Type="http://schemas.openxmlformats.org/officeDocument/2006/relationships/image" Target="../media/image68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5" Type="http://schemas.openxmlformats.org/officeDocument/2006/relationships/image" Target="../media/image72.png"/><Relationship Id="rId2" Type="http://schemas.openxmlformats.org/officeDocument/2006/relationships/image" Target="../media/image49.png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24" Type="http://schemas.openxmlformats.org/officeDocument/2006/relationships/image" Target="../media/image71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28" Type="http://schemas.openxmlformats.org/officeDocument/2006/relationships/image" Target="../media/image75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Relationship Id="rId27" Type="http://schemas.openxmlformats.org/officeDocument/2006/relationships/image" Target="../media/image7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379810" cy="11849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27289" y="3376841"/>
            <a:ext cx="6145110" cy="1662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47687" y="304004"/>
            <a:ext cx="919480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-20" dirty="0">
                <a:solidFill>
                  <a:srgbClr val="003C7A"/>
                </a:solidFill>
                <a:latin typeface="Arial"/>
                <a:cs typeface="Arial"/>
              </a:rPr>
              <a:t>Edisi Januari</a:t>
            </a:r>
            <a:r>
              <a:rPr sz="900" spc="-15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900" spc="-25" dirty="0">
                <a:solidFill>
                  <a:srgbClr val="003C7A"/>
                </a:solidFill>
                <a:latin typeface="Arial"/>
                <a:cs typeface="Arial"/>
              </a:rPr>
              <a:t>2019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0541" y="280484"/>
            <a:ext cx="1615957" cy="5348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1929" y="2780157"/>
            <a:ext cx="1756714" cy="3404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39216" y="2696642"/>
            <a:ext cx="5661660" cy="149987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1019"/>
              </a:spcBef>
            </a:pPr>
            <a:r>
              <a:rPr sz="1450" b="1" spc="-45" dirty="0">
                <a:solidFill>
                  <a:srgbClr val="FFFFFF"/>
                </a:solidFill>
                <a:latin typeface="Arial"/>
                <a:cs typeface="Arial"/>
              </a:rPr>
              <a:t>Summary</a:t>
            </a:r>
            <a:r>
              <a:rPr sz="1450" b="1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b="1" spc="-55" dirty="0">
                <a:solidFill>
                  <a:srgbClr val="FFFFFF"/>
                </a:solidFill>
                <a:latin typeface="Arial"/>
                <a:cs typeface="Arial"/>
              </a:rPr>
              <a:t>Report</a:t>
            </a:r>
            <a:endParaRPr sz="14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55"/>
              </a:spcBef>
            </a:pPr>
            <a:r>
              <a:rPr sz="2100" spc="-60" dirty="0">
                <a:solidFill>
                  <a:srgbClr val="003C7A"/>
                </a:solidFill>
                <a:latin typeface="Arial"/>
                <a:cs typeface="Arial"/>
              </a:rPr>
              <a:t>Jajak </a:t>
            </a:r>
            <a:r>
              <a:rPr sz="2100" spc="-65" dirty="0">
                <a:solidFill>
                  <a:srgbClr val="003C7A"/>
                </a:solidFill>
                <a:latin typeface="Arial"/>
                <a:cs typeface="Arial"/>
              </a:rPr>
              <a:t>Pendapat</a:t>
            </a:r>
            <a:r>
              <a:rPr sz="2100" spc="-26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2100" spc="-75" dirty="0">
                <a:solidFill>
                  <a:srgbClr val="003C7A"/>
                </a:solidFill>
                <a:latin typeface="Arial"/>
                <a:cs typeface="Arial"/>
              </a:rPr>
              <a:t>tentang</a:t>
            </a:r>
            <a:endParaRPr sz="2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2100" b="1" spc="-65" dirty="0">
                <a:solidFill>
                  <a:srgbClr val="003C7A"/>
                </a:solidFill>
                <a:latin typeface="Arial"/>
                <a:cs typeface="Arial"/>
              </a:rPr>
              <a:t>Pembangunan</a:t>
            </a:r>
            <a:r>
              <a:rPr sz="2100" b="1" spc="-15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2100" b="1" spc="-60" dirty="0">
                <a:solidFill>
                  <a:srgbClr val="003C7A"/>
                </a:solidFill>
                <a:latin typeface="Arial"/>
                <a:cs typeface="Arial"/>
              </a:rPr>
              <a:t>Ekonomi</a:t>
            </a:r>
            <a:r>
              <a:rPr sz="2100" b="1" spc="-15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2100" b="1" spc="-45" dirty="0">
                <a:solidFill>
                  <a:srgbClr val="003C7A"/>
                </a:solidFill>
                <a:latin typeface="Arial"/>
                <a:cs typeface="Arial"/>
              </a:rPr>
              <a:t>dan</a:t>
            </a:r>
            <a:r>
              <a:rPr sz="2100" b="1" spc="-15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2100" b="1" spc="-65" dirty="0">
                <a:solidFill>
                  <a:srgbClr val="003C7A"/>
                </a:solidFill>
                <a:latin typeface="Arial"/>
                <a:cs typeface="Arial"/>
              </a:rPr>
              <a:t>Politik</a:t>
            </a:r>
            <a:r>
              <a:rPr sz="2100" b="1" spc="-15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2100" b="1" spc="-50" dirty="0">
                <a:solidFill>
                  <a:srgbClr val="003C7A"/>
                </a:solidFill>
                <a:latin typeface="Arial"/>
                <a:cs typeface="Arial"/>
              </a:rPr>
              <a:t>Jawa</a:t>
            </a:r>
            <a:r>
              <a:rPr sz="2100" b="1" spc="-15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2100" b="1" spc="-75" dirty="0">
                <a:solidFill>
                  <a:srgbClr val="003C7A"/>
                </a:solidFill>
                <a:latin typeface="Arial"/>
                <a:cs typeface="Arial"/>
              </a:rPr>
              <a:t>Timur</a:t>
            </a:r>
            <a:endParaRPr sz="2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800" spc="-55" dirty="0">
                <a:solidFill>
                  <a:srgbClr val="003C7A"/>
                </a:solidFill>
                <a:latin typeface="Arial"/>
                <a:cs typeface="Arial"/>
              </a:rPr>
              <a:t>Kota</a:t>
            </a:r>
            <a:r>
              <a:rPr sz="1800" spc="-14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800" spc="-75" dirty="0">
                <a:solidFill>
                  <a:srgbClr val="003C7A"/>
                </a:solidFill>
                <a:latin typeface="Arial"/>
                <a:cs typeface="Arial"/>
              </a:rPr>
              <a:t>Batu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90104" y="577037"/>
            <a:ext cx="6482257" cy="2379903"/>
          </a:xfrm>
          <a:prstGeom prst="rect">
            <a:avLst/>
          </a:prstGeom>
          <a:blipFill dpi="0" rotWithShape="1">
            <a:blip r:embed="rId6" cstate="print">
              <a:alphaModFix amt="15000"/>
            </a:blip>
            <a:srcRect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78" y="0"/>
            <a:ext cx="4456760" cy="11923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48481" y="3861917"/>
            <a:ext cx="4323918" cy="1177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28718" y="24779"/>
            <a:ext cx="2044064" cy="244475"/>
          </a:xfrm>
          <a:custGeom>
            <a:avLst/>
            <a:gdLst/>
            <a:ahLst/>
            <a:cxnLst/>
            <a:rect l="l" t="t" r="r" b="b"/>
            <a:pathLst>
              <a:path w="2044065" h="244475">
                <a:moveTo>
                  <a:pt x="2043681" y="0"/>
                </a:moveTo>
                <a:lnTo>
                  <a:pt x="0" y="0"/>
                </a:lnTo>
                <a:lnTo>
                  <a:pt x="177838" y="199834"/>
                </a:lnTo>
                <a:lnTo>
                  <a:pt x="198406" y="218629"/>
                </a:lnTo>
                <a:lnTo>
                  <a:pt x="221976" y="232500"/>
                </a:lnTo>
                <a:lnTo>
                  <a:pt x="247757" y="241087"/>
                </a:lnTo>
                <a:lnTo>
                  <a:pt x="274955" y="244030"/>
                </a:lnTo>
                <a:lnTo>
                  <a:pt x="2043681" y="244030"/>
                </a:lnTo>
                <a:lnTo>
                  <a:pt x="2043681" y="0"/>
                </a:lnTo>
                <a:close/>
              </a:path>
            </a:pathLst>
          </a:custGeom>
          <a:solidFill>
            <a:srgbClr val="D5EE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53241" y="24779"/>
            <a:ext cx="1719580" cy="244475"/>
          </a:xfrm>
          <a:custGeom>
            <a:avLst/>
            <a:gdLst/>
            <a:ahLst/>
            <a:cxnLst/>
            <a:rect l="l" t="t" r="r" b="b"/>
            <a:pathLst>
              <a:path w="1719579" h="244475">
                <a:moveTo>
                  <a:pt x="1719158" y="0"/>
                </a:moveTo>
                <a:lnTo>
                  <a:pt x="0" y="0"/>
                </a:lnTo>
                <a:lnTo>
                  <a:pt x="143103" y="190931"/>
                </a:lnTo>
                <a:lnTo>
                  <a:pt x="164280" y="213367"/>
                </a:lnTo>
                <a:lnTo>
                  <a:pt x="189434" y="230049"/>
                </a:lnTo>
                <a:lnTo>
                  <a:pt x="217525" y="240446"/>
                </a:lnTo>
                <a:lnTo>
                  <a:pt x="247510" y="244030"/>
                </a:lnTo>
                <a:lnTo>
                  <a:pt x="1719158" y="244030"/>
                </a:lnTo>
                <a:lnTo>
                  <a:pt x="1719158" y="0"/>
                </a:lnTo>
                <a:close/>
              </a:path>
            </a:pathLst>
          </a:custGeom>
          <a:solidFill>
            <a:srgbClr val="6CCE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453757" y="35283"/>
            <a:ext cx="117157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40" dirty="0">
                <a:solidFill>
                  <a:srgbClr val="003C7A"/>
                </a:solidFill>
                <a:latin typeface="Arial"/>
                <a:cs typeface="Arial"/>
              </a:rPr>
              <a:t>Sosial</a:t>
            </a:r>
            <a:r>
              <a:rPr sz="1100" b="1" spc="-14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100" b="1" spc="-45" dirty="0">
                <a:solidFill>
                  <a:srgbClr val="003C7A"/>
                </a:solidFill>
                <a:latin typeface="Arial"/>
                <a:cs typeface="Arial"/>
              </a:rPr>
              <a:t>Keagamaan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46786" y="35283"/>
            <a:ext cx="10350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003C7A"/>
                </a:solidFill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24842" y="572173"/>
            <a:ext cx="2879090" cy="78359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 marR="5715">
              <a:lnSpc>
                <a:spcPts val="2710"/>
              </a:lnSpc>
              <a:spcBef>
                <a:spcPts val="645"/>
              </a:spcBef>
            </a:pPr>
            <a:r>
              <a:rPr spc="-90" dirty="0"/>
              <a:t>Sebaran </a:t>
            </a:r>
            <a:r>
              <a:rPr spc="-80" dirty="0"/>
              <a:t>Suara </a:t>
            </a:r>
            <a:r>
              <a:rPr spc="-100" dirty="0"/>
              <a:t>NU  </a:t>
            </a:r>
            <a:r>
              <a:rPr spc="-80" dirty="0"/>
              <a:t>untuk </a:t>
            </a:r>
            <a:r>
              <a:rPr spc="-85" dirty="0"/>
              <a:t>Partai</a:t>
            </a:r>
            <a:r>
              <a:rPr spc="-420" dirty="0"/>
              <a:t> </a:t>
            </a:r>
            <a:r>
              <a:rPr spc="-105" dirty="0"/>
              <a:t>Politik</a:t>
            </a:r>
          </a:p>
        </p:txBody>
      </p:sp>
      <p:sp>
        <p:nvSpPr>
          <p:cNvPr id="9" name="object 9"/>
          <p:cNvSpPr/>
          <p:nvPr/>
        </p:nvSpPr>
        <p:spPr>
          <a:xfrm>
            <a:off x="3893680" y="1760855"/>
            <a:ext cx="641108" cy="6410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22269" y="1760855"/>
            <a:ext cx="641083" cy="6410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30399" y="1711363"/>
            <a:ext cx="866317" cy="8663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73124" y="1670088"/>
            <a:ext cx="1024204" cy="10242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30775" y="2426847"/>
            <a:ext cx="670560" cy="284480"/>
          </a:xfrm>
          <a:custGeom>
            <a:avLst/>
            <a:gdLst/>
            <a:ahLst/>
            <a:cxnLst/>
            <a:rect l="l" t="t" r="r" b="b"/>
            <a:pathLst>
              <a:path w="670560" h="284480">
                <a:moveTo>
                  <a:pt x="591477" y="0"/>
                </a:moveTo>
                <a:lnTo>
                  <a:pt x="78600" y="0"/>
                </a:lnTo>
                <a:lnTo>
                  <a:pt x="48000" y="6178"/>
                </a:lnTo>
                <a:lnTo>
                  <a:pt x="23017" y="23028"/>
                </a:lnTo>
                <a:lnTo>
                  <a:pt x="6175" y="48016"/>
                </a:lnTo>
                <a:lnTo>
                  <a:pt x="0" y="78612"/>
                </a:lnTo>
                <a:lnTo>
                  <a:pt x="0" y="205257"/>
                </a:lnTo>
                <a:lnTo>
                  <a:pt x="6175" y="235851"/>
                </a:lnTo>
                <a:lnTo>
                  <a:pt x="23017" y="260835"/>
                </a:lnTo>
                <a:lnTo>
                  <a:pt x="48000" y="277680"/>
                </a:lnTo>
                <a:lnTo>
                  <a:pt x="78600" y="283857"/>
                </a:lnTo>
                <a:lnTo>
                  <a:pt x="591477" y="283857"/>
                </a:lnTo>
                <a:lnTo>
                  <a:pt x="622076" y="277680"/>
                </a:lnTo>
                <a:lnTo>
                  <a:pt x="647060" y="260835"/>
                </a:lnTo>
                <a:lnTo>
                  <a:pt x="663902" y="235851"/>
                </a:lnTo>
                <a:lnTo>
                  <a:pt x="670077" y="205257"/>
                </a:lnTo>
                <a:lnTo>
                  <a:pt x="670077" y="78612"/>
                </a:lnTo>
                <a:lnTo>
                  <a:pt x="663902" y="48016"/>
                </a:lnTo>
                <a:lnTo>
                  <a:pt x="647060" y="23028"/>
                </a:lnTo>
                <a:lnTo>
                  <a:pt x="622076" y="6178"/>
                </a:lnTo>
                <a:lnTo>
                  <a:pt x="591477" y="0"/>
                </a:lnTo>
                <a:close/>
              </a:path>
            </a:pathLst>
          </a:custGeom>
          <a:solidFill>
            <a:srgbClr val="003C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284952" y="2432100"/>
            <a:ext cx="566420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b="1" spc="-40" dirty="0">
                <a:solidFill>
                  <a:srgbClr val="FFFFFF"/>
                </a:solidFill>
                <a:latin typeface="Arial"/>
                <a:cs typeface="Arial"/>
              </a:rPr>
              <a:t>16,7</a:t>
            </a:r>
            <a:r>
              <a:rPr sz="1450" b="1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b="1" spc="5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sz="14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144207" y="2282708"/>
            <a:ext cx="612775" cy="259715"/>
          </a:xfrm>
          <a:custGeom>
            <a:avLst/>
            <a:gdLst/>
            <a:ahLst/>
            <a:cxnLst/>
            <a:rect l="l" t="t" r="r" b="b"/>
            <a:pathLst>
              <a:path w="612775" h="259714">
                <a:moveTo>
                  <a:pt x="533844" y="0"/>
                </a:moveTo>
                <a:lnTo>
                  <a:pt x="78612" y="0"/>
                </a:lnTo>
                <a:lnTo>
                  <a:pt x="48006" y="6178"/>
                </a:lnTo>
                <a:lnTo>
                  <a:pt x="23018" y="23028"/>
                </a:lnTo>
                <a:lnTo>
                  <a:pt x="6175" y="48016"/>
                </a:lnTo>
                <a:lnTo>
                  <a:pt x="0" y="78613"/>
                </a:lnTo>
                <a:lnTo>
                  <a:pt x="0" y="180848"/>
                </a:lnTo>
                <a:lnTo>
                  <a:pt x="6175" y="211442"/>
                </a:lnTo>
                <a:lnTo>
                  <a:pt x="23018" y="236426"/>
                </a:lnTo>
                <a:lnTo>
                  <a:pt x="48006" y="253271"/>
                </a:lnTo>
                <a:lnTo>
                  <a:pt x="78612" y="259448"/>
                </a:lnTo>
                <a:lnTo>
                  <a:pt x="533844" y="259448"/>
                </a:lnTo>
                <a:lnTo>
                  <a:pt x="564446" y="253271"/>
                </a:lnTo>
                <a:lnTo>
                  <a:pt x="589433" y="236426"/>
                </a:lnTo>
                <a:lnTo>
                  <a:pt x="606280" y="211442"/>
                </a:lnTo>
                <a:lnTo>
                  <a:pt x="612457" y="180848"/>
                </a:lnTo>
                <a:lnTo>
                  <a:pt x="612457" y="78613"/>
                </a:lnTo>
                <a:lnTo>
                  <a:pt x="606280" y="48016"/>
                </a:lnTo>
                <a:lnTo>
                  <a:pt x="589433" y="23028"/>
                </a:lnTo>
                <a:lnTo>
                  <a:pt x="564446" y="6178"/>
                </a:lnTo>
                <a:lnTo>
                  <a:pt x="533844" y="0"/>
                </a:lnTo>
                <a:close/>
              </a:path>
            </a:pathLst>
          </a:custGeom>
          <a:solidFill>
            <a:srgbClr val="003C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223343" y="2286419"/>
            <a:ext cx="432434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b="1" spc="-25" dirty="0">
                <a:solidFill>
                  <a:srgbClr val="FFFFFF"/>
                </a:solidFill>
                <a:latin typeface="Arial"/>
                <a:cs typeface="Arial"/>
              </a:rPr>
              <a:t>4,8</a:t>
            </a:r>
            <a:r>
              <a:rPr sz="1300" b="1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30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sz="13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897016" y="2282708"/>
            <a:ext cx="612775" cy="259715"/>
          </a:xfrm>
          <a:custGeom>
            <a:avLst/>
            <a:gdLst/>
            <a:ahLst/>
            <a:cxnLst/>
            <a:rect l="l" t="t" r="r" b="b"/>
            <a:pathLst>
              <a:path w="612775" h="259714">
                <a:moveTo>
                  <a:pt x="533844" y="0"/>
                </a:moveTo>
                <a:lnTo>
                  <a:pt x="78600" y="0"/>
                </a:lnTo>
                <a:lnTo>
                  <a:pt x="48005" y="6178"/>
                </a:lnTo>
                <a:lnTo>
                  <a:pt x="23021" y="23028"/>
                </a:lnTo>
                <a:lnTo>
                  <a:pt x="6176" y="48016"/>
                </a:lnTo>
                <a:lnTo>
                  <a:pt x="0" y="78613"/>
                </a:lnTo>
                <a:lnTo>
                  <a:pt x="0" y="180848"/>
                </a:lnTo>
                <a:lnTo>
                  <a:pt x="6176" y="211442"/>
                </a:lnTo>
                <a:lnTo>
                  <a:pt x="23021" y="236426"/>
                </a:lnTo>
                <a:lnTo>
                  <a:pt x="48005" y="253271"/>
                </a:lnTo>
                <a:lnTo>
                  <a:pt x="78600" y="259448"/>
                </a:lnTo>
                <a:lnTo>
                  <a:pt x="533844" y="259448"/>
                </a:lnTo>
                <a:lnTo>
                  <a:pt x="564444" y="253271"/>
                </a:lnTo>
                <a:lnTo>
                  <a:pt x="589427" y="236426"/>
                </a:lnTo>
                <a:lnTo>
                  <a:pt x="606269" y="211442"/>
                </a:lnTo>
                <a:lnTo>
                  <a:pt x="612444" y="180848"/>
                </a:lnTo>
                <a:lnTo>
                  <a:pt x="612444" y="78613"/>
                </a:lnTo>
                <a:lnTo>
                  <a:pt x="606269" y="48016"/>
                </a:lnTo>
                <a:lnTo>
                  <a:pt x="589427" y="23028"/>
                </a:lnTo>
                <a:lnTo>
                  <a:pt x="564444" y="6178"/>
                </a:lnTo>
                <a:lnTo>
                  <a:pt x="533844" y="0"/>
                </a:lnTo>
                <a:close/>
              </a:path>
            </a:pathLst>
          </a:custGeom>
          <a:solidFill>
            <a:srgbClr val="003C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029266" y="2286419"/>
            <a:ext cx="384810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b="1" spc="-35" dirty="0">
                <a:solidFill>
                  <a:srgbClr val="FFFFFF"/>
                </a:solidFill>
                <a:latin typeface="Arial"/>
                <a:cs typeface="Arial"/>
              </a:rPr>
              <a:t>4,1%</a:t>
            </a:r>
            <a:endParaRPr sz="13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378754" y="1760855"/>
            <a:ext cx="641070" cy="64107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58118" y="1760855"/>
            <a:ext cx="641096" cy="64107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80063" y="2282708"/>
            <a:ext cx="612775" cy="259715"/>
          </a:xfrm>
          <a:custGeom>
            <a:avLst/>
            <a:gdLst/>
            <a:ahLst/>
            <a:cxnLst/>
            <a:rect l="l" t="t" r="r" b="b"/>
            <a:pathLst>
              <a:path w="612775" h="259714">
                <a:moveTo>
                  <a:pt x="533844" y="0"/>
                </a:moveTo>
                <a:lnTo>
                  <a:pt x="78600" y="0"/>
                </a:lnTo>
                <a:lnTo>
                  <a:pt x="48005" y="6178"/>
                </a:lnTo>
                <a:lnTo>
                  <a:pt x="23021" y="23028"/>
                </a:lnTo>
                <a:lnTo>
                  <a:pt x="6176" y="48016"/>
                </a:lnTo>
                <a:lnTo>
                  <a:pt x="0" y="78613"/>
                </a:lnTo>
                <a:lnTo>
                  <a:pt x="0" y="180848"/>
                </a:lnTo>
                <a:lnTo>
                  <a:pt x="6176" y="211442"/>
                </a:lnTo>
                <a:lnTo>
                  <a:pt x="23021" y="236426"/>
                </a:lnTo>
                <a:lnTo>
                  <a:pt x="48005" y="253271"/>
                </a:lnTo>
                <a:lnTo>
                  <a:pt x="78600" y="259448"/>
                </a:lnTo>
                <a:lnTo>
                  <a:pt x="533844" y="259448"/>
                </a:lnTo>
                <a:lnTo>
                  <a:pt x="564436" y="253271"/>
                </a:lnTo>
                <a:lnTo>
                  <a:pt x="589416" y="236426"/>
                </a:lnTo>
                <a:lnTo>
                  <a:pt x="606257" y="211442"/>
                </a:lnTo>
                <a:lnTo>
                  <a:pt x="612432" y="180848"/>
                </a:lnTo>
                <a:lnTo>
                  <a:pt x="612432" y="78613"/>
                </a:lnTo>
                <a:lnTo>
                  <a:pt x="606257" y="48016"/>
                </a:lnTo>
                <a:lnTo>
                  <a:pt x="589416" y="23028"/>
                </a:lnTo>
                <a:lnTo>
                  <a:pt x="564436" y="6178"/>
                </a:lnTo>
                <a:lnTo>
                  <a:pt x="533844" y="0"/>
                </a:lnTo>
                <a:close/>
              </a:path>
            </a:pathLst>
          </a:custGeom>
          <a:solidFill>
            <a:srgbClr val="003C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799620" y="2286419"/>
            <a:ext cx="384810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b="1" spc="-35" dirty="0">
                <a:solidFill>
                  <a:srgbClr val="FFFFFF"/>
                </a:solidFill>
                <a:latin typeface="Arial"/>
                <a:cs typeface="Arial"/>
              </a:rPr>
              <a:t>3,4%</a:t>
            </a:r>
            <a:endParaRPr sz="13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382073" y="2282708"/>
            <a:ext cx="612775" cy="259715"/>
          </a:xfrm>
          <a:custGeom>
            <a:avLst/>
            <a:gdLst/>
            <a:ahLst/>
            <a:cxnLst/>
            <a:rect l="l" t="t" r="r" b="b"/>
            <a:pathLst>
              <a:path w="612775" h="259714">
                <a:moveTo>
                  <a:pt x="533844" y="0"/>
                </a:moveTo>
                <a:lnTo>
                  <a:pt x="78600" y="0"/>
                </a:lnTo>
                <a:lnTo>
                  <a:pt x="48000" y="6178"/>
                </a:lnTo>
                <a:lnTo>
                  <a:pt x="23017" y="23028"/>
                </a:lnTo>
                <a:lnTo>
                  <a:pt x="6175" y="48016"/>
                </a:lnTo>
                <a:lnTo>
                  <a:pt x="0" y="78613"/>
                </a:lnTo>
                <a:lnTo>
                  <a:pt x="0" y="180848"/>
                </a:lnTo>
                <a:lnTo>
                  <a:pt x="6175" y="211442"/>
                </a:lnTo>
                <a:lnTo>
                  <a:pt x="23017" y="236426"/>
                </a:lnTo>
                <a:lnTo>
                  <a:pt x="48000" y="253271"/>
                </a:lnTo>
                <a:lnTo>
                  <a:pt x="78600" y="259448"/>
                </a:lnTo>
                <a:lnTo>
                  <a:pt x="533844" y="259448"/>
                </a:lnTo>
                <a:lnTo>
                  <a:pt x="564438" y="253271"/>
                </a:lnTo>
                <a:lnTo>
                  <a:pt x="589422" y="236426"/>
                </a:lnTo>
                <a:lnTo>
                  <a:pt x="606267" y="211442"/>
                </a:lnTo>
                <a:lnTo>
                  <a:pt x="612444" y="180848"/>
                </a:lnTo>
                <a:lnTo>
                  <a:pt x="612444" y="78613"/>
                </a:lnTo>
                <a:lnTo>
                  <a:pt x="606267" y="48016"/>
                </a:lnTo>
                <a:lnTo>
                  <a:pt x="589422" y="23028"/>
                </a:lnTo>
                <a:lnTo>
                  <a:pt x="564438" y="6178"/>
                </a:lnTo>
                <a:lnTo>
                  <a:pt x="533844" y="0"/>
                </a:lnTo>
                <a:close/>
              </a:path>
            </a:pathLst>
          </a:custGeom>
          <a:solidFill>
            <a:srgbClr val="003C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501617" y="2286419"/>
            <a:ext cx="384810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b="1" spc="-35" dirty="0">
                <a:solidFill>
                  <a:srgbClr val="FFFFFF"/>
                </a:solidFill>
                <a:latin typeface="Arial"/>
                <a:cs typeface="Arial"/>
              </a:rPr>
              <a:t>2,4%</a:t>
            </a:r>
            <a:endParaRPr sz="13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919080" y="2991408"/>
            <a:ext cx="641083" cy="64112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173069" y="2991408"/>
            <a:ext cx="641083" cy="64112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95007" y="3513293"/>
            <a:ext cx="612775" cy="259715"/>
          </a:xfrm>
          <a:custGeom>
            <a:avLst/>
            <a:gdLst/>
            <a:ahLst/>
            <a:cxnLst/>
            <a:rect l="l" t="t" r="r" b="b"/>
            <a:pathLst>
              <a:path w="612775" h="259714">
                <a:moveTo>
                  <a:pt x="533844" y="0"/>
                </a:moveTo>
                <a:lnTo>
                  <a:pt x="78612" y="0"/>
                </a:lnTo>
                <a:lnTo>
                  <a:pt x="48006" y="6179"/>
                </a:lnTo>
                <a:lnTo>
                  <a:pt x="23018" y="23029"/>
                </a:lnTo>
                <a:lnTo>
                  <a:pt x="6175" y="48022"/>
                </a:lnTo>
                <a:lnTo>
                  <a:pt x="0" y="78625"/>
                </a:lnTo>
                <a:lnTo>
                  <a:pt x="0" y="180847"/>
                </a:lnTo>
                <a:lnTo>
                  <a:pt x="6175" y="211442"/>
                </a:lnTo>
                <a:lnTo>
                  <a:pt x="23018" y="236426"/>
                </a:lnTo>
                <a:lnTo>
                  <a:pt x="48006" y="253271"/>
                </a:lnTo>
                <a:lnTo>
                  <a:pt x="78612" y="259448"/>
                </a:lnTo>
                <a:lnTo>
                  <a:pt x="533844" y="259448"/>
                </a:lnTo>
                <a:lnTo>
                  <a:pt x="564446" y="253271"/>
                </a:lnTo>
                <a:lnTo>
                  <a:pt x="589433" y="236426"/>
                </a:lnTo>
                <a:lnTo>
                  <a:pt x="606280" y="211442"/>
                </a:lnTo>
                <a:lnTo>
                  <a:pt x="612457" y="180847"/>
                </a:lnTo>
                <a:lnTo>
                  <a:pt x="612457" y="78625"/>
                </a:lnTo>
                <a:lnTo>
                  <a:pt x="606280" y="48022"/>
                </a:lnTo>
                <a:lnTo>
                  <a:pt x="589433" y="23029"/>
                </a:lnTo>
                <a:lnTo>
                  <a:pt x="564446" y="6179"/>
                </a:lnTo>
                <a:lnTo>
                  <a:pt x="533844" y="0"/>
                </a:lnTo>
                <a:close/>
              </a:path>
            </a:pathLst>
          </a:custGeom>
          <a:solidFill>
            <a:srgbClr val="003C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274143" y="3516991"/>
            <a:ext cx="432434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b="1" spc="-25" dirty="0">
                <a:solidFill>
                  <a:srgbClr val="FFFFFF"/>
                </a:solidFill>
                <a:latin typeface="Arial"/>
                <a:cs typeface="Arial"/>
              </a:rPr>
              <a:t>0,7</a:t>
            </a:r>
            <a:r>
              <a:rPr sz="1300" b="1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30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sz="13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922416" y="3513293"/>
            <a:ext cx="612775" cy="259715"/>
          </a:xfrm>
          <a:custGeom>
            <a:avLst/>
            <a:gdLst/>
            <a:ahLst/>
            <a:cxnLst/>
            <a:rect l="l" t="t" r="r" b="b"/>
            <a:pathLst>
              <a:path w="612775" h="259714">
                <a:moveTo>
                  <a:pt x="533844" y="0"/>
                </a:moveTo>
                <a:lnTo>
                  <a:pt x="78600" y="0"/>
                </a:lnTo>
                <a:lnTo>
                  <a:pt x="48005" y="6179"/>
                </a:lnTo>
                <a:lnTo>
                  <a:pt x="23021" y="23029"/>
                </a:lnTo>
                <a:lnTo>
                  <a:pt x="6176" y="48022"/>
                </a:lnTo>
                <a:lnTo>
                  <a:pt x="0" y="78625"/>
                </a:lnTo>
                <a:lnTo>
                  <a:pt x="0" y="180847"/>
                </a:lnTo>
                <a:lnTo>
                  <a:pt x="6176" y="211442"/>
                </a:lnTo>
                <a:lnTo>
                  <a:pt x="23021" y="236426"/>
                </a:lnTo>
                <a:lnTo>
                  <a:pt x="48005" y="253271"/>
                </a:lnTo>
                <a:lnTo>
                  <a:pt x="78600" y="259448"/>
                </a:lnTo>
                <a:lnTo>
                  <a:pt x="533844" y="259448"/>
                </a:lnTo>
                <a:lnTo>
                  <a:pt x="564444" y="253271"/>
                </a:lnTo>
                <a:lnTo>
                  <a:pt x="589427" y="236426"/>
                </a:lnTo>
                <a:lnTo>
                  <a:pt x="606269" y="211442"/>
                </a:lnTo>
                <a:lnTo>
                  <a:pt x="612444" y="180847"/>
                </a:lnTo>
                <a:lnTo>
                  <a:pt x="612444" y="78625"/>
                </a:lnTo>
                <a:lnTo>
                  <a:pt x="606269" y="48022"/>
                </a:lnTo>
                <a:lnTo>
                  <a:pt x="589427" y="23029"/>
                </a:lnTo>
                <a:lnTo>
                  <a:pt x="564444" y="6179"/>
                </a:lnTo>
                <a:lnTo>
                  <a:pt x="533844" y="0"/>
                </a:lnTo>
                <a:close/>
              </a:path>
            </a:pathLst>
          </a:custGeom>
          <a:solidFill>
            <a:srgbClr val="003C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001554" y="3516991"/>
            <a:ext cx="432434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b="1" spc="-25" dirty="0">
                <a:solidFill>
                  <a:srgbClr val="FFFFFF"/>
                </a:solidFill>
                <a:latin typeface="Arial"/>
                <a:cs typeface="Arial"/>
              </a:rPr>
              <a:t>0,3</a:t>
            </a:r>
            <a:r>
              <a:rPr sz="1300" b="1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30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sz="13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658118" y="2991408"/>
            <a:ext cx="641096" cy="64112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68221" y="2991408"/>
            <a:ext cx="641083" cy="64112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47610" y="2991408"/>
            <a:ext cx="641083" cy="64112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69543" y="3513293"/>
            <a:ext cx="612775" cy="259715"/>
          </a:xfrm>
          <a:custGeom>
            <a:avLst/>
            <a:gdLst/>
            <a:ahLst/>
            <a:cxnLst/>
            <a:rect l="l" t="t" r="r" b="b"/>
            <a:pathLst>
              <a:path w="612775" h="259714">
                <a:moveTo>
                  <a:pt x="533844" y="0"/>
                </a:moveTo>
                <a:lnTo>
                  <a:pt x="78600" y="0"/>
                </a:lnTo>
                <a:lnTo>
                  <a:pt x="47995" y="6179"/>
                </a:lnTo>
                <a:lnTo>
                  <a:pt x="23012" y="23029"/>
                </a:lnTo>
                <a:lnTo>
                  <a:pt x="6173" y="48022"/>
                </a:lnTo>
                <a:lnTo>
                  <a:pt x="0" y="78625"/>
                </a:lnTo>
                <a:lnTo>
                  <a:pt x="0" y="180847"/>
                </a:lnTo>
                <a:lnTo>
                  <a:pt x="6173" y="211442"/>
                </a:lnTo>
                <a:lnTo>
                  <a:pt x="23012" y="236426"/>
                </a:lnTo>
                <a:lnTo>
                  <a:pt x="47995" y="253271"/>
                </a:lnTo>
                <a:lnTo>
                  <a:pt x="78600" y="259448"/>
                </a:lnTo>
                <a:lnTo>
                  <a:pt x="533844" y="259448"/>
                </a:lnTo>
                <a:lnTo>
                  <a:pt x="564438" y="253271"/>
                </a:lnTo>
                <a:lnTo>
                  <a:pt x="589422" y="236426"/>
                </a:lnTo>
                <a:lnTo>
                  <a:pt x="606267" y="211442"/>
                </a:lnTo>
                <a:lnTo>
                  <a:pt x="612444" y="180847"/>
                </a:lnTo>
                <a:lnTo>
                  <a:pt x="612444" y="78625"/>
                </a:lnTo>
                <a:lnTo>
                  <a:pt x="606267" y="48022"/>
                </a:lnTo>
                <a:lnTo>
                  <a:pt x="589422" y="23029"/>
                </a:lnTo>
                <a:lnTo>
                  <a:pt x="564438" y="6179"/>
                </a:lnTo>
                <a:lnTo>
                  <a:pt x="533844" y="0"/>
                </a:lnTo>
                <a:close/>
              </a:path>
            </a:pathLst>
          </a:custGeom>
          <a:solidFill>
            <a:srgbClr val="003C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089093" y="3516991"/>
            <a:ext cx="384810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b="1" spc="-35" dirty="0">
                <a:solidFill>
                  <a:srgbClr val="FFFFFF"/>
                </a:solidFill>
                <a:latin typeface="Arial"/>
                <a:cs typeface="Arial"/>
              </a:rPr>
              <a:t>1,4%</a:t>
            </a:r>
            <a:endParaRPr sz="13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671552" y="3513293"/>
            <a:ext cx="612775" cy="259715"/>
          </a:xfrm>
          <a:custGeom>
            <a:avLst/>
            <a:gdLst/>
            <a:ahLst/>
            <a:cxnLst/>
            <a:rect l="l" t="t" r="r" b="b"/>
            <a:pathLst>
              <a:path w="612775" h="259714">
                <a:moveTo>
                  <a:pt x="533844" y="0"/>
                </a:moveTo>
                <a:lnTo>
                  <a:pt x="78587" y="0"/>
                </a:lnTo>
                <a:lnTo>
                  <a:pt x="47995" y="6179"/>
                </a:lnTo>
                <a:lnTo>
                  <a:pt x="23015" y="23029"/>
                </a:lnTo>
                <a:lnTo>
                  <a:pt x="6174" y="48022"/>
                </a:lnTo>
                <a:lnTo>
                  <a:pt x="0" y="78625"/>
                </a:lnTo>
                <a:lnTo>
                  <a:pt x="0" y="180847"/>
                </a:lnTo>
                <a:lnTo>
                  <a:pt x="6174" y="211442"/>
                </a:lnTo>
                <a:lnTo>
                  <a:pt x="23015" y="236426"/>
                </a:lnTo>
                <a:lnTo>
                  <a:pt x="47995" y="253271"/>
                </a:lnTo>
                <a:lnTo>
                  <a:pt x="78587" y="259448"/>
                </a:lnTo>
                <a:lnTo>
                  <a:pt x="533844" y="259448"/>
                </a:lnTo>
                <a:lnTo>
                  <a:pt x="564436" y="253271"/>
                </a:lnTo>
                <a:lnTo>
                  <a:pt x="589416" y="236426"/>
                </a:lnTo>
                <a:lnTo>
                  <a:pt x="606257" y="211442"/>
                </a:lnTo>
                <a:lnTo>
                  <a:pt x="612432" y="180847"/>
                </a:lnTo>
                <a:lnTo>
                  <a:pt x="612432" y="78625"/>
                </a:lnTo>
                <a:lnTo>
                  <a:pt x="606257" y="48022"/>
                </a:lnTo>
                <a:lnTo>
                  <a:pt x="589416" y="23029"/>
                </a:lnTo>
                <a:lnTo>
                  <a:pt x="564436" y="6179"/>
                </a:lnTo>
                <a:lnTo>
                  <a:pt x="533844" y="0"/>
                </a:lnTo>
                <a:close/>
              </a:path>
            </a:pathLst>
          </a:custGeom>
          <a:solidFill>
            <a:srgbClr val="003C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791102" y="3516991"/>
            <a:ext cx="384810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b="1" spc="-35" dirty="0">
                <a:solidFill>
                  <a:srgbClr val="FFFFFF"/>
                </a:solidFill>
                <a:latin typeface="Arial"/>
                <a:cs typeface="Arial"/>
              </a:rPr>
              <a:t>1,4%</a:t>
            </a:r>
            <a:endParaRPr sz="13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419946" y="2991408"/>
            <a:ext cx="641070" cy="64112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441887" y="3513293"/>
            <a:ext cx="612775" cy="259715"/>
          </a:xfrm>
          <a:custGeom>
            <a:avLst/>
            <a:gdLst/>
            <a:ahLst/>
            <a:cxnLst/>
            <a:rect l="l" t="t" r="r" b="b"/>
            <a:pathLst>
              <a:path w="612775" h="259714">
                <a:moveTo>
                  <a:pt x="533844" y="0"/>
                </a:moveTo>
                <a:lnTo>
                  <a:pt x="78612" y="0"/>
                </a:lnTo>
                <a:lnTo>
                  <a:pt x="48006" y="6179"/>
                </a:lnTo>
                <a:lnTo>
                  <a:pt x="23018" y="23029"/>
                </a:lnTo>
                <a:lnTo>
                  <a:pt x="6175" y="48022"/>
                </a:lnTo>
                <a:lnTo>
                  <a:pt x="0" y="78625"/>
                </a:lnTo>
                <a:lnTo>
                  <a:pt x="0" y="180847"/>
                </a:lnTo>
                <a:lnTo>
                  <a:pt x="6175" y="211442"/>
                </a:lnTo>
                <a:lnTo>
                  <a:pt x="23018" y="236426"/>
                </a:lnTo>
                <a:lnTo>
                  <a:pt x="48006" y="253271"/>
                </a:lnTo>
                <a:lnTo>
                  <a:pt x="78612" y="259448"/>
                </a:lnTo>
                <a:lnTo>
                  <a:pt x="533844" y="259448"/>
                </a:lnTo>
                <a:lnTo>
                  <a:pt x="564446" y="253271"/>
                </a:lnTo>
                <a:lnTo>
                  <a:pt x="589433" y="236426"/>
                </a:lnTo>
                <a:lnTo>
                  <a:pt x="606280" y="211442"/>
                </a:lnTo>
                <a:lnTo>
                  <a:pt x="612457" y="180847"/>
                </a:lnTo>
                <a:lnTo>
                  <a:pt x="612457" y="78625"/>
                </a:lnTo>
                <a:lnTo>
                  <a:pt x="606280" y="48022"/>
                </a:lnTo>
                <a:lnTo>
                  <a:pt x="589433" y="23029"/>
                </a:lnTo>
                <a:lnTo>
                  <a:pt x="564446" y="6179"/>
                </a:lnTo>
                <a:lnTo>
                  <a:pt x="533844" y="0"/>
                </a:lnTo>
                <a:close/>
              </a:path>
            </a:pathLst>
          </a:custGeom>
          <a:solidFill>
            <a:srgbClr val="003C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521030" y="3516991"/>
            <a:ext cx="432434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b="1" spc="-25" dirty="0">
                <a:solidFill>
                  <a:srgbClr val="FFFFFF"/>
                </a:solidFill>
                <a:latin typeface="Arial"/>
                <a:cs typeface="Arial"/>
              </a:rPr>
              <a:t>1,0</a:t>
            </a:r>
            <a:r>
              <a:rPr sz="1300" b="1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30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sz="13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394718" y="2991408"/>
            <a:ext cx="641083" cy="64112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416663" y="3513293"/>
            <a:ext cx="612775" cy="259715"/>
          </a:xfrm>
          <a:custGeom>
            <a:avLst/>
            <a:gdLst/>
            <a:ahLst/>
            <a:cxnLst/>
            <a:rect l="l" t="t" r="r" b="b"/>
            <a:pathLst>
              <a:path w="612775" h="259714">
                <a:moveTo>
                  <a:pt x="533844" y="0"/>
                </a:moveTo>
                <a:lnTo>
                  <a:pt x="78600" y="0"/>
                </a:lnTo>
                <a:lnTo>
                  <a:pt x="48005" y="6179"/>
                </a:lnTo>
                <a:lnTo>
                  <a:pt x="23021" y="23029"/>
                </a:lnTo>
                <a:lnTo>
                  <a:pt x="6176" y="48022"/>
                </a:lnTo>
                <a:lnTo>
                  <a:pt x="0" y="78625"/>
                </a:lnTo>
                <a:lnTo>
                  <a:pt x="0" y="180847"/>
                </a:lnTo>
                <a:lnTo>
                  <a:pt x="6176" y="211442"/>
                </a:lnTo>
                <a:lnTo>
                  <a:pt x="23021" y="236426"/>
                </a:lnTo>
                <a:lnTo>
                  <a:pt x="48005" y="253271"/>
                </a:lnTo>
                <a:lnTo>
                  <a:pt x="78600" y="259448"/>
                </a:lnTo>
                <a:lnTo>
                  <a:pt x="533844" y="259448"/>
                </a:lnTo>
                <a:lnTo>
                  <a:pt x="564436" y="253271"/>
                </a:lnTo>
                <a:lnTo>
                  <a:pt x="589416" y="236426"/>
                </a:lnTo>
                <a:lnTo>
                  <a:pt x="606257" y="211442"/>
                </a:lnTo>
                <a:lnTo>
                  <a:pt x="612432" y="180847"/>
                </a:lnTo>
                <a:lnTo>
                  <a:pt x="612432" y="78625"/>
                </a:lnTo>
                <a:lnTo>
                  <a:pt x="606257" y="48022"/>
                </a:lnTo>
                <a:lnTo>
                  <a:pt x="589416" y="23029"/>
                </a:lnTo>
                <a:lnTo>
                  <a:pt x="564436" y="6179"/>
                </a:lnTo>
                <a:lnTo>
                  <a:pt x="533844" y="0"/>
                </a:lnTo>
                <a:close/>
              </a:path>
            </a:pathLst>
          </a:custGeom>
          <a:solidFill>
            <a:srgbClr val="003C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62024" y="1758988"/>
            <a:ext cx="846391" cy="8464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327324" y="1766477"/>
            <a:ext cx="476152" cy="63619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82168" y="2508828"/>
            <a:ext cx="806450" cy="341630"/>
          </a:xfrm>
          <a:custGeom>
            <a:avLst/>
            <a:gdLst/>
            <a:ahLst/>
            <a:cxnLst/>
            <a:rect l="l" t="t" r="r" b="b"/>
            <a:pathLst>
              <a:path w="806450" h="341630">
                <a:moveTo>
                  <a:pt x="727506" y="0"/>
                </a:moveTo>
                <a:lnTo>
                  <a:pt x="78587" y="0"/>
                </a:lnTo>
                <a:lnTo>
                  <a:pt x="47995" y="6180"/>
                </a:lnTo>
                <a:lnTo>
                  <a:pt x="23015" y="23034"/>
                </a:lnTo>
                <a:lnTo>
                  <a:pt x="6174" y="48027"/>
                </a:lnTo>
                <a:lnTo>
                  <a:pt x="0" y="78625"/>
                </a:lnTo>
                <a:lnTo>
                  <a:pt x="0" y="262890"/>
                </a:lnTo>
                <a:lnTo>
                  <a:pt x="6174" y="293484"/>
                </a:lnTo>
                <a:lnTo>
                  <a:pt x="23015" y="318468"/>
                </a:lnTo>
                <a:lnTo>
                  <a:pt x="47995" y="335313"/>
                </a:lnTo>
                <a:lnTo>
                  <a:pt x="78587" y="341490"/>
                </a:lnTo>
                <a:lnTo>
                  <a:pt x="727506" y="341490"/>
                </a:lnTo>
                <a:lnTo>
                  <a:pt x="758106" y="335313"/>
                </a:lnTo>
                <a:lnTo>
                  <a:pt x="783089" y="318468"/>
                </a:lnTo>
                <a:lnTo>
                  <a:pt x="799931" y="293484"/>
                </a:lnTo>
                <a:lnTo>
                  <a:pt x="806107" y="262890"/>
                </a:lnTo>
                <a:lnTo>
                  <a:pt x="806107" y="78625"/>
                </a:lnTo>
                <a:lnTo>
                  <a:pt x="799931" y="48027"/>
                </a:lnTo>
                <a:lnTo>
                  <a:pt x="783089" y="23034"/>
                </a:lnTo>
                <a:lnTo>
                  <a:pt x="758106" y="6180"/>
                </a:lnTo>
                <a:lnTo>
                  <a:pt x="727506" y="0"/>
                </a:lnTo>
                <a:close/>
              </a:path>
            </a:pathLst>
          </a:custGeom>
          <a:solidFill>
            <a:srgbClr val="003C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1173633" y="2517707"/>
            <a:ext cx="614045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b="1" spc="-75" dirty="0">
                <a:solidFill>
                  <a:srgbClr val="FFFFFF"/>
                </a:solidFill>
                <a:latin typeface="Arial"/>
                <a:cs typeface="Arial"/>
              </a:rPr>
              <a:t>38</a:t>
            </a:r>
            <a:r>
              <a:rPr sz="1750" b="1" spc="-70" dirty="0">
                <a:solidFill>
                  <a:srgbClr val="FFFFFF"/>
                </a:solidFill>
                <a:latin typeface="Arial"/>
                <a:cs typeface="Arial"/>
              </a:rPr>
              <a:t>,1%</a:t>
            </a:r>
            <a:endParaRPr sz="175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3211022" y="1738770"/>
            <a:ext cx="444416" cy="52864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767398" y="1761617"/>
            <a:ext cx="430025" cy="49596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929831" y="1845284"/>
            <a:ext cx="572267" cy="38150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493351" y="1741064"/>
            <a:ext cx="376119" cy="52914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098413" y="1760855"/>
            <a:ext cx="641083" cy="64107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101744" y="2282708"/>
            <a:ext cx="612775" cy="259715"/>
          </a:xfrm>
          <a:custGeom>
            <a:avLst/>
            <a:gdLst/>
            <a:ahLst/>
            <a:cxnLst/>
            <a:rect l="l" t="t" r="r" b="b"/>
            <a:pathLst>
              <a:path w="612775" h="259714">
                <a:moveTo>
                  <a:pt x="533844" y="0"/>
                </a:moveTo>
                <a:lnTo>
                  <a:pt x="78600" y="0"/>
                </a:lnTo>
                <a:lnTo>
                  <a:pt x="48000" y="6178"/>
                </a:lnTo>
                <a:lnTo>
                  <a:pt x="23017" y="23028"/>
                </a:lnTo>
                <a:lnTo>
                  <a:pt x="6175" y="48016"/>
                </a:lnTo>
                <a:lnTo>
                  <a:pt x="0" y="78613"/>
                </a:lnTo>
                <a:lnTo>
                  <a:pt x="0" y="180848"/>
                </a:lnTo>
                <a:lnTo>
                  <a:pt x="6175" y="211442"/>
                </a:lnTo>
                <a:lnTo>
                  <a:pt x="23017" y="236426"/>
                </a:lnTo>
                <a:lnTo>
                  <a:pt x="48000" y="253271"/>
                </a:lnTo>
                <a:lnTo>
                  <a:pt x="78600" y="259448"/>
                </a:lnTo>
                <a:lnTo>
                  <a:pt x="533844" y="259448"/>
                </a:lnTo>
                <a:lnTo>
                  <a:pt x="564438" y="253271"/>
                </a:lnTo>
                <a:lnTo>
                  <a:pt x="589422" y="236426"/>
                </a:lnTo>
                <a:lnTo>
                  <a:pt x="606267" y="211442"/>
                </a:lnTo>
                <a:lnTo>
                  <a:pt x="612444" y="180848"/>
                </a:lnTo>
                <a:lnTo>
                  <a:pt x="612444" y="78613"/>
                </a:lnTo>
                <a:lnTo>
                  <a:pt x="606267" y="48016"/>
                </a:lnTo>
                <a:lnTo>
                  <a:pt x="589422" y="23028"/>
                </a:lnTo>
                <a:lnTo>
                  <a:pt x="564438" y="6178"/>
                </a:lnTo>
                <a:lnTo>
                  <a:pt x="533844" y="0"/>
                </a:lnTo>
                <a:close/>
              </a:path>
            </a:pathLst>
          </a:custGeom>
          <a:solidFill>
            <a:srgbClr val="003C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6201121" y="2286419"/>
            <a:ext cx="432434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b="1" spc="-25" dirty="0">
                <a:solidFill>
                  <a:srgbClr val="FFFFFF"/>
                </a:solidFill>
                <a:latin typeface="Arial"/>
                <a:cs typeface="Arial"/>
              </a:rPr>
              <a:t>2,0</a:t>
            </a:r>
            <a:r>
              <a:rPr sz="1300" b="1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30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sz="130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066862" y="2947217"/>
            <a:ext cx="392746" cy="55695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484679" y="2916682"/>
            <a:ext cx="495587" cy="59575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209474" y="1776768"/>
            <a:ext cx="400049" cy="49463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220088" y="2974242"/>
            <a:ext cx="531983" cy="53198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809656" y="3035460"/>
            <a:ext cx="364100" cy="46273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965918" y="2980270"/>
            <a:ext cx="539076" cy="53908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5421721" y="3157872"/>
            <a:ext cx="556895" cy="588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00000"/>
              </a:lnSpc>
              <a:spcBef>
                <a:spcPts val="100"/>
              </a:spcBef>
            </a:pPr>
            <a:r>
              <a:rPr sz="950" b="1" spc="-80" dirty="0">
                <a:solidFill>
                  <a:srgbClr val="003C7A"/>
                </a:solidFill>
                <a:latin typeface="Arial"/>
                <a:cs typeface="Arial"/>
              </a:rPr>
              <a:t>Undecided  Voters</a:t>
            </a:r>
            <a:endParaRPr sz="950">
              <a:latin typeface="Arial"/>
              <a:cs typeface="Arial"/>
            </a:endParaRPr>
          </a:p>
          <a:p>
            <a:pPr marL="47625">
              <a:lnSpc>
                <a:spcPct val="100000"/>
              </a:lnSpc>
              <a:spcBef>
                <a:spcPts val="580"/>
              </a:spcBef>
            </a:pPr>
            <a:r>
              <a:rPr sz="1300" b="1" spc="-25" dirty="0">
                <a:solidFill>
                  <a:srgbClr val="FFFFFF"/>
                </a:solidFill>
                <a:latin typeface="Arial"/>
                <a:cs typeface="Arial"/>
              </a:rPr>
              <a:t>23,1</a:t>
            </a:r>
            <a:r>
              <a:rPr sz="1300" b="1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30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sz="130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4680063" y="3513293"/>
            <a:ext cx="612775" cy="259715"/>
          </a:xfrm>
          <a:custGeom>
            <a:avLst/>
            <a:gdLst/>
            <a:ahLst/>
            <a:cxnLst/>
            <a:rect l="l" t="t" r="r" b="b"/>
            <a:pathLst>
              <a:path w="612775" h="259714">
                <a:moveTo>
                  <a:pt x="533844" y="0"/>
                </a:moveTo>
                <a:lnTo>
                  <a:pt x="78600" y="0"/>
                </a:lnTo>
                <a:lnTo>
                  <a:pt x="48005" y="6179"/>
                </a:lnTo>
                <a:lnTo>
                  <a:pt x="23021" y="23029"/>
                </a:lnTo>
                <a:lnTo>
                  <a:pt x="6176" y="48022"/>
                </a:lnTo>
                <a:lnTo>
                  <a:pt x="0" y="78625"/>
                </a:lnTo>
                <a:lnTo>
                  <a:pt x="0" y="180847"/>
                </a:lnTo>
                <a:lnTo>
                  <a:pt x="6176" y="211442"/>
                </a:lnTo>
                <a:lnTo>
                  <a:pt x="23021" y="236426"/>
                </a:lnTo>
                <a:lnTo>
                  <a:pt x="48005" y="253271"/>
                </a:lnTo>
                <a:lnTo>
                  <a:pt x="78600" y="259448"/>
                </a:lnTo>
                <a:lnTo>
                  <a:pt x="533844" y="259448"/>
                </a:lnTo>
                <a:lnTo>
                  <a:pt x="564436" y="253271"/>
                </a:lnTo>
                <a:lnTo>
                  <a:pt x="589416" y="236426"/>
                </a:lnTo>
                <a:lnTo>
                  <a:pt x="606257" y="211442"/>
                </a:lnTo>
                <a:lnTo>
                  <a:pt x="612432" y="180847"/>
                </a:lnTo>
                <a:lnTo>
                  <a:pt x="612432" y="78625"/>
                </a:lnTo>
                <a:lnTo>
                  <a:pt x="606257" y="48022"/>
                </a:lnTo>
                <a:lnTo>
                  <a:pt x="589416" y="23029"/>
                </a:lnTo>
                <a:lnTo>
                  <a:pt x="564436" y="6179"/>
                </a:lnTo>
                <a:lnTo>
                  <a:pt x="533844" y="0"/>
                </a:lnTo>
                <a:close/>
              </a:path>
            </a:pathLst>
          </a:custGeom>
          <a:solidFill>
            <a:srgbClr val="003C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4691992" y="3156891"/>
            <a:ext cx="541020" cy="58928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1450" b="1" spc="-110" dirty="0">
                <a:solidFill>
                  <a:srgbClr val="003C7A"/>
                </a:solidFill>
                <a:latin typeface="Arial"/>
                <a:cs typeface="Arial"/>
              </a:rPr>
              <a:t>Golput</a:t>
            </a:r>
            <a:endParaRPr sz="1450">
              <a:latin typeface="Arial"/>
              <a:cs typeface="Arial"/>
            </a:endParaRPr>
          </a:p>
          <a:p>
            <a:pPr marL="84455" algn="ctr">
              <a:lnSpc>
                <a:spcPct val="100000"/>
              </a:lnSpc>
              <a:spcBef>
                <a:spcPts val="1110"/>
              </a:spcBef>
            </a:pPr>
            <a:r>
              <a:rPr sz="1300" b="1" spc="-25" dirty="0">
                <a:solidFill>
                  <a:srgbClr val="FFFFFF"/>
                </a:solidFill>
                <a:latin typeface="Arial"/>
                <a:cs typeface="Arial"/>
              </a:rPr>
              <a:t>0,3</a:t>
            </a:r>
            <a:r>
              <a:rPr sz="1300" b="1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30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sz="1300">
              <a:latin typeface="Arial"/>
              <a:cs typeface="Arial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962400" y="692150"/>
            <a:ext cx="2590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Lorem Ipsum dolor sit amet consectetour</a:t>
            </a:r>
          </a:p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Lorem Ipsum dolor sit amet consectetour</a:t>
            </a:r>
          </a:p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Lorem Ipsum dolor sit amet consectetour</a:t>
            </a:r>
          </a:p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Lorem Ipsum dolor sit amet consectetour</a:t>
            </a:r>
          </a:p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Lorem Ipsum dolor sit amet consectetour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990600" y="3892550"/>
            <a:ext cx="51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Lorem Ipsum dolor sit amet consectetour </a:t>
            </a:r>
          </a:p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Lorem Ipsum dolor sit amet consectetour</a:t>
            </a:r>
          </a:p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Lorem Ipsum dolor sit amet consectetour</a:t>
            </a:r>
          </a:p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Lorem Ipsum dolor sit amet consectetour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386897" cy="11849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81362" y="3854539"/>
            <a:ext cx="4390644" cy="11851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21624" y="17411"/>
            <a:ext cx="2051050" cy="244475"/>
          </a:xfrm>
          <a:custGeom>
            <a:avLst/>
            <a:gdLst/>
            <a:ahLst/>
            <a:cxnLst/>
            <a:rect l="l" t="t" r="r" b="b"/>
            <a:pathLst>
              <a:path w="2051050" h="244475">
                <a:moveTo>
                  <a:pt x="2050775" y="0"/>
                </a:moveTo>
                <a:lnTo>
                  <a:pt x="0" y="0"/>
                </a:lnTo>
                <a:lnTo>
                  <a:pt x="177825" y="199821"/>
                </a:lnTo>
                <a:lnTo>
                  <a:pt x="198395" y="218616"/>
                </a:lnTo>
                <a:lnTo>
                  <a:pt x="221969" y="232487"/>
                </a:lnTo>
                <a:lnTo>
                  <a:pt x="247750" y="241075"/>
                </a:lnTo>
                <a:lnTo>
                  <a:pt x="274942" y="244017"/>
                </a:lnTo>
                <a:lnTo>
                  <a:pt x="2050775" y="244017"/>
                </a:lnTo>
                <a:lnTo>
                  <a:pt x="2050775" y="0"/>
                </a:lnTo>
                <a:close/>
              </a:path>
            </a:pathLst>
          </a:custGeom>
          <a:solidFill>
            <a:srgbClr val="D5EE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46134" y="17411"/>
            <a:ext cx="1726564" cy="244475"/>
          </a:xfrm>
          <a:custGeom>
            <a:avLst/>
            <a:gdLst/>
            <a:ahLst/>
            <a:cxnLst/>
            <a:rect l="l" t="t" r="r" b="b"/>
            <a:pathLst>
              <a:path w="1726565" h="244475">
                <a:moveTo>
                  <a:pt x="1726265" y="0"/>
                </a:moveTo>
                <a:lnTo>
                  <a:pt x="0" y="0"/>
                </a:lnTo>
                <a:lnTo>
                  <a:pt x="143103" y="190919"/>
                </a:lnTo>
                <a:lnTo>
                  <a:pt x="164287" y="213360"/>
                </a:lnTo>
                <a:lnTo>
                  <a:pt x="189444" y="230041"/>
                </a:lnTo>
                <a:lnTo>
                  <a:pt x="217532" y="240436"/>
                </a:lnTo>
                <a:lnTo>
                  <a:pt x="247510" y="244017"/>
                </a:lnTo>
                <a:lnTo>
                  <a:pt x="1726265" y="244017"/>
                </a:lnTo>
                <a:lnTo>
                  <a:pt x="1726265" y="0"/>
                </a:lnTo>
                <a:close/>
              </a:path>
            </a:pathLst>
          </a:custGeom>
          <a:solidFill>
            <a:srgbClr val="6CCE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446652" y="27904"/>
            <a:ext cx="117157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40" dirty="0">
                <a:solidFill>
                  <a:srgbClr val="003C7A"/>
                </a:solidFill>
                <a:latin typeface="Arial"/>
                <a:cs typeface="Arial"/>
              </a:rPr>
              <a:t>Sosial</a:t>
            </a:r>
            <a:r>
              <a:rPr sz="1100" b="1" spc="-14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100" b="1" spc="-45" dirty="0">
                <a:solidFill>
                  <a:srgbClr val="003C7A"/>
                </a:solidFill>
                <a:latin typeface="Arial"/>
                <a:cs typeface="Arial"/>
              </a:rPr>
              <a:t>Keagamaan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39680" y="27904"/>
            <a:ext cx="10350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003C7A"/>
                </a:solidFill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36" y="8705"/>
            <a:ext cx="7770495" cy="0"/>
          </a:xfrm>
          <a:custGeom>
            <a:avLst/>
            <a:gdLst/>
            <a:ahLst/>
            <a:cxnLst/>
            <a:rect l="l" t="t" r="r" b="b"/>
            <a:pathLst>
              <a:path w="7770495">
                <a:moveTo>
                  <a:pt x="0" y="0"/>
                </a:moveTo>
                <a:lnTo>
                  <a:pt x="7770063" y="0"/>
                </a:lnTo>
              </a:path>
            </a:pathLst>
          </a:custGeom>
          <a:ln w="17411">
            <a:solidFill>
              <a:srgbClr val="6CCE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20900" y="2130768"/>
            <a:ext cx="4239031" cy="1172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20900" y="2338057"/>
            <a:ext cx="4239031" cy="2418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20900" y="2683344"/>
            <a:ext cx="4239031" cy="1171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20900" y="2959303"/>
            <a:ext cx="4239031" cy="1172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20900" y="3232480"/>
            <a:ext cx="4239031" cy="117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20900" y="3508464"/>
            <a:ext cx="4239031" cy="1171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1139874" y="2081034"/>
          <a:ext cx="5476240" cy="15771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73045"/>
                <a:gridCol w="2703195"/>
              </a:tblGrid>
              <a:tr h="22877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50" spc="-5" dirty="0">
                          <a:solidFill>
                            <a:srgbClr val="003C7A"/>
                          </a:solidFill>
                          <a:latin typeface="Times New Roman"/>
                          <a:cs typeface="Times New Roman"/>
                        </a:rPr>
                        <a:t>Whatsapp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385"/>
                        </a:lnSpc>
                      </a:pPr>
                      <a:r>
                        <a:rPr sz="1250" b="1" spc="-4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78,5</a:t>
                      </a:r>
                      <a:r>
                        <a:rPr sz="1250" b="1" spc="-19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50" b="1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27947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050" spc="-15" dirty="0">
                          <a:solidFill>
                            <a:srgbClr val="003C7A"/>
                          </a:solidFill>
                          <a:latin typeface="Times New Roman"/>
                          <a:cs typeface="Times New Roman"/>
                        </a:rPr>
                        <a:t>Facebook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50" b="1" spc="-3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7,8</a:t>
                      </a:r>
                      <a:r>
                        <a:rPr sz="1250" b="1" spc="-19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50" b="1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36195" marB="0"/>
                </a:tc>
              </a:tr>
              <a:tr h="27750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50" spc="-15" dirty="0">
                          <a:solidFill>
                            <a:srgbClr val="003C7A"/>
                          </a:solidFill>
                          <a:latin typeface="Times New Roman"/>
                          <a:cs typeface="Times New Roman"/>
                        </a:rPr>
                        <a:t>Instagram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50" b="1" spc="-3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6,7</a:t>
                      </a:r>
                      <a:r>
                        <a:rPr sz="1250" b="1" spc="-19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50" b="1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</a:tr>
              <a:tr h="27961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50" spc="-15" dirty="0">
                          <a:solidFill>
                            <a:srgbClr val="003C7A"/>
                          </a:solidFill>
                          <a:latin typeface="Times New Roman"/>
                          <a:cs typeface="Times New Roman"/>
                        </a:rPr>
                        <a:t>Youtube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250" b="1" spc="-3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4,1</a:t>
                      </a:r>
                      <a:r>
                        <a:rPr sz="1250" b="1" spc="-19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50" b="1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38735" marB="0"/>
                </a:tc>
              </a:tr>
              <a:tr h="27750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050" spc="-35" dirty="0">
                          <a:solidFill>
                            <a:srgbClr val="003C7A"/>
                          </a:solidFill>
                          <a:latin typeface="Times New Roman"/>
                          <a:cs typeface="Times New Roman"/>
                        </a:rPr>
                        <a:t>Twitter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43815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250" b="1" spc="-3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2,6</a:t>
                      </a:r>
                      <a:r>
                        <a:rPr sz="1250" b="1" spc="-19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50" b="1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39370" marB="0"/>
                </a:tc>
              </a:tr>
              <a:tr h="234237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050" spc="-55" dirty="0">
                          <a:solidFill>
                            <a:srgbClr val="003C7A"/>
                          </a:solidFill>
                          <a:latin typeface="Times New Roman"/>
                          <a:cs typeface="Times New Roman"/>
                        </a:rPr>
                        <a:t>Line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41910" marB="0"/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415"/>
                        </a:lnSpc>
                        <a:spcBef>
                          <a:spcPts val="330"/>
                        </a:spcBef>
                      </a:pPr>
                      <a:r>
                        <a:rPr sz="1250" b="1" spc="-3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0,4</a:t>
                      </a:r>
                      <a:r>
                        <a:rPr sz="1250" b="1" spc="-19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50" b="1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41910" marB="0"/>
                </a:tc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4803356" y="2062073"/>
            <a:ext cx="242682" cy="24184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00907" y="2375729"/>
            <a:ext cx="173362" cy="17336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79142" y="2614612"/>
            <a:ext cx="241858" cy="2418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01964" y="2890596"/>
            <a:ext cx="241858" cy="24184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66887" y="3439719"/>
            <a:ext cx="241846" cy="24184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018360" y="3163747"/>
            <a:ext cx="241833" cy="24184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927384" y="547462"/>
            <a:ext cx="374650" cy="458470"/>
          </a:xfrm>
          <a:custGeom>
            <a:avLst/>
            <a:gdLst/>
            <a:ahLst/>
            <a:cxnLst/>
            <a:rect l="l" t="t" r="r" b="b"/>
            <a:pathLst>
              <a:path w="374650" h="458469">
                <a:moveTo>
                  <a:pt x="8661" y="0"/>
                </a:moveTo>
                <a:lnTo>
                  <a:pt x="0" y="450926"/>
                </a:lnTo>
                <a:lnTo>
                  <a:pt x="365417" y="457949"/>
                </a:lnTo>
                <a:lnTo>
                  <a:pt x="374065" y="7010"/>
                </a:lnTo>
                <a:lnTo>
                  <a:pt x="8661" y="0"/>
                </a:lnTo>
                <a:close/>
              </a:path>
            </a:pathLst>
          </a:custGeom>
          <a:solidFill>
            <a:srgbClr val="D1D2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55325" y="732227"/>
            <a:ext cx="311150" cy="0"/>
          </a:xfrm>
          <a:custGeom>
            <a:avLst/>
            <a:gdLst/>
            <a:ahLst/>
            <a:cxnLst/>
            <a:rect l="l" t="t" r="r" b="b"/>
            <a:pathLst>
              <a:path w="311150">
                <a:moveTo>
                  <a:pt x="0" y="0"/>
                </a:moveTo>
                <a:lnTo>
                  <a:pt x="310807" y="0"/>
                </a:lnTo>
              </a:path>
            </a:pathLst>
          </a:custGeom>
          <a:ln w="21247">
            <a:solidFill>
              <a:srgbClr val="BBBD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956180" y="687786"/>
            <a:ext cx="292735" cy="0"/>
          </a:xfrm>
          <a:custGeom>
            <a:avLst/>
            <a:gdLst/>
            <a:ahLst/>
            <a:cxnLst/>
            <a:rect l="l" t="t" r="r" b="b"/>
            <a:pathLst>
              <a:path w="292735">
                <a:moveTo>
                  <a:pt x="0" y="0"/>
                </a:moveTo>
                <a:lnTo>
                  <a:pt x="292582" y="0"/>
                </a:lnTo>
              </a:path>
            </a:pathLst>
          </a:custGeom>
          <a:ln w="20891">
            <a:solidFill>
              <a:srgbClr val="BBBD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57023" y="643688"/>
            <a:ext cx="311150" cy="0"/>
          </a:xfrm>
          <a:custGeom>
            <a:avLst/>
            <a:gdLst/>
            <a:ahLst/>
            <a:cxnLst/>
            <a:rect l="l" t="t" r="r" b="b"/>
            <a:pathLst>
              <a:path w="311150">
                <a:moveTo>
                  <a:pt x="0" y="0"/>
                </a:moveTo>
                <a:lnTo>
                  <a:pt x="310794" y="0"/>
                </a:lnTo>
              </a:path>
            </a:pathLst>
          </a:custGeom>
          <a:ln w="21247">
            <a:solidFill>
              <a:srgbClr val="BBBD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57867" y="599026"/>
            <a:ext cx="271145" cy="0"/>
          </a:xfrm>
          <a:custGeom>
            <a:avLst/>
            <a:gdLst/>
            <a:ahLst/>
            <a:cxnLst/>
            <a:rect l="l" t="t" r="r" b="b"/>
            <a:pathLst>
              <a:path w="271145">
                <a:moveTo>
                  <a:pt x="0" y="0"/>
                </a:moveTo>
                <a:lnTo>
                  <a:pt x="270687" y="0"/>
                </a:lnTo>
              </a:path>
            </a:pathLst>
          </a:custGeom>
          <a:ln w="20472">
            <a:solidFill>
              <a:srgbClr val="BBBD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54475" y="776166"/>
            <a:ext cx="292735" cy="0"/>
          </a:xfrm>
          <a:custGeom>
            <a:avLst/>
            <a:gdLst/>
            <a:ahLst/>
            <a:cxnLst/>
            <a:rect l="l" t="t" r="r" b="b"/>
            <a:pathLst>
              <a:path w="292735">
                <a:moveTo>
                  <a:pt x="0" y="0"/>
                </a:moveTo>
                <a:lnTo>
                  <a:pt x="292595" y="0"/>
                </a:lnTo>
              </a:path>
            </a:pathLst>
          </a:custGeom>
          <a:ln w="20891">
            <a:solidFill>
              <a:srgbClr val="BBBD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953632" y="820465"/>
            <a:ext cx="311150" cy="0"/>
          </a:xfrm>
          <a:custGeom>
            <a:avLst/>
            <a:gdLst/>
            <a:ahLst/>
            <a:cxnLst/>
            <a:rect l="l" t="t" r="r" b="b"/>
            <a:pathLst>
              <a:path w="311150">
                <a:moveTo>
                  <a:pt x="0" y="0"/>
                </a:moveTo>
                <a:lnTo>
                  <a:pt x="310807" y="0"/>
                </a:lnTo>
              </a:path>
            </a:pathLst>
          </a:custGeom>
          <a:ln w="21234">
            <a:solidFill>
              <a:srgbClr val="BBBD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952789" y="864315"/>
            <a:ext cx="283845" cy="0"/>
          </a:xfrm>
          <a:custGeom>
            <a:avLst/>
            <a:gdLst/>
            <a:ahLst/>
            <a:cxnLst/>
            <a:rect l="l" t="t" r="r" b="b"/>
            <a:pathLst>
              <a:path w="283845">
                <a:moveTo>
                  <a:pt x="0" y="0"/>
                </a:moveTo>
                <a:lnTo>
                  <a:pt x="283362" y="0"/>
                </a:lnTo>
              </a:path>
            </a:pathLst>
          </a:custGeom>
          <a:ln w="20726">
            <a:solidFill>
              <a:srgbClr val="BBBD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951933" y="908696"/>
            <a:ext cx="311150" cy="0"/>
          </a:xfrm>
          <a:custGeom>
            <a:avLst/>
            <a:gdLst/>
            <a:ahLst/>
            <a:cxnLst/>
            <a:rect l="l" t="t" r="r" b="b"/>
            <a:pathLst>
              <a:path w="311150">
                <a:moveTo>
                  <a:pt x="0" y="0"/>
                </a:moveTo>
                <a:lnTo>
                  <a:pt x="310819" y="0"/>
                </a:lnTo>
              </a:path>
            </a:pathLst>
          </a:custGeom>
          <a:ln w="21259">
            <a:solidFill>
              <a:srgbClr val="BBBD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951090" y="952804"/>
            <a:ext cx="311150" cy="0"/>
          </a:xfrm>
          <a:custGeom>
            <a:avLst/>
            <a:gdLst/>
            <a:ahLst/>
            <a:cxnLst/>
            <a:rect l="l" t="t" r="r" b="b"/>
            <a:pathLst>
              <a:path w="311150">
                <a:moveTo>
                  <a:pt x="0" y="0"/>
                </a:moveTo>
                <a:lnTo>
                  <a:pt x="310807" y="0"/>
                </a:lnTo>
              </a:path>
            </a:pathLst>
          </a:custGeom>
          <a:ln w="21247">
            <a:solidFill>
              <a:srgbClr val="BBBD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36455" y="628728"/>
            <a:ext cx="372110" cy="458470"/>
          </a:xfrm>
          <a:custGeom>
            <a:avLst/>
            <a:gdLst/>
            <a:ahLst/>
            <a:cxnLst/>
            <a:rect l="l" t="t" r="r" b="b"/>
            <a:pathLst>
              <a:path w="372110" h="458469">
                <a:moveTo>
                  <a:pt x="8661" y="0"/>
                </a:moveTo>
                <a:lnTo>
                  <a:pt x="0" y="450938"/>
                </a:lnTo>
                <a:lnTo>
                  <a:pt x="365404" y="457949"/>
                </a:lnTo>
                <a:lnTo>
                  <a:pt x="372084" y="110680"/>
                </a:lnTo>
                <a:lnTo>
                  <a:pt x="270408" y="5029"/>
                </a:lnTo>
                <a:lnTo>
                  <a:pt x="8661" y="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64390" y="813506"/>
            <a:ext cx="311150" cy="0"/>
          </a:xfrm>
          <a:custGeom>
            <a:avLst/>
            <a:gdLst/>
            <a:ahLst/>
            <a:cxnLst/>
            <a:rect l="l" t="t" r="r" b="b"/>
            <a:pathLst>
              <a:path w="311150">
                <a:moveTo>
                  <a:pt x="0" y="0"/>
                </a:moveTo>
                <a:lnTo>
                  <a:pt x="310794" y="0"/>
                </a:lnTo>
              </a:path>
            </a:pathLst>
          </a:custGeom>
          <a:ln w="21234">
            <a:solidFill>
              <a:srgbClr val="BBBD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65246" y="769236"/>
            <a:ext cx="311150" cy="0"/>
          </a:xfrm>
          <a:custGeom>
            <a:avLst/>
            <a:gdLst/>
            <a:ahLst/>
            <a:cxnLst/>
            <a:rect l="l" t="t" r="r" b="b"/>
            <a:pathLst>
              <a:path w="311150">
                <a:moveTo>
                  <a:pt x="0" y="0"/>
                </a:moveTo>
                <a:lnTo>
                  <a:pt x="310794" y="0"/>
                </a:lnTo>
              </a:path>
            </a:pathLst>
          </a:custGeom>
          <a:ln w="21247">
            <a:solidFill>
              <a:srgbClr val="BBBD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066089" y="724960"/>
            <a:ext cx="311150" cy="0"/>
          </a:xfrm>
          <a:custGeom>
            <a:avLst/>
            <a:gdLst/>
            <a:ahLst/>
            <a:cxnLst/>
            <a:rect l="l" t="t" r="r" b="b"/>
            <a:pathLst>
              <a:path w="311150">
                <a:moveTo>
                  <a:pt x="0" y="0"/>
                </a:moveTo>
                <a:lnTo>
                  <a:pt x="310794" y="0"/>
                </a:lnTo>
              </a:path>
            </a:pathLst>
          </a:custGeom>
          <a:ln w="21247">
            <a:solidFill>
              <a:srgbClr val="BBBD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080662" y="680438"/>
            <a:ext cx="257175" cy="0"/>
          </a:xfrm>
          <a:custGeom>
            <a:avLst/>
            <a:gdLst/>
            <a:ahLst/>
            <a:cxnLst/>
            <a:rect l="l" t="t" r="r" b="b"/>
            <a:pathLst>
              <a:path w="257175">
                <a:moveTo>
                  <a:pt x="0" y="0"/>
                </a:moveTo>
                <a:lnTo>
                  <a:pt x="256959" y="0"/>
                </a:lnTo>
              </a:path>
            </a:pathLst>
          </a:custGeom>
          <a:ln w="20218">
            <a:solidFill>
              <a:srgbClr val="BBBD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81884" y="857798"/>
            <a:ext cx="292735" cy="0"/>
          </a:xfrm>
          <a:custGeom>
            <a:avLst/>
            <a:gdLst/>
            <a:ahLst/>
            <a:cxnLst/>
            <a:rect l="l" t="t" r="r" b="b"/>
            <a:pathLst>
              <a:path w="292735">
                <a:moveTo>
                  <a:pt x="0" y="0"/>
                </a:moveTo>
                <a:lnTo>
                  <a:pt x="292455" y="0"/>
                </a:lnTo>
              </a:path>
            </a:pathLst>
          </a:custGeom>
          <a:ln w="20891">
            <a:solidFill>
              <a:srgbClr val="BBBD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062698" y="901744"/>
            <a:ext cx="311150" cy="0"/>
          </a:xfrm>
          <a:custGeom>
            <a:avLst/>
            <a:gdLst/>
            <a:ahLst/>
            <a:cxnLst/>
            <a:rect l="l" t="t" r="r" b="b"/>
            <a:pathLst>
              <a:path w="311150">
                <a:moveTo>
                  <a:pt x="0" y="0"/>
                </a:moveTo>
                <a:lnTo>
                  <a:pt x="310807" y="0"/>
                </a:lnTo>
              </a:path>
            </a:pathLst>
          </a:custGeom>
          <a:ln w="21247">
            <a:solidFill>
              <a:srgbClr val="BBBD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061855" y="945852"/>
            <a:ext cx="311150" cy="0"/>
          </a:xfrm>
          <a:custGeom>
            <a:avLst/>
            <a:gdLst/>
            <a:ahLst/>
            <a:cxnLst/>
            <a:rect l="l" t="t" r="r" b="b"/>
            <a:pathLst>
              <a:path w="311150">
                <a:moveTo>
                  <a:pt x="0" y="0"/>
                </a:moveTo>
                <a:lnTo>
                  <a:pt x="310807" y="0"/>
                </a:lnTo>
              </a:path>
            </a:pathLst>
          </a:custGeom>
          <a:ln w="21259">
            <a:solidFill>
              <a:srgbClr val="BBBD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060999" y="989968"/>
            <a:ext cx="311150" cy="0"/>
          </a:xfrm>
          <a:custGeom>
            <a:avLst/>
            <a:gdLst/>
            <a:ahLst/>
            <a:cxnLst/>
            <a:rect l="l" t="t" r="r" b="b"/>
            <a:pathLst>
              <a:path w="311150">
                <a:moveTo>
                  <a:pt x="0" y="0"/>
                </a:moveTo>
                <a:lnTo>
                  <a:pt x="310819" y="0"/>
                </a:lnTo>
              </a:path>
            </a:pathLst>
          </a:custGeom>
          <a:ln w="21234">
            <a:solidFill>
              <a:srgbClr val="BBBD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060156" y="1034083"/>
            <a:ext cx="311150" cy="0"/>
          </a:xfrm>
          <a:custGeom>
            <a:avLst/>
            <a:gdLst/>
            <a:ahLst/>
            <a:cxnLst/>
            <a:rect l="l" t="t" r="r" b="b"/>
            <a:pathLst>
              <a:path w="311150">
                <a:moveTo>
                  <a:pt x="0" y="0"/>
                </a:moveTo>
                <a:lnTo>
                  <a:pt x="310819" y="0"/>
                </a:lnTo>
              </a:path>
            </a:pathLst>
          </a:custGeom>
          <a:ln w="21234">
            <a:solidFill>
              <a:srgbClr val="BBBD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04867" y="633760"/>
            <a:ext cx="103670" cy="20931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115879" y="825068"/>
            <a:ext cx="161404" cy="9881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112418" y="796718"/>
            <a:ext cx="316230" cy="307975"/>
          </a:xfrm>
          <a:custGeom>
            <a:avLst/>
            <a:gdLst/>
            <a:ahLst/>
            <a:cxnLst/>
            <a:rect l="l" t="t" r="r" b="b"/>
            <a:pathLst>
              <a:path w="316229" h="307975">
                <a:moveTo>
                  <a:pt x="169825" y="152260"/>
                </a:moveTo>
                <a:lnTo>
                  <a:pt x="140538" y="152260"/>
                </a:lnTo>
                <a:lnTo>
                  <a:pt x="171665" y="182092"/>
                </a:lnTo>
                <a:lnTo>
                  <a:pt x="164211" y="189864"/>
                </a:lnTo>
                <a:lnTo>
                  <a:pt x="287121" y="307606"/>
                </a:lnTo>
                <a:lnTo>
                  <a:pt x="316039" y="277431"/>
                </a:lnTo>
                <a:lnTo>
                  <a:pt x="201228" y="167436"/>
                </a:lnTo>
                <a:lnTo>
                  <a:pt x="185674" y="167436"/>
                </a:lnTo>
                <a:lnTo>
                  <a:pt x="169825" y="152260"/>
                </a:lnTo>
                <a:close/>
              </a:path>
              <a:path w="316229" h="307975">
                <a:moveTo>
                  <a:pt x="84074" y="0"/>
                </a:moveTo>
                <a:lnTo>
                  <a:pt x="51882" y="6982"/>
                </a:lnTo>
                <a:lnTo>
                  <a:pt x="23863" y="26466"/>
                </a:lnTo>
                <a:lnTo>
                  <a:pt x="5596" y="55288"/>
                </a:lnTo>
                <a:lnTo>
                  <a:pt x="0" y="87749"/>
                </a:lnTo>
                <a:lnTo>
                  <a:pt x="6986" y="119940"/>
                </a:lnTo>
                <a:lnTo>
                  <a:pt x="26466" y="147954"/>
                </a:lnTo>
                <a:lnTo>
                  <a:pt x="53041" y="165328"/>
                </a:lnTo>
                <a:lnTo>
                  <a:pt x="82988" y="171791"/>
                </a:lnTo>
                <a:lnTo>
                  <a:pt x="113191" y="167412"/>
                </a:lnTo>
                <a:lnTo>
                  <a:pt x="140276" y="152405"/>
                </a:lnTo>
                <a:lnTo>
                  <a:pt x="87995" y="152405"/>
                </a:lnTo>
                <a:lnTo>
                  <a:pt x="61963" y="147954"/>
                </a:lnTo>
                <a:lnTo>
                  <a:pt x="39690" y="133754"/>
                </a:lnTo>
                <a:lnTo>
                  <a:pt x="25103" y="112845"/>
                </a:lnTo>
                <a:lnTo>
                  <a:pt x="19424" y="87993"/>
                </a:lnTo>
                <a:lnTo>
                  <a:pt x="23876" y="61963"/>
                </a:lnTo>
                <a:lnTo>
                  <a:pt x="38071" y="39688"/>
                </a:lnTo>
                <a:lnTo>
                  <a:pt x="58980" y="25096"/>
                </a:lnTo>
                <a:lnTo>
                  <a:pt x="83835" y="19413"/>
                </a:lnTo>
                <a:lnTo>
                  <a:pt x="138329" y="19413"/>
                </a:lnTo>
                <a:lnTo>
                  <a:pt x="116532" y="5599"/>
                </a:lnTo>
                <a:lnTo>
                  <a:pt x="84074" y="0"/>
                </a:lnTo>
                <a:close/>
              </a:path>
              <a:path w="316229" h="307975">
                <a:moveTo>
                  <a:pt x="193128" y="159677"/>
                </a:moveTo>
                <a:lnTo>
                  <a:pt x="185674" y="167436"/>
                </a:lnTo>
                <a:lnTo>
                  <a:pt x="201228" y="167436"/>
                </a:lnTo>
                <a:lnTo>
                  <a:pt x="193128" y="159677"/>
                </a:lnTo>
                <a:close/>
              </a:path>
              <a:path w="316229" h="307975">
                <a:moveTo>
                  <a:pt x="138329" y="19413"/>
                </a:moveTo>
                <a:lnTo>
                  <a:pt x="83835" y="19413"/>
                </a:lnTo>
                <a:lnTo>
                  <a:pt x="109867" y="23863"/>
                </a:lnTo>
                <a:lnTo>
                  <a:pt x="132140" y="38066"/>
                </a:lnTo>
                <a:lnTo>
                  <a:pt x="146727" y="58980"/>
                </a:lnTo>
                <a:lnTo>
                  <a:pt x="152406" y="83840"/>
                </a:lnTo>
                <a:lnTo>
                  <a:pt x="147955" y="109880"/>
                </a:lnTo>
                <a:lnTo>
                  <a:pt x="133759" y="132140"/>
                </a:lnTo>
                <a:lnTo>
                  <a:pt x="112850" y="146724"/>
                </a:lnTo>
                <a:lnTo>
                  <a:pt x="87995" y="152405"/>
                </a:lnTo>
                <a:lnTo>
                  <a:pt x="140276" y="152405"/>
                </a:lnTo>
                <a:lnTo>
                  <a:pt x="140538" y="152260"/>
                </a:lnTo>
                <a:lnTo>
                  <a:pt x="169825" y="152260"/>
                </a:lnTo>
                <a:lnTo>
                  <a:pt x="154546" y="137629"/>
                </a:lnTo>
                <a:lnTo>
                  <a:pt x="168513" y="109666"/>
                </a:lnTo>
                <a:lnTo>
                  <a:pt x="171594" y="79308"/>
                </a:lnTo>
                <a:lnTo>
                  <a:pt x="163852" y="49668"/>
                </a:lnTo>
                <a:lnTo>
                  <a:pt x="145351" y="23863"/>
                </a:lnTo>
                <a:lnTo>
                  <a:pt x="138329" y="19413"/>
                </a:lnTo>
                <a:close/>
              </a:path>
            </a:pathLst>
          </a:custGeom>
          <a:solidFill>
            <a:srgbClr val="3C57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349939" y="217733"/>
            <a:ext cx="1928112" cy="128241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375552" y="263701"/>
            <a:ext cx="219075" cy="558800"/>
          </a:xfrm>
          <a:custGeom>
            <a:avLst/>
            <a:gdLst/>
            <a:ahLst/>
            <a:cxnLst/>
            <a:rect l="l" t="t" r="r" b="b"/>
            <a:pathLst>
              <a:path w="219075" h="558800">
                <a:moveTo>
                  <a:pt x="215671" y="0"/>
                </a:moveTo>
                <a:lnTo>
                  <a:pt x="44742" y="901"/>
                </a:lnTo>
                <a:lnTo>
                  <a:pt x="3436" y="28598"/>
                </a:lnTo>
                <a:lnTo>
                  <a:pt x="0" y="46139"/>
                </a:lnTo>
                <a:lnTo>
                  <a:pt x="2476" y="513600"/>
                </a:lnTo>
                <a:lnTo>
                  <a:pt x="6101" y="531091"/>
                </a:lnTo>
                <a:lnTo>
                  <a:pt x="15814" y="545341"/>
                </a:lnTo>
                <a:lnTo>
                  <a:pt x="30162" y="554909"/>
                </a:lnTo>
                <a:lnTo>
                  <a:pt x="47688" y="558355"/>
                </a:lnTo>
                <a:lnTo>
                  <a:pt x="218617" y="557453"/>
                </a:lnTo>
                <a:lnTo>
                  <a:pt x="215671" y="0"/>
                </a:lnTo>
                <a:close/>
              </a:path>
            </a:pathLst>
          </a:custGeom>
          <a:solidFill>
            <a:srgbClr val="C49A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591220" y="262779"/>
            <a:ext cx="224154" cy="558800"/>
          </a:xfrm>
          <a:custGeom>
            <a:avLst/>
            <a:gdLst/>
            <a:ahLst/>
            <a:cxnLst/>
            <a:rect l="l" t="t" r="r" b="b"/>
            <a:pathLst>
              <a:path w="224154" h="558800">
                <a:moveTo>
                  <a:pt x="175818" y="0"/>
                </a:moveTo>
                <a:lnTo>
                  <a:pt x="0" y="914"/>
                </a:lnTo>
                <a:lnTo>
                  <a:pt x="2959" y="558380"/>
                </a:lnTo>
                <a:lnTo>
                  <a:pt x="178777" y="557441"/>
                </a:lnTo>
                <a:lnTo>
                  <a:pt x="196277" y="553816"/>
                </a:lnTo>
                <a:lnTo>
                  <a:pt x="210534" y="544101"/>
                </a:lnTo>
                <a:lnTo>
                  <a:pt x="220104" y="529750"/>
                </a:lnTo>
                <a:lnTo>
                  <a:pt x="223545" y="512216"/>
                </a:lnTo>
                <a:lnTo>
                  <a:pt x="221068" y="44742"/>
                </a:lnTo>
                <a:lnTo>
                  <a:pt x="217436" y="27246"/>
                </a:lnTo>
                <a:lnTo>
                  <a:pt x="207716" y="12998"/>
                </a:lnTo>
                <a:lnTo>
                  <a:pt x="193360" y="3436"/>
                </a:lnTo>
                <a:lnTo>
                  <a:pt x="175818" y="0"/>
                </a:lnTo>
                <a:close/>
              </a:path>
            </a:pathLst>
          </a:custGeom>
          <a:solidFill>
            <a:srgbClr val="AF86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409231" y="280096"/>
            <a:ext cx="184785" cy="509905"/>
          </a:xfrm>
          <a:custGeom>
            <a:avLst/>
            <a:gdLst/>
            <a:ahLst/>
            <a:cxnLst/>
            <a:rect l="l" t="t" r="r" b="b"/>
            <a:pathLst>
              <a:path w="184785" h="509905">
                <a:moveTo>
                  <a:pt x="182079" y="0"/>
                </a:moveTo>
                <a:lnTo>
                  <a:pt x="0" y="952"/>
                </a:lnTo>
                <a:lnTo>
                  <a:pt x="2692" y="509701"/>
                </a:lnTo>
                <a:lnTo>
                  <a:pt x="184772" y="508723"/>
                </a:lnTo>
                <a:lnTo>
                  <a:pt x="182079" y="0"/>
                </a:lnTo>
                <a:close/>
              </a:path>
            </a:pathLst>
          </a:custGeom>
          <a:solidFill>
            <a:srgbClr val="6C6D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591306" y="279088"/>
            <a:ext cx="189865" cy="509905"/>
          </a:xfrm>
          <a:custGeom>
            <a:avLst/>
            <a:gdLst/>
            <a:ahLst/>
            <a:cxnLst/>
            <a:rect l="l" t="t" r="r" b="b"/>
            <a:pathLst>
              <a:path w="189864" h="509905">
                <a:moveTo>
                  <a:pt x="186982" y="0"/>
                </a:moveTo>
                <a:lnTo>
                  <a:pt x="0" y="1003"/>
                </a:lnTo>
                <a:lnTo>
                  <a:pt x="2692" y="509739"/>
                </a:lnTo>
                <a:lnTo>
                  <a:pt x="189674" y="508749"/>
                </a:lnTo>
                <a:lnTo>
                  <a:pt x="186982" y="0"/>
                </a:lnTo>
                <a:close/>
              </a:path>
            </a:pathLst>
          </a:custGeom>
          <a:solidFill>
            <a:srgbClr val="5557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417132" y="290043"/>
            <a:ext cx="177165" cy="490855"/>
          </a:xfrm>
          <a:custGeom>
            <a:avLst/>
            <a:gdLst/>
            <a:ahLst/>
            <a:cxnLst/>
            <a:rect l="l" t="t" r="r" b="b"/>
            <a:pathLst>
              <a:path w="177164" h="490855">
                <a:moveTo>
                  <a:pt x="174231" y="0"/>
                </a:moveTo>
                <a:lnTo>
                  <a:pt x="0" y="914"/>
                </a:lnTo>
                <a:lnTo>
                  <a:pt x="2603" y="490334"/>
                </a:lnTo>
                <a:lnTo>
                  <a:pt x="176822" y="489407"/>
                </a:lnTo>
                <a:lnTo>
                  <a:pt x="1742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591353" y="289085"/>
            <a:ext cx="182245" cy="490855"/>
          </a:xfrm>
          <a:custGeom>
            <a:avLst/>
            <a:gdLst/>
            <a:ahLst/>
            <a:cxnLst/>
            <a:rect l="l" t="t" r="r" b="b"/>
            <a:pathLst>
              <a:path w="182245" h="490855">
                <a:moveTo>
                  <a:pt x="179120" y="0"/>
                </a:moveTo>
                <a:lnTo>
                  <a:pt x="0" y="952"/>
                </a:lnTo>
                <a:lnTo>
                  <a:pt x="2603" y="490359"/>
                </a:lnTo>
                <a:lnTo>
                  <a:pt x="181724" y="489419"/>
                </a:lnTo>
                <a:lnTo>
                  <a:pt x="179120" y="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527786" y="255963"/>
            <a:ext cx="64135" cy="33655"/>
          </a:xfrm>
          <a:custGeom>
            <a:avLst/>
            <a:gdLst/>
            <a:ahLst/>
            <a:cxnLst/>
            <a:rect l="l" t="t" r="r" b="b"/>
            <a:pathLst>
              <a:path w="64135" h="33654">
                <a:moveTo>
                  <a:pt x="63385" y="0"/>
                </a:moveTo>
                <a:lnTo>
                  <a:pt x="0" y="317"/>
                </a:lnTo>
                <a:lnTo>
                  <a:pt x="88" y="14795"/>
                </a:lnTo>
                <a:lnTo>
                  <a:pt x="1590" y="22047"/>
                </a:lnTo>
                <a:lnTo>
                  <a:pt x="5616" y="27954"/>
                </a:lnTo>
                <a:lnTo>
                  <a:pt x="11561" y="31920"/>
                </a:lnTo>
                <a:lnTo>
                  <a:pt x="18821" y="33350"/>
                </a:lnTo>
                <a:lnTo>
                  <a:pt x="63563" y="33108"/>
                </a:lnTo>
                <a:lnTo>
                  <a:pt x="63385" y="0"/>
                </a:lnTo>
                <a:close/>
              </a:path>
            </a:pathLst>
          </a:custGeom>
          <a:solidFill>
            <a:srgbClr val="BBBD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591174" y="255602"/>
            <a:ext cx="68580" cy="33655"/>
          </a:xfrm>
          <a:custGeom>
            <a:avLst/>
            <a:gdLst/>
            <a:ahLst/>
            <a:cxnLst/>
            <a:rect l="l" t="t" r="r" b="b"/>
            <a:pathLst>
              <a:path w="68579" h="33654">
                <a:moveTo>
                  <a:pt x="68300" y="0"/>
                </a:moveTo>
                <a:lnTo>
                  <a:pt x="0" y="355"/>
                </a:lnTo>
                <a:lnTo>
                  <a:pt x="177" y="33464"/>
                </a:lnTo>
                <a:lnTo>
                  <a:pt x="49809" y="33210"/>
                </a:lnTo>
                <a:lnTo>
                  <a:pt x="57068" y="31708"/>
                </a:lnTo>
                <a:lnTo>
                  <a:pt x="62979" y="27679"/>
                </a:lnTo>
                <a:lnTo>
                  <a:pt x="66947" y="21726"/>
                </a:lnTo>
                <a:lnTo>
                  <a:pt x="68376" y="14452"/>
                </a:lnTo>
                <a:lnTo>
                  <a:pt x="68300" y="0"/>
                </a:lnTo>
                <a:close/>
              </a:path>
            </a:pathLst>
          </a:custGeom>
          <a:solidFill>
            <a:srgbClr val="A1A7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493887" y="270422"/>
            <a:ext cx="97790" cy="38100"/>
          </a:xfrm>
          <a:custGeom>
            <a:avLst/>
            <a:gdLst/>
            <a:ahLst/>
            <a:cxnLst/>
            <a:rect l="l" t="t" r="r" b="b"/>
            <a:pathLst>
              <a:path w="97789" h="38100">
                <a:moveTo>
                  <a:pt x="97370" y="0"/>
                </a:moveTo>
                <a:lnTo>
                  <a:pt x="7848" y="482"/>
                </a:lnTo>
                <a:lnTo>
                  <a:pt x="0" y="8407"/>
                </a:lnTo>
                <a:lnTo>
                  <a:pt x="114" y="29921"/>
                </a:lnTo>
                <a:lnTo>
                  <a:pt x="8051" y="37782"/>
                </a:lnTo>
                <a:lnTo>
                  <a:pt x="97574" y="37299"/>
                </a:lnTo>
                <a:lnTo>
                  <a:pt x="97370" y="0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591260" y="269922"/>
            <a:ext cx="102870" cy="38100"/>
          </a:xfrm>
          <a:custGeom>
            <a:avLst/>
            <a:gdLst/>
            <a:ahLst/>
            <a:cxnLst/>
            <a:rect l="l" t="t" r="r" b="b"/>
            <a:pathLst>
              <a:path w="102870" h="38100">
                <a:moveTo>
                  <a:pt x="94411" y="0"/>
                </a:moveTo>
                <a:lnTo>
                  <a:pt x="0" y="495"/>
                </a:lnTo>
                <a:lnTo>
                  <a:pt x="203" y="37807"/>
                </a:lnTo>
                <a:lnTo>
                  <a:pt x="94602" y="37312"/>
                </a:lnTo>
                <a:lnTo>
                  <a:pt x="102450" y="29375"/>
                </a:lnTo>
                <a:lnTo>
                  <a:pt x="102349" y="7848"/>
                </a:lnTo>
                <a:lnTo>
                  <a:pt x="94411" y="0"/>
                </a:lnTo>
                <a:close/>
              </a:path>
            </a:pathLst>
          </a:custGeom>
          <a:solidFill>
            <a:srgbClr val="7A7D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464357" y="364643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4">
                <a:moveTo>
                  <a:pt x="58381" y="0"/>
                </a:moveTo>
                <a:lnTo>
                  <a:pt x="0" y="304"/>
                </a:lnTo>
                <a:lnTo>
                  <a:pt x="317" y="58686"/>
                </a:lnTo>
                <a:lnTo>
                  <a:pt x="58674" y="58369"/>
                </a:lnTo>
                <a:lnTo>
                  <a:pt x="58653" y="54330"/>
                </a:lnTo>
                <a:lnTo>
                  <a:pt x="4610" y="54330"/>
                </a:lnTo>
                <a:lnTo>
                  <a:pt x="4356" y="4610"/>
                </a:lnTo>
                <a:lnTo>
                  <a:pt x="58403" y="4343"/>
                </a:lnTo>
                <a:lnTo>
                  <a:pt x="58381" y="0"/>
                </a:lnTo>
                <a:close/>
              </a:path>
              <a:path w="59054" h="59054">
                <a:moveTo>
                  <a:pt x="58403" y="4343"/>
                </a:moveTo>
                <a:lnTo>
                  <a:pt x="54076" y="4343"/>
                </a:lnTo>
                <a:lnTo>
                  <a:pt x="54343" y="54076"/>
                </a:lnTo>
                <a:lnTo>
                  <a:pt x="4610" y="54330"/>
                </a:lnTo>
                <a:lnTo>
                  <a:pt x="58653" y="54330"/>
                </a:lnTo>
                <a:lnTo>
                  <a:pt x="58403" y="4343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544739" y="387268"/>
            <a:ext cx="47625" cy="10160"/>
          </a:xfrm>
          <a:custGeom>
            <a:avLst/>
            <a:gdLst/>
            <a:ahLst/>
            <a:cxnLst/>
            <a:rect l="l" t="t" r="r" b="b"/>
            <a:pathLst>
              <a:path w="47625" h="10160">
                <a:moveTo>
                  <a:pt x="47142" y="0"/>
                </a:moveTo>
                <a:lnTo>
                  <a:pt x="0" y="253"/>
                </a:lnTo>
                <a:lnTo>
                  <a:pt x="50" y="9994"/>
                </a:lnTo>
                <a:lnTo>
                  <a:pt x="47193" y="9740"/>
                </a:lnTo>
                <a:lnTo>
                  <a:pt x="47142" y="0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591880" y="391793"/>
            <a:ext cx="132715" cy="0"/>
          </a:xfrm>
          <a:custGeom>
            <a:avLst/>
            <a:gdLst/>
            <a:ahLst/>
            <a:cxnLst/>
            <a:rect l="l" t="t" r="r" b="b"/>
            <a:pathLst>
              <a:path w="132714">
                <a:moveTo>
                  <a:pt x="0" y="0"/>
                </a:moveTo>
                <a:lnTo>
                  <a:pt x="132346" y="0"/>
                </a:lnTo>
              </a:path>
            </a:pathLst>
          </a:custGeom>
          <a:ln w="10426">
            <a:solidFill>
              <a:srgbClr val="686C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465138" y="510296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4">
                <a:moveTo>
                  <a:pt x="58356" y="0"/>
                </a:moveTo>
                <a:lnTo>
                  <a:pt x="0" y="304"/>
                </a:lnTo>
                <a:lnTo>
                  <a:pt x="304" y="58673"/>
                </a:lnTo>
                <a:lnTo>
                  <a:pt x="58673" y="58356"/>
                </a:lnTo>
                <a:lnTo>
                  <a:pt x="58652" y="54330"/>
                </a:lnTo>
                <a:lnTo>
                  <a:pt x="4610" y="54330"/>
                </a:lnTo>
                <a:lnTo>
                  <a:pt x="4343" y="4610"/>
                </a:lnTo>
                <a:lnTo>
                  <a:pt x="58380" y="4343"/>
                </a:lnTo>
                <a:lnTo>
                  <a:pt x="58356" y="0"/>
                </a:lnTo>
                <a:close/>
              </a:path>
              <a:path w="59054" h="59054">
                <a:moveTo>
                  <a:pt x="58380" y="4343"/>
                </a:moveTo>
                <a:lnTo>
                  <a:pt x="54063" y="4343"/>
                </a:lnTo>
                <a:lnTo>
                  <a:pt x="54343" y="54076"/>
                </a:lnTo>
                <a:lnTo>
                  <a:pt x="4610" y="54330"/>
                </a:lnTo>
                <a:lnTo>
                  <a:pt x="58652" y="54330"/>
                </a:lnTo>
                <a:lnTo>
                  <a:pt x="58380" y="4343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545520" y="532921"/>
            <a:ext cx="47625" cy="10160"/>
          </a:xfrm>
          <a:custGeom>
            <a:avLst/>
            <a:gdLst/>
            <a:ahLst/>
            <a:cxnLst/>
            <a:rect l="l" t="t" r="r" b="b"/>
            <a:pathLst>
              <a:path w="47625" h="10159">
                <a:moveTo>
                  <a:pt x="47129" y="0"/>
                </a:moveTo>
                <a:lnTo>
                  <a:pt x="0" y="253"/>
                </a:lnTo>
                <a:lnTo>
                  <a:pt x="38" y="9982"/>
                </a:lnTo>
                <a:lnTo>
                  <a:pt x="47180" y="9728"/>
                </a:lnTo>
                <a:lnTo>
                  <a:pt x="47129" y="0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592650" y="537433"/>
            <a:ext cx="132715" cy="0"/>
          </a:xfrm>
          <a:custGeom>
            <a:avLst/>
            <a:gdLst/>
            <a:ahLst/>
            <a:cxnLst/>
            <a:rect l="l" t="t" r="r" b="b"/>
            <a:pathLst>
              <a:path w="132714">
                <a:moveTo>
                  <a:pt x="0" y="0"/>
                </a:moveTo>
                <a:lnTo>
                  <a:pt x="132334" y="0"/>
                </a:lnTo>
              </a:path>
            </a:pathLst>
          </a:custGeom>
          <a:ln w="10426">
            <a:solidFill>
              <a:srgbClr val="686C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465895" y="655950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4">
                <a:moveTo>
                  <a:pt x="58381" y="0"/>
                </a:moveTo>
                <a:lnTo>
                  <a:pt x="0" y="292"/>
                </a:lnTo>
                <a:lnTo>
                  <a:pt x="330" y="58674"/>
                </a:lnTo>
                <a:lnTo>
                  <a:pt x="58686" y="58356"/>
                </a:lnTo>
                <a:lnTo>
                  <a:pt x="58665" y="54317"/>
                </a:lnTo>
                <a:lnTo>
                  <a:pt x="4635" y="54317"/>
                </a:lnTo>
                <a:lnTo>
                  <a:pt x="4368" y="4597"/>
                </a:lnTo>
                <a:lnTo>
                  <a:pt x="58404" y="4330"/>
                </a:lnTo>
                <a:lnTo>
                  <a:pt x="58381" y="0"/>
                </a:lnTo>
                <a:close/>
              </a:path>
              <a:path w="59054" h="59054">
                <a:moveTo>
                  <a:pt x="58404" y="4330"/>
                </a:moveTo>
                <a:lnTo>
                  <a:pt x="54076" y="4330"/>
                </a:lnTo>
                <a:lnTo>
                  <a:pt x="54343" y="54063"/>
                </a:lnTo>
                <a:lnTo>
                  <a:pt x="4635" y="54317"/>
                </a:lnTo>
                <a:lnTo>
                  <a:pt x="58665" y="54317"/>
                </a:lnTo>
                <a:lnTo>
                  <a:pt x="58404" y="4330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546277" y="678575"/>
            <a:ext cx="47625" cy="10160"/>
          </a:xfrm>
          <a:custGeom>
            <a:avLst/>
            <a:gdLst/>
            <a:ahLst/>
            <a:cxnLst/>
            <a:rect l="l" t="t" r="r" b="b"/>
            <a:pathLst>
              <a:path w="47625" h="10159">
                <a:moveTo>
                  <a:pt x="47142" y="0"/>
                </a:moveTo>
                <a:lnTo>
                  <a:pt x="0" y="241"/>
                </a:lnTo>
                <a:lnTo>
                  <a:pt x="63" y="9982"/>
                </a:lnTo>
                <a:lnTo>
                  <a:pt x="47205" y="9728"/>
                </a:lnTo>
                <a:lnTo>
                  <a:pt x="47142" y="0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593418" y="683087"/>
            <a:ext cx="132715" cy="0"/>
          </a:xfrm>
          <a:custGeom>
            <a:avLst/>
            <a:gdLst/>
            <a:ahLst/>
            <a:cxnLst/>
            <a:rect l="l" t="t" r="r" b="b"/>
            <a:pathLst>
              <a:path w="132714">
                <a:moveTo>
                  <a:pt x="0" y="0"/>
                </a:moveTo>
                <a:lnTo>
                  <a:pt x="132346" y="0"/>
                </a:lnTo>
              </a:path>
            </a:pathLst>
          </a:custGeom>
          <a:ln w="10426">
            <a:solidFill>
              <a:srgbClr val="686C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527760" y="211751"/>
            <a:ext cx="63500" cy="45085"/>
          </a:xfrm>
          <a:custGeom>
            <a:avLst/>
            <a:gdLst/>
            <a:ahLst/>
            <a:cxnLst/>
            <a:rect l="l" t="t" r="r" b="b"/>
            <a:pathLst>
              <a:path w="63500" h="45085">
                <a:moveTo>
                  <a:pt x="63182" y="0"/>
                </a:moveTo>
                <a:lnTo>
                  <a:pt x="55668" y="2335"/>
                </a:lnTo>
                <a:lnTo>
                  <a:pt x="49615" y="7054"/>
                </a:lnTo>
                <a:lnTo>
                  <a:pt x="45587" y="13612"/>
                </a:lnTo>
                <a:lnTo>
                  <a:pt x="44145" y="21463"/>
                </a:lnTo>
                <a:lnTo>
                  <a:pt x="18567" y="21590"/>
                </a:lnTo>
                <a:lnTo>
                  <a:pt x="11303" y="23099"/>
                </a:lnTo>
                <a:lnTo>
                  <a:pt x="5392" y="27130"/>
                </a:lnTo>
                <a:lnTo>
                  <a:pt x="1427" y="33080"/>
                </a:lnTo>
                <a:lnTo>
                  <a:pt x="0" y="40347"/>
                </a:lnTo>
                <a:lnTo>
                  <a:pt x="25" y="44526"/>
                </a:lnTo>
                <a:lnTo>
                  <a:pt x="63411" y="44208"/>
                </a:lnTo>
                <a:lnTo>
                  <a:pt x="63347" y="31750"/>
                </a:lnTo>
                <a:lnTo>
                  <a:pt x="58610" y="30670"/>
                </a:lnTo>
                <a:lnTo>
                  <a:pt x="55067" y="26466"/>
                </a:lnTo>
                <a:lnTo>
                  <a:pt x="55003" y="16344"/>
                </a:lnTo>
                <a:lnTo>
                  <a:pt x="58521" y="12090"/>
                </a:lnTo>
                <a:lnTo>
                  <a:pt x="63246" y="10947"/>
                </a:lnTo>
                <a:lnTo>
                  <a:pt x="63182" y="0"/>
                </a:lnTo>
                <a:close/>
              </a:path>
            </a:pathLst>
          </a:custGeom>
          <a:solidFill>
            <a:srgbClr val="808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590933" y="211503"/>
            <a:ext cx="68580" cy="44450"/>
          </a:xfrm>
          <a:custGeom>
            <a:avLst/>
            <a:gdLst/>
            <a:ahLst/>
            <a:cxnLst/>
            <a:rect l="l" t="t" r="r" b="b"/>
            <a:pathLst>
              <a:path w="68579" h="44450">
                <a:moveTo>
                  <a:pt x="177" y="32004"/>
                </a:moveTo>
                <a:lnTo>
                  <a:pt x="241" y="44450"/>
                </a:lnTo>
                <a:lnTo>
                  <a:pt x="68541" y="44094"/>
                </a:lnTo>
                <a:lnTo>
                  <a:pt x="68503" y="39890"/>
                </a:lnTo>
                <a:lnTo>
                  <a:pt x="67001" y="32639"/>
                </a:lnTo>
                <a:lnTo>
                  <a:pt x="66776" y="32308"/>
                </a:lnTo>
                <a:lnTo>
                  <a:pt x="1790" y="32308"/>
                </a:lnTo>
                <a:lnTo>
                  <a:pt x="977" y="32194"/>
                </a:lnTo>
                <a:lnTo>
                  <a:pt x="177" y="32004"/>
                </a:lnTo>
                <a:close/>
              </a:path>
              <a:path w="68579" h="44450">
                <a:moveTo>
                  <a:pt x="20917" y="10858"/>
                </a:moveTo>
                <a:lnTo>
                  <a:pt x="8432" y="10858"/>
                </a:lnTo>
                <a:lnTo>
                  <a:pt x="13246" y="15621"/>
                </a:lnTo>
                <a:lnTo>
                  <a:pt x="13309" y="27457"/>
                </a:lnTo>
                <a:lnTo>
                  <a:pt x="8547" y="32270"/>
                </a:lnTo>
                <a:lnTo>
                  <a:pt x="1790" y="32308"/>
                </a:lnTo>
                <a:lnTo>
                  <a:pt x="66776" y="32308"/>
                </a:lnTo>
                <a:lnTo>
                  <a:pt x="62974" y="26731"/>
                </a:lnTo>
                <a:lnTo>
                  <a:pt x="57025" y="22765"/>
                </a:lnTo>
                <a:lnTo>
                  <a:pt x="50533" y="21488"/>
                </a:lnTo>
                <a:lnTo>
                  <a:pt x="24168" y="21488"/>
                </a:lnTo>
                <a:lnTo>
                  <a:pt x="22430" y="13078"/>
                </a:lnTo>
                <a:lnTo>
                  <a:pt x="20917" y="10858"/>
                </a:lnTo>
                <a:close/>
              </a:path>
              <a:path w="68579" h="44450">
                <a:moveTo>
                  <a:pt x="49758" y="21336"/>
                </a:moveTo>
                <a:lnTo>
                  <a:pt x="24168" y="21488"/>
                </a:lnTo>
                <a:lnTo>
                  <a:pt x="50533" y="21488"/>
                </a:lnTo>
                <a:lnTo>
                  <a:pt x="49758" y="21336"/>
                </a:lnTo>
                <a:close/>
              </a:path>
              <a:path w="68579" h="44450">
                <a:moveTo>
                  <a:pt x="2463" y="0"/>
                </a:moveTo>
                <a:lnTo>
                  <a:pt x="1612" y="0"/>
                </a:lnTo>
                <a:lnTo>
                  <a:pt x="825" y="165"/>
                </a:lnTo>
                <a:lnTo>
                  <a:pt x="0" y="254"/>
                </a:lnTo>
                <a:lnTo>
                  <a:pt x="63" y="11188"/>
                </a:lnTo>
                <a:lnTo>
                  <a:pt x="850" y="11010"/>
                </a:lnTo>
                <a:lnTo>
                  <a:pt x="1663" y="10883"/>
                </a:lnTo>
                <a:lnTo>
                  <a:pt x="20917" y="10858"/>
                </a:lnTo>
                <a:lnTo>
                  <a:pt x="17764" y="6234"/>
                </a:lnTo>
                <a:lnTo>
                  <a:pt x="10873" y="1644"/>
                </a:lnTo>
                <a:lnTo>
                  <a:pt x="2463" y="0"/>
                </a:lnTo>
                <a:close/>
              </a:path>
            </a:pathLst>
          </a:custGeom>
          <a:solidFill>
            <a:srgbClr val="686C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632624" y="590938"/>
            <a:ext cx="42545" cy="47625"/>
          </a:xfrm>
          <a:custGeom>
            <a:avLst/>
            <a:gdLst/>
            <a:ahLst/>
            <a:cxnLst/>
            <a:rect l="l" t="t" r="r" b="b"/>
            <a:pathLst>
              <a:path w="42545" h="47625">
                <a:moveTo>
                  <a:pt x="18135" y="0"/>
                </a:moveTo>
                <a:lnTo>
                  <a:pt x="2930" y="32255"/>
                </a:lnTo>
                <a:lnTo>
                  <a:pt x="0" y="38519"/>
                </a:lnTo>
                <a:lnTo>
                  <a:pt x="13131" y="47371"/>
                </a:lnTo>
                <a:lnTo>
                  <a:pt x="42011" y="16090"/>
                </a:lnTo>
                <a:lnTo>
                  <a:pt x="18135" y="0"/>
                </a:lnTo>
                <a:close/>
              </a:path>
            </a:pathLst>
          </a:custGeom>
          <a:solidFill>
            <a:srgbClr val="00A7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845434" y="243817"/>
            <a:ext cx="56515" cy="74295"/>
          </a:xfrm>
          <a:custGeom>
            <a:avLst/>
            <a:gdLst/>
            <a:ahLst/>
            <a:cxnLst/>
            <a:rect l="l" t="t" r="r" b="b"/>
            <a:pathLst>
              <a:path w="56514" h="74295">
                <a:moveTo>
                  <a:pt x="24574" y="0"/>
                </a:moveTo>
                <a:lnTo>
                  <a:pt x="0" y="36461"/>
                </a:lnTo>
                <a:lnTo>
                  <a:pt x="38519" y="74193"/>
                </a:lnTo>
                <a:lnTo>
                  <a:pt x="56261" y="47853"/>
                </a:lnTo>
                <a:lnTo>
                  <a:pt x="24574" y="0"/>
                </a:lnTo>
                <a:close/>
              </a:path>
            </a:pathLst>
          </a:custGeom>
          <a:solidFill>
            <a:srgbClr val="00A7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758932" y="393429"/>
            <a:ext cx="55244" cy="44450"/>
          </a:xfrm>
          <a:custGeom>
            <a:avLst/>
            <a:gdLst/>
            <a:ahLst/>
            <a:cxnLst/>
            <a:rect l="l" t="t" r="r" b="b"/>
            <a:pathLst>
              <a:path w="55245" h="44450">
                <a:moveTo>
                  <a:pt x="8712" y="0"/>
                </a:moveTo>
                <a:lnTo>
                  <a:pt x="2857" y="9283"/>
                </a:lnTo>
                <a:lnTo>
                  <a:pt x="0" y="13881"/>
                </a:lnTo>
                <a:lnTo>
                  <a:pt x="45250" y="44373"/>
                </a:lnTo>
                <a:lnTo>
                  <a:pt x="51625" y="35560"/>
                </a:lnTo>
                <a:lnTo>
                  <a:pt x="54825" y="31064"/>
                </a:lnTo>
                <a:lnTo>
                  <a:pt x="8712" y="0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648678" y="424357"/>
            <a:ext cx="144145" cy="185420"/>
          </a:xfrm>
          <a:custGeom>
            <a:avLst/>
            <a:gdLst/>
            <a:ahLst/>
            <a:cxnLst/>
            <a:rect l="l" t="t" r="r" b="b"/>
            <a:pathLst>
              <a:path w="144145" h="185420">
                <a:moveTo>
                  <a:pt x="99682" y="0"/>
                </a:moveTo>
                <a:lnTo>
                  <a:pt x="77436" y="36743"/>
                </a:lnTo>
                <a:lnTo>
                  <a:pt x="29139" y="118268"/>
                </a:lnTo>
                <a:lnTo>
                  <a:pt x="0" y="167170"/>
                </a:lnTo>
                <a:lnTo>
                  <a:pt x="26200" y="184823"/>
                </a:lnTo>
                <a:lnTo>
                  <a:pt x="117975" y="64059"/>
                </a:lnTo>
                <a:lnTo>
                  <a:pt x="143662" y="29641"/>
                </a:lnTo>
                <a:lnTo>
                  <a:pt x="99682" y="0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705091" y="282638"/>
            <a:ext cx="140970" cy="166370"/>
          </a:xfrm>
          <a:custGeom>
            <a:avLst/>
            <a:gdLst/>
            <a:ahLst/>
            <a:cxnLst/>
            <a:rect l="l" t="t" r="r" b="b"/>
            <a:pathLst>
              <a:path w="140970" h="166370">
                <a:moveTo>
                  <a:pt x="133438" y="0"/>
                </a:moveTo>
                <a:lnTo>
                  <a:pt x="100064" y="18948"/>
                </a:lnTo>
                <a:lnTo>
                  <a:pt x="77101" y="50025"/>
                </a:lnTo>
                <a:lnTo>
                  <a:pt x="51367" y="89591"/>
                </a:lnTo>
                <a:lnTo>
                  <a:pt x="26492" y="126372"/>
                </a:lnTo>
                <a:lnTo>
                  <a:pt x="7646" y="153593"/>
                </a:lnTo>
                <a:lnTo>
                  <a:pt x="0" y="164477"/>
                </a:lnTo>
                <a:lnTo>
                  <a:pt x="15908" y="166015"/>
                </a:lnTo>
                <a:lnTo>
                  <a:pt x="24918" y="163537"/>
                </a:lnTo>
                <a:lnTo>
                  <a:pt x="30369" y="154355"/>
                </a:lnTo>
                <a:lnTo>
                  <a:pt x="35598" y="135775"/>
                </a:lnTo>
                <a:lnTo>
                  <a:pt x="51043" y="113826"/>
                </a:lnTo>
                <a:lnTo>
                  <a:pt x="73299" y="82881"/>
                </a:lnTo>
                <a:lnTo>
                  <a:pt x="102361" y="42837"/>
                </a:lnTo>
                <a:lnTo>
                  <a:pt x="106349" y="37515"/>
                </a:lnTo>
                <a:lnTo>
                  <a:pt x="113360" y="35166"/>
                </a:lnTo>
                <a:lnTo>
                  <a:pt x="116916" y="34848"/>
                </a:lnTo>
                <a:lnTo>
                  <a:pt x="135152" y="34848"/>
                </a:lnTo>
                <a:lnTo>
                  <a:pt x="137061" y="29294"/>
                </a:lnTo>
                <a:lnTo>
                  <a:pt x="139510" y="17433"/>
                </a:lnTo>
                <a:lnTo>
                  <a:pt x="140931" y="7492"/>
                </a:lnTo>
                <a:lnTo>
                  <a:pt x="140195" y="6756"/>
                </a:lnTo>
                <a:lnTo>
                  <a:pt x="139928" y="6464"/>
                </a:lnTo>
                <a:lnTo>
                  <a:pt x="133438" y="0"/>
                </a:lnTo>
                <a:close/>
              </a:path>
              <a:path w="140970" h="166370">
                <a:moveTo>
                  <a:pt x="135152" y="34848"/>
                </a:moveTo>
                <a:lnTo>
                  <a:pt x="116916" y="34848"/>
                </a:lnTo>
                <a:lnTo>
                  <a:pt x="123367" y="46240"/>
                </a:lnTo>
                <a:lnTo>
                  <a:pt x="126288" y="46545"/>
                </a:lnTo>
                <a:lnTo>
                  <a:pt x="128244" y="45910"/>
                </a:lnTo>
                <a:lnTo>
                  <a:pt x="133341" y="40118"/>
                </a:lnTo>
                <a:lnTo>
                  <a:pt x="135152" y="34848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748354" y="407322"/>
            <a:ext cx="55880" cy="46990"/>
          </a:xfrm>
          <a:custGeom>
            <a:avLst/>
            <a:gdLst/>
            <a:ahLst/>
            <a:cxnLst/>
            <a:rect l="l" t="t" r="r" b="b"/>
            <a:pathLst>
              <a:path w="55879" h="46990">
                <a:moveTo>
                  <a:pt x="10579" y="0"/>
                </a:moveTo>
                <a:lnTo>
                  <a:pt x="6985" y="5714"/>
                </a:lnTo>
                <a:lnTo>
                  <a:pt x="0" y="17030"/>
                </a:lnTo>
                <a:lnTo>
                  <a:pt x="43980" y="46672"/>
                </a:lnTo>
                <a:lnTo>
                  <a:pt x="47929" y="41325"/>
                </a:lnTo>
                <a:lnTo>
                  <a:pt x="55829" y="30479"/>
                </a:lnTo>
                <a:lnTo>
                  <a:pt x="10579" y="0"/>
                </a:lnTo>
                <a:close/>
              </a:path>
            </a:pathLst>
          </a:custGeom>
          <a:solidFill>
            <a:srgbClr val="00A7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767644" y="276509"/>
            <a:ext cx="125095" cy="148590"/>
          </a:xfrm>
          <a:custGeom>
            <a:avLst/>
            <a:gdLst/>
            <a:ahLst/>
            <a:cxnLst/>
            <a:rect l="l" t="t" r="r" b="b"/>
            <a:pathLst>
              <a:path w="125095" h="148590">
                <a:moveTo>
                  <a:pt x="78625" y="0"/>
                </a:moveTo>
                <a:lnTo>
                  <a:pt x="55680" y="32911"/>
                </a:lnTo>
                <a:lnTo>
                  <a:pt x="35269" y="62911"/>
                </a:lnTo>
                <a:lnTo>
                  <a:pt x="16880" y="90684"/>
                </a:lnTo>
                <a:lnTo>
                  <a:pt x="0" y="116916"/>
                </a:lnTo>
                <a:lnTo>
                  <a:pt x="46113" y="147980"/>
                </a:lnTo>
                <a:lnTo>
                  <a:pt x="64088" y="122494"/>
                </a:lnTo>
                <a:lnTo>
                  <a:pt x="82929" y="95022"/>
                </a:lnTo>
                <a:lnTo>
                  <a:pt x="103072" y="64839"/>
                </a:lnTo>
                <a:lnTo>
                  <a:pt x="124955" y="31216"/>
                </a:lnTo>
                <a:lnTo>
                  <a:pt x="78625" y="0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626323" y="629455"/>
            <a:ext cx="19685" cy="24130"/>
          </a:xfrm>
          <a:custGeom>
            <a:avLst/>
            <a:gdLst/>
            <a:ahLst/>
            <a:cxnLst/>
            <a:rect l="l" t="t" r="r" b="b"/>
            <a:pathLst>
              <a:path w="19685" h="24129">
                <a:moveTo>
                  <a:pt x="6299" y="0"/>
                </a:moveTo>
                <a:lnTo>
                  <a:pt x="0" y="23520"/>
                </a:lnTo>
                <a:lnTo>
                  <a:pt x="3225" y="21920"/>
                </a:lnTo>
                <a:lnTo>
                  <a:pt x="7010" y="19672"/>
                </a:lnTo>
                <a:lnTo>
                  <a:pt x="14414" y="13970"/>
                </a:lnTo>
                <a:lnTo>
                  <a:pt x="17208" y="11277"/>
                </a:lnTo>
                <a:lnTo>
                  <a:pt x="19430" y="8851"/>
                </a:lnTo>
                <a:lnTo>
                  <a:pt x="6299" y="0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782111" y="300879"/>
            <a:ext cx="90805" cy="116839"/>
          </a:xfrm>
          <a:custGeom>
            <a:avLst/>
            <a:gdLst/>
            <a:ahLst/>
            <a:cxnLst/>
            <a:rect l="l" t="t" r="r" b="b"/>
            <a:pathLst>
              <a:path w="90804" h="116840">
                <a:moveTo>
                  <a:pt x="68643" y="0"/>
                </a:moveTo>
                <a:lnTo>
                  <a:pt x="0" y="102285"/>
                </a:lnTo>
                <a:lnTo>
                  <a:pt x="20878" y="116344"/>
                </a:lnTo>
                <a:lnTo>
                  <a:pt x="90373" y="14274"/>
                </a:lnTo>
                <a:lnTo>
                  <a:pt x="68643" y="0"/>
                </a:lnTo>
                <a:close/>
              </a:path>
            </a:pathLst>
          </a:custGeom>
          <a:solidFill>
            <a:srgbClr val="BBBD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>
            <a:spLocks noGrp="1"/>
          </p:cNvSpPr>
          <p:nvPr>
            <p:ph type="title"/>
          </p:nvPr>
        </p:nvSpPr>
        <p:spPr>
          <a:xfrm>
            <a:off x="1109277" y="1516574"/>
            <a:ext cx="5520055" cy="4394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-80" dirty="0"/>
              <a:t>Media</a:t>
            </a:r>
            <a:r>
              <a:rPr spc="-225" dirty="0"/>
              <a:t> </a:t>
            </a:r>
            <a:r>
              <a:rPr spc="-85" dirty="0"/>
              <a:t>Sosial</a:t>
            </a:r>
            <a:r>
              <a:rPr spc="-220" dirty="0"/>
              <a:t> </a:t>
            </a:r>
            <a:r>
              <a:rPr spc="-75" dirty="0"/>
              <a:t>yang</a:t>
            </a:r>
            <a:r>
              <a:rPr spc="-225" dirty="0"/>
              <a:t> </a:t>
            </a:r>
            <a:r>
              <a:rPr spc="-85" dirty="0"/>
              <a:t>sering</a:t>
            </a:r>
            <a:r>
              <a:rPr spc="-220" dirty="0"/>
              <a:t> </a:t>
            </a:r>
            <a:r>
              <a:rPr spc="-90" dirty="0"/>
              <a:t>digunakan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990600" y="3892550"/>
            <a:ext cx="51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Lorem Ipsum dolor sit amet consectetour </a:t>
            </a:r>
          </a:p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Lorem Ipsum dolor sit amet consectetour</a:t>
            </a:r>
          </a:p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Lorem Ipsum dolor sit amet consectetour</a:t>
            </a:r>
          </a:p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Lorem Ipsum dolor sit amet consectetour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379810" cy="11849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74250" y="3854539"/>
            <a:ext cx="4390656" cy="11851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99659" y="17411"/>
            <a:ext cx="2473325" cy="244475"/>
          </a:xfrm>
          <a:custGeom>
            <a:avLst/>
            <a:gdLst/>
            <a:ahLst/>
            <a:cxnLst/>
            <a:rect l="l" t="t" r="r" b="b"/>
            <a:pathLst>
              <a:path w="2473325" h="244475">
                <a:moveTo>
                  <a:pt x="2472740" y="0"/>
                </a:moveTo>
                <a:lnTo>
                  <a:pt x="0" y="0"/>
                </a:lnTo>
                <a:lnTo>
                  <a:pt x="213677" y="199821"/>
                </a:lnTo>
                <a:lnTo>
                  <a:pt x="238387" y="218616"/>
                </a:lnTo>
                <a:lnTo>
                  <a:pt x="266712" y="232487"/>
                </a:lnTo>
                <a:lnTo>
                  <a:pt x="297695" y="241075"/>
                </a:lnTo>
                <a:lnTo>
                  <a:pt x="330377" y="244017"/>
                </a:lnTo>
                <a:lnTo>
                  <a:pt x="2472740" y="244017"/>
                </a:lnTo>
                <a:lnTo>
                  <a:pt x="2472740" y="0"/>
                </a:lnTo>
                <a:close/>
              </a:path>
            </a:pathLst>
          </a:custGeom>
          <a:solidFill>
            <a:srgbClr val="D5EE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89600" y="17411"/>
            <a:ext cx="2082800" cy="244475"/>
          </a:xfrm>
          <a:custGeom>
            <a:avLst/>
            <a:gdLst/>
            <a:ahLst/>
            <a:cxnLst/>
            <a:rect l="l" t="t" r="r" b="b"/>
            <a:pathLst>
              <a:path w="2082800" h="244475">
                <a:moveTo>
                  <a:pt x="2082800" y="0"/>
                </a:moveTo>
                <a:lnTo>
                  <a:pt x="0" y="0"/>
                </a:lnTo>
                <a:lnTo>
                  <a:pt x="171957" y="190919"/>
                </a:lnTo>
                <a:lnTo>
                  <a:pt x="197399" y="213360"/>
                </a:lnTo>
                <a:lnTo>
                  <a:pt x="227623" y="230041"/>
                </a:lnTo>
                <a:lnTo>
                  <a:pt x="261374" y="240436"/>
                </a:lnTo>
                <a:lnTo>
                  <a:pt x="297395" y="244017"/>
                </a:lnTo>
                <a:lnTo>
                  <a:pt x="2082800" y="244017"/>
                </a:lnTo>
                <a:lnTo>
                  <a:pt x="2082800" y="0"/>
                </a:lnTo>
                <a:close/>
              </a:path>
            </a:pathLst>
          </a:custGeom>
          <a:solidFill>
            <a:srgbClr val="6CCE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077582" y="27904"/>
            <a:ext cx="152019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40" dirty="0">
                <a:solidFill>
                  <a:srgbClr val="003C7A"/>
                </a:solidFill>
                <a:latin typeface="Arial"/>
                <a:cs typeface="Arial"/>
              </a:rPr>
              <a:t>Partai</a:t>
            </a:r>
            <a:r>
              <a:rPr sz="1100" b="1" spc="-114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100" b="1" spc="-40" dirty="0">
                <a:solidFill>
                  <a:srgbClr val="003C7A"/>
                </a:solidFill>
                <a:latin typeface="Arial"/>
                <a:cs typeface="Arial"/>
              </a:rPr>
              <a:t>Politik</a:t>
            </a:r>
            <a:r>
              <a:rPr sz="1100" b="1" spc="-11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100" b="1" spc="-30" dirty="0">
                <a:solidFill>
                  <a:srgbClr val="003C7A"/>
                </a:solidFill>
                <a:latin typeface="Arial"/>
                <a:cs typeface="Arial"/>
              </a:rPr>
              <a:t>dan</a:t>
            </a:r>
            <a:r>
              <a:rPr sz="1100" b="1" spc="-11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100" b="1" spc="-45" dirty="0">
                <a:solidFill>
                  <a:srgbClr val="003C7A"/>
                </a:solidFill>
                <a:latin typeface="Arial"/>
                <a:cs typeface="Arial"/>
              </a:rPr>
              <a:t>Pemilu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85419" y="27904"/>
            <a:ext cx="10350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003C7A"/>
                </a:solidFill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54788" y="332576"/>
            <a:ext cx="3396615" cy="1015365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12700" marR="10160">
              <a:lnSpc>
                <a:spcPct val="77700"/>
              </a:lnSpc>
              <a:spcBef>
                <a:spcPts val="1085"/>
              </a:spcBef>
            </a:pPr>
            <a:r>
              <a:rPr sz="3650" spc="-215" dirty="0"/>
              <a:t>PARTAI</a:t>
            </a:r>
            <a:r>
              <a:rPr sz="3650" spc="-325" dirty="0"/>
              <a:t> </a:t>
            </a:r>
            <a:r>
              <a:rPr sz="3650" spc="-145" dirty="0"/>
              <a:t>POLITIK  </a:t>
            </a:r>
            <a:r>
              <a:rPr sz="3650" spc="-95" dirty="0"/>
              <a:t>DAN</a:t>
            </a:r>
            <a:r>
              <a:rPr sz="3650" spc="-300" dirty="0"/>
              <a:t> </a:t>
            </a:r>
            <a:r>
              <a:rPr sz="3650" spc="-120" dirty="0"/>
              <a:t>PEMILU</a:t>
            </a:r>
            <a:endParaRPr sz="3650"/>
          </a:p>
        </p:txBody>
      </p:sp>
      <p:sp>
        <p:nvSpPr>
          <p:cNvPr id="9" name="object 9"/>
          <p:cNvSpPr/>
          <p:nvPr/>
        </p:nvSpPr>
        <p:spPr>
          <a:xfrm>
            <a:off x="866333" y="432700"/>
            <a:ext cx="645160" cy="829944"/>
          </a:xfrm>
          <a:custGeom>
            <a:avLst/>
            <a:gdLst/>
            <a:ahLst/>
            <a:cxnLst/>
            <a:rect l="l" t="t" r="r" b="b"/>
            <a:pathLst>
              <a:path w="645160" h="829944">
                <a:moveTo>
                  <a:pt x="645071" y="0"/>
                </a:moveTo>
                <a:lnTo>
                  <a:pt x="0" y="0"/>
                </a:lnTo>
                <a:lnTo>
                  <a:pt x="0" y="829373"/>
                </a:lnTo>
                <a:lnTo>
                  <a:pt x="512546" y="829373"/>
                </a:lnTo>
                <a:lnTo>
                  <a:pt x="554434" y="822618"/>
                </a:lnTo>
                <a:lnTo>
                  <a:pt x="590813" y="803808"/>
                </a:lnTo>
                <a:lnTo>
                  <a:pt x="619501" y="775123"/>
                </a:lnTo>
                <a:lnTo>
                  <a:pt x="638314" y="738747"/>
                </a:lnTo>
                <a:lnTo>
                  <a:pt x="645071" y="696861"/>
                </a:lnTo>
                <a:lnTo>
                  <a:pt x="645071" y="0"/>
                </a:lnTo>
                <a:close/>
              </a:path>
            </a:pathLst>
          </a:custGeom>
          <a:solidFill>
            <a:srgbClr val="003C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70867" y="504498"/>
            <a:ext cx="433705" cy="666750"/>
          </a:xfrm>
          <a:custGeom>
            <a:avLst/>
            <a:gdLst/>
            <a:ahLst/>
            <a:cxnLst/>
            <a:rect l="l" t="t" r="r" b="b"/>
            <a:pathLst>
              <a:path w="433705" h="666750">
                <a:moveTo>
                  <a:pt x="121094" y="467512"/>
                </a:moveTo>
                <a:lnTo>
                  <a:pt x="0" y="482206"/>
                </a:lnTo>
                <a:lnTo>
                  <a:pt x="7736" y="521431"/>
                </a:lnTo>
                <a:lnTo>
                  <a:pt x="21594" y="556733"/>
                </a:lnTo>
                <a:lnTo>
                  <a:pt x="67678" y="615543"/>
                </a:lnTo>
                <a:lnTo>
                  <a:pt x="98738" y="637871"/>
                </a:lnTo>
                <a:lnTo>
                  <a:pt x="133572" y="653808"/>
                </a:lnTo>
                <a:lnTo>
                  <a:pt x="172187" y="663363"/>
                </a:lnTo>
                <a:lnTo>
                  <a:pt x="214591" y="666546"/>
                </a:lnTo>
                <a:lnTo>
                  <a:pt x="259428" y="662760"/>
                </a:lnTo>
                <a:lnTo>
                  <a:pt x="300423" y="651403"/>
                </a:lnTo>
                <a:lnTo>
                  <a:pt x="337576" y="632476"/>
                </a:lnTo>
                <a:lnTo>
                  <a:pt x="370890" y="605980"/>
                </a:lnTo>
                <a:lnTo>
                  <a:pt x="398351" y="574115"/>
                </a:lnTo>
                <a:lnTo>
                  <a:pt x="404693" y="562787"/>
                </a:lnTo>
                <a:lnTo>
                  <a:pt x="213702" y="562787"/>
                </a:lnTo>
                <a:lnTo>
                  <a:pt x="196344" y="561258"/>
                </a:lnTo>
                <a:lnTo>
                  <a:pt x="152260" y="538302"/>
                </a:lnTo>
                <a:lnTo>
                  <a:pt x="125206" y="489292"/>
                </a:lnTo>
                <a:lnTo>
                  <a:pt x="121094" y="467512"/>
                </a:lnTo>
                <a:close/>
              </a:path>
              <a:path w="433705" h="666750">
                <a:moveTo>
                  <a:pt x="393642" y="351764"/>
                </a:moveTo>
                <a:lnTo>
                  <a:pt x="218173" y="351764"/>
                </a:lnTo>
                <a:lnTo>
                  <a:pt x="235729" y="353488"/>
                </a:lnTo>
                <a:lnTo>
                  <a:pt x="251898" y="358662"/>
                </a:lnTo>
                <a:lnTo>
                  <a:pt x="291159" y="394396"/>
                </a:lnTo>
                <a:lnTo>
                  <a:pt x="303838" y="431780"/>
                </a:lnTo>
                <a:lnTo>
                  <a:pt x="305422" y="454151"/>
                </a:lnTo>
                <a:lnTo>
                  <a:pt x="303765" y="477810"/>
                </a:lnTo>
                <a:lnTo>
                  <a:pt x="290516" y="517427"/>
                </a:lnTo>
                <a:lnTo>
                  <a:pt x="264921" y="546258"/>
                </a:lnTo>
                <a:lnTo>
                  <a:pt x="213702" y="562787"/>
                </a:lnTo>
                <a:lnTo>
                  <a:pt x="404693" y="562787"/>
                </a:lnTo>
                <a:lnTo>
                  <a:pt x="417964" y="539081"/>
                </a:lnTo>
                <a:lnTo>
                  <a:pt x="429732" y="500883"/>
                </a:lnTo>
                <a:lnTo>
                  <a:pt x="433654" y="459524"/>
                </a:lnTo>
                <a:lnTo>
                  <a:pt x="431555" y="430987"/>
                </a:lnTo>
                <a:lnTo>
                  <a:pt x="425254" y="404626"/>
                </a:lnTo>
                <a:lnTo>
                  <a:pt x="414746" y="380444"/>
                </a:lnTo>
                <a:lnTo>
                  <a:pt x="400024" y="358444"/>
                </a:lnTo>
                <a:lnTo>
                  <a:pt x="393642" y="351764"/>
                </a:lnTo>
                <a:close/>
              </a:path>
              <a:path w="433705" h="666750">
                <a:moveTo>
                  <a:pt x="388943" y="102882"/>
                </a:moveTo>
                <a:lnTo>
                  <a:pt x="207035" y="102882"/>
                </a:lnTo>
                <a:lnTo>
                  <a:pt x="222482" y="104106"/>
                </a:lnTo>
                <a:lnTo>
                  <a:pt x="236307" y="107780"/>
                </a:lnTo>
                <a:lnTo>
                  <a:pt x="267687" y="133095"/>
                </a:lnTo>
                <a:lnTo>
                  <a:pt x="278714" y="175018"/>
                </a:lnTo>
                <a:lnTo>
                  <a:pt x="277043" y="193410"/>
                </a:lnTo>
                <a:lnTo>
                  <a:pt x="252006" y="237083"/>
                </a:lnTo>
                <a:lnTo>
                  <a:pt x="198404" y="258264"/>
                </a:lnTo>
                <a:lnTo>
                  <a:pt x="174536" y="259156"/>
                </a:lnTo>
                <a:lnTo>
                  <a:pt x="160731" y="361124"/>
                </a:lnTo>
                <a:lnTo>
                  <a:pt x="176839" y="357025"/>
                </a:lnTo>
                <a:lnTo>
                  <a:pt x="191785" y="354101"/>
                </a:lnTo>
                <a:lnTo>
                  <a:pt x="205565" y="352348"/>
                </a:lnTo>
                <a:lnTo>
                  <a:pt x="218173" y="351764"/>
                </a:lnTo>
                <a:lnTo>
                  <a:pt x="393642" y="351764"/>
                </a:lnTo>
                <a:lnTo>
                  <a:pt x="381813" y="339383"/>
                </a:lnTo>
                <a:lnTo>
                  <a:pt x="360799" y="324053"/>
                </a:lnTo>
                <a:lnTo>
                  <a:pt x="336972" y="312456"/>
                </a:lnTo>
                <a:lnTo>
                  <a:pt x="310324" y="304596"/>
                </a:lnTo>
                <a:lnTo>
                  <a:pt x="351422" y="276814"/>
                </a:lnTo>
                <a:lnTo>
                  <a:pt x="380779" y="244692"/>
                </a:lnTo>
                <a:lnTo>
                  <a:pt x="398394" y="208229"/>
                </a:lnTo>
                <a:lnTo>
                  <a:pt x="404266" y="167424"/>
                </a:lnTo>
                <a:lnTo>
                  <a:pt x="401399" y="137921"/>
                </a:lnTo>
                <a:lnTo>
                  <a:pt x="392801" y="109985"/>
                </a:lnTo>
                <a:lnTo>
                  <a:pt x="388943" y="102882"/>
                </a:lnTo>
                <a:close/>
              </a:path>
              <a:path w="433705" h="666750">
                <a:moveTo>
                  <a:pt x="210591" y="0"/>
                </a:moveTo>
                <a:lnTo>
                  <a:pt x="159340" y="5067"/>
                </a:lnTo>
                <a:lnTo>
                  <a:pt x="113309" y="20269"/>
                </a:lnTo>
                <a:lnTo>
                  <a:pt x="74688" y="44318"/>
                </a:lnTo>
                <a:lnTo>
                  <a:pt x="45631" y="75920"/>
                </a:lnTo>
                <a:lnTo>
                  <a:pt x="24425" y="117287"/>
                </a:lnTo>
                <a:lnTo>
                  <a:pt x="9334" y="170522"/>
                </a:lnTo>
                <a:lnTo>
                  <a:pt x="124650" y="190144"/>
                </a:lnTo>
                <a:lnTo>
                  <a:pt x="128210" y="170053"/>
                </a:lnTo>
                <a:lnTo>
                  <a:pt x="134007" y="152526"/>
                </a:lnTo>
                <a:lnTo>
                  <a:pt x="164210" y="115409"/>
                </a:lnTo>
                <a:lnTo>
                  <a:pt x="207035" y="102882"/>
                </a:lnTo>
                <a:lnTo>
                  <a:pt x="388943" y="102882"/>
                </a:lnTo>
                <a:lnTo>
                  <a:pt x="378473" y="83606"/>
                </a:lnTo>
                <a:lnTo>
                  <a:pt x="358419" y="58775"/>
                </a:lnTo>
                <a:lnTo>
                  <a:pt x="328302" y="33068"/>
                </a:lnTo>
                <a:lnTo>
                  <a:pt x="293630" y="14700"/>
                </a:lnTo>
                <a:lnTo>
                  <a:pt x="254395" y="3675"/>
                </a:lnTo>
                <a:lnTo>
                  <a:pt x="2105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838869" y="2129903"/>
          <a:ext cx="5795645" cy="20001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41550"/>
                <a:gridCol w="424180"/>
                <a:gridCol w="284480"/>
                <a:gridCol w="2339975"/>
                <a:gridCol w="317500"/>
                <a:gridCol w="187960"/>
              </a:tblGrid>
              <a:tr h="161855">
                <a:tc>
                  <a:txBody>
                    <a:bodyPr/>
                    <a:lstStyle/>
                    <a:p>
                      <a:pPr marL="31750">
                        <a:lnSpc>
                          <a:spcPts val="1175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Kerusakan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 jalan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175"/>
                        </a:lnSpc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30.3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175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%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ts val="1175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Layanan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kesehatan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buruk/mahal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175"/>
                        </a:lnSpc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%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167639">
                <a:tc>
                  <a:txBody>
                    <a:bodyPr/>
                    <a:lstStyle/>
                    <a:p>
                      <a:pPr marL="31750">
                        <a:lnSpc>
                          <a:spcPts val="122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Biaya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 pendidikan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20"/>
                        </a:lnSpc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8.4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22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%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ts val="122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Kelangkaan/mahalnya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pupuk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20"/>
                        </a:lnSpc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2.0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%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167639">
                <a:tc>
                  <a:txBody>
                    <a:bodyPr/>
                    <a:lstStyle/>
                    <a:p>
                      <a:pPr marL="31750">
                        <a:lnSpc>
                          <a:spcPts val="122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Pengangguran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20"/>
                        </a:lnSpc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7.8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22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%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ts val="122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Keamanan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dan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kriminalitas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20"/>
                        </a:lnSpc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1.4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%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167639">
                <a:tc>
                  <a:txBody>
                    <a:bodyPr/>
                    <a:lstStyle/>
                    <a:p>
                      <a:pPr marL="31750">
                        <a:lnSpc>
                          <a:spcPts val="122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Kebutuhan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pokok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mahal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20"/>
                        </a:lnSpc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7.0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22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%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ts val="122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Kerusakann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 jembatan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20"/>
                        </a:lnSpc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1.1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%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167639">
                <a:tc>
                  <a:txBody>
                    <a:bodyPr/>
                    <a:lstStyle/>
                    <a:p>
                      <a:pPr marL="31750">
                        <a:lnSpc>
                          <a:spcPts val="122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Pemerataan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kesejahteraan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20"/>
                        </a:lnSpc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6.2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22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%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ts val="122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Pelayanan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pemerintah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kecamatan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20"/>
                        </a:lnSpc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1.1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%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167639">
                <a:tc>
                  <a:txBody>
                    <a:bodyPr/>
                    <a:lstStyle/>
                    <a:p>
                      <a:pPr marL="31750">
                        <a:lnSpc>
                          <a:spcPts val="122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Pelayanan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pemerintah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kabupaten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20"/>
                        </a:lnSpc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5.3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22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%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ts val="122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Pelayanan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pemerintah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desa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20"/>
                        </a:lnSpc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0.8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%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167639">
                <a:tc>
                  <a:txBody>
                    <a:bodyPr/>
                    <a:lstStyle/>
                    <a:p>
                      <a:pPr marL="31750">
                        <a:lnSpc>
                          <a:spcPts val="122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Permodalan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 Usaha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20"/>
                        </a:lnSpc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5.3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22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%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ts val="122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Pembangunan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SD/sederajat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20"/>
                        </a:lnSpc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0.8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%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167640">
                <a:tc>
                  <a:txBody>
                    <a:bodyPr/>
                    <a:lstStyle/>
                    <a:p>
                      <a:pPr marL="31750">
                        <a:lnSpc>
                          <a:spcPts val="122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Air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 bersih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20"/>
                        </a:lnSpc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4.8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22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%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ts val="122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Pembangunan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SMA/sederajat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20"/>
                        </a:lnSpc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0.8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%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167639">
                <a:tc>
                  <a:txBody>
                    <a:bodyPr/>
                    <a:lstStyle/>
                    <a:p>
                      <a:pPr marL="31750">
                        <a:lnSpc>
                          <a:spcPts val="122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Korupsi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20"/>
                        </a:lnSpc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3.6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22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%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ts val="122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Sengketa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 Lahan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20"/>
                        </a:lnSpc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0.8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%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167640">
                <a:tc>
                  <a:txBody>
                    <a:bodyPr/>
                    <a:lstStyle/>
                    <a:p>
                      <a:pPr marL="31750">
                        <a:lnSpc>
                          <a:spcPts val="122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Kenakalan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remaja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20"/>
                        </a:lnSpc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3.4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22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%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ts val="1220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Listrik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mahal/tidak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merata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20"/>
                        </a:lnSpc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0.3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%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167640">
                <a:tc>
                  <a:txBody>
                    <a:bodyPr/>
                    <a:lstStyle/>
                    <a:p>
                      <a:pPr marL="31750">
                        <a:lnSpc>
                          <a:spcPts val="122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Kerusakan/perlunya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irigasi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20"/>
                        </a:lnSpc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3.1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22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%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ts val="1220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Narkoba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20"/>
                        </a:lnSpc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0.3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%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161855">
                <a:tc>
                  <a:txBody>
                    <a:bodyPr/>
                    <a:lstStyle/>
                    <a:p>
                      <a:pPr marL="31750">
                        <a:lnSpc>
                          <a:spcPts val="1175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Pembangunan tempat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ibadah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175"/>
                        </a:lnSpc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3.1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175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%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2" name="object 12"/>
          <p:cNvSpPr/>
          <p:nvPr/>
        </p:nvSpPr>
        <p:spPr>
          <a:xfrm>
            <a:off x="668722" y="1706035"/>
            <a:ext cx="6265545" cy="2633345"/>
          </a:xfrm>
          <a:custGeom>
            <a:avLst/>
            <a:gdLst/>
            <a:ahLst/>
            <a:cxnLst/>
            <a:rect l="l" t="t" r="r" b="b"/>
            <a:pathLst>
              <a:path w="6265545" h="2633345">
                <a:moveTo>
                  <a:pt x="6157341" y="0"/>
                </a:moveTo>
                <a:lnTo>
                  <a:pt x="108000" y="0"/>
                </a:lnTo>
                <a:lnTo>
                  <a:pt x="65965" y="8488"/>
                </a:lnTo>
                <a:lnTo>
                  <a:pt x="31635" y="31635"/>
                </a:lnTo>
                <a:lnTo>
                  <a:pt x="8488" y="65965"/>
                </a:lnTo>
                <a:lnTo>
                  <a:pt x="0" y="108000"/>
                </a:lnTo>
                <a:lnTo>
                  <a:pt x="0" y="2525141"/>
                </a:lnTo>
                <a:lnTo>
                  <a:pt x="8488" y="2567179"/>
                </a:lnTo>
                <a:lnTo>
                  <a:pt x="31635" y="2601504"/>
                </a:lnTo>
                <a:lnTo>
                  <a:pt x="65965" y="2624644"/>
                </a:lnTo>
                <a:lnTo>
                  <a:pt x="108000" y="2633129"/>
                </a:lnTo>
                <a:lnTo>
                  <a:pt x="6157341" y="2633129"/>
                </a:lnTo>
                <a:lnTo>
                  <a:pt x="6199376" y="2624644"/>
                </a:lnTo>
                <a:lnTo>
                  <a:pt x="6233706" y="2601504"/>
                </a:lnTo>
                <a:lnTo>
                  <a:pt x="6245326" y="2584272"/>
                </a:lnTo>
                <a:lnTo>
                  <a:pt x="146710" y="2584272"/>
                </a:lnTo>
                <a:lnTo>
                  <a:pt x="104437" y="2568396"/>
                </a:lnTo>
                <a:lnTo>
                  <a:pt x="69918" y="2541354"/>
                </a:lnTo>
                <a:lnTo>
                  <a:pt x="46646" y="2505446"/>
                </a:lnTo>
                <a:lnTo>
                  <a:pt x="38112" y="2462974"/>
                </a:lnTo>
                <a:lnTo>
                  <a:pt x="38112" y="424154"/>
                </a:lnTo>
                <a:lnTo>
                  <a:pt x="46646" y="381881"/>
                </a:lnTo>
                <a:lnTo>
                  <a:pt x="69918" y="347362"/>
                </a:lnTo>
                <a:lnTo>
                  <a:pt x="104437" y="324090"/>
                </a:lnTo>
                <a:lnTo>
                  <a:pt x="146710" y="315556"/>
                </a:lnTo>
                <a:lnTo>
                  <a:pt x="6265341" y="315556"/>
                </a:lnTo>
                <a:lnTo>
                  <a:pt x="6265341" y="108000"/>
                </a:lnTo>
                <a:lnTo>
                  <a:pt x="6256853" y="65965"/>
                </a:lnTo>
                <a:lnTo>
                  <a:pt x="6233706" y="31635"/>
                </a:lnTo>
                <a:lnTo>
                  <a:pt x="6199376" y="8488"/>
                </a:lnTo>
                <a:lnTo>
                  <a:pt x="6157341" y="0"/>
                </a:lnTo>
                <a:close/>
              </a:path>
              <a:path w="6265545" h="2633345">
                <a:moveTo>
                  <a:pt x="6265341" y="315556"/>
                </a:moveTo>
                <a:lnTo>
                  <a:pt x="6118631" y="315556"/>
                </a:lnTo>
                <a:lnTo>
                  <a:pt x="6160904" y="324090"/>
                </a:lnTo>
                <a:lnTo>
                  <a:pt x="6195423" y="347362"/>
                </a:lnTo>
                <a:lnTo>
                  <a:pt x="6218695" y="381881"/>
                </a:lnTo>
                <a:lnTo>
                  <a:pt x="6227229" y="424154"/>
                </a:lnTo>
                <a:lnTo>
                  <a:pt x="6227229" y="2462974"/>
                </a:lnTo>
                <a:lnTo>
                  <a:pt x="6218695" y="2505446"/>
                </a:lnTo>
                <a:lnTo>
                  <a:pt x="6195423" y="2541354"/>
                </a:lnTo>
                <a:lnTo>
                  <a:pt x="6160904" y="2568396"/>
                </a:lnTo>
                <a:lnTo>
                  <a:pt x="6118631" y="2584272"/>
                </a:lnTo>
                <a:lnTo>
                  <a:pt x="6245326" y="2584272"/>
                </a:lnTo>
                <a:lnTo>
                  <a:pt x="6256853" y="2567179"/>
                </a:lnTo>
                <a:lnTo>
                  <a:pt x="6265341" y="2525141"/>
                </a:lnTo>
                <a:lnTo>
                  <a:pt x="6265341" y="315556"/>
                </a:lnTo>
                <a:close/>
              </a:path>
            </a:pathLst>
          </a:custGeom>
          <a:solidFill>
            <a:srgbClr val="003C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57907" y="1759785"/>
            <a:ext cx="31857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45" dirty="0">
                <a:solidFill>
                  <a:srgbClr val="FFFFFF"/>
                </a:solidFill>
                <a:latin typeface="Arial"/>
                <a:cs typeface="Arial"/>
              </a:rPr>
              <a:t>Prioritas</a:t>
            </a:r>
            <a:r>
              <a:rPr sz="1200" b="1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45" dirty="0">
                <a:solidFill>
                  <a:srgbClr val="FFFFFF"/>
                </a:solidFill>
                <a:latin typeface="Arial"/>
                <a:cs typeface="Arial"/>
              </a:rPr>
              <a:t>Masalah</a:t>
            </a:r>
            <a:r>
              <a:rPr sz="12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45" dirty="0">
                <a:solidFill>
                  <a:srgbClr val="FFFFFF"/>
                </a:solidFill>
                <a:latin typeface="Arial"/>
                <a:cs typeface="Arial"/>
              </a:rPr>
              <a:t>menurut</a:t>
            </a:r>
            <a:r>
              <a:rPr sz="12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45" dirty="0">
                <a:solidFill>
                  <a:srgbClr val="FFFFFF"/>
                </a:solidFill>
                <a:latin typeface="Arial"/>
                <a:cs typeface="Arial"/>
              </a:rPr>
              <a:t>Aspirasi</a:t>
            </a:r>
            <a:r>
              <a:rPr sz="1200" b="1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0" dirty="0">
                <a:solidFill>
                  <a:srgbClr val="FFFFFF"/>
                </a:solidFill>
                <a:latin typeface="Arial"/>
                <a:cs typeface="Arial"/>
              </a:rPr>
              <a:t>Masyarakat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93859" y="4068064"/>
            <a:ext cx="361835" cy="2486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77018" y="3966121"/>
            <a:ext cx="361823" cy="3505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7765415" cy="5039995"/>
          </a:xfrm>
          <a:custGeom>
            <a:avLst/>
            <a:gdLst/>
            <a:ahLst/>
            <a:cxnLst/>
            <a:rect l="l" t="t" r="r" b="b"/>
            <a:pathLst>
              <a:path w="7765415" h="5039995">
                <a:moveTo>
                  <a:pt x="0" y="5039728"/>
                </a:moveTo>
                <a:lnTo>
                  <a:pt x="7764907" y="5039728"/>
                </a:lnTo>
                <a:lnTo>
                  <a:pt x="7764907" y="0"/>
                </a:lnTo>
                <a:lnTo>
                  <a:pt x="0" y="0"/>
                </a:lnTo>
                <a:lnTo>
                  <a:pt x="0" y="50397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7306729" cy="11849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93859" y="3854539"/>
            <a:ext cx="4471047" cy="11851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99659" y="17411"/>
            <a:ext cx="2473325" cy="244475"/>
          </a:xfrm>
          <a:custGeom>
            <a:avLst/>
            <a:gdLst/>
            <a:ahLst/>
            <a:cxnLst/>
            <a:rect l="l" t="t" r="r" b="b"/>
            <a:pathLst>
              <a:path w="2473325" h="244475">
                <a:moveTo>
                  <a:pt x="2472740" y="0"/>
                </a:moveTo>
                <a:lnTo>
                  <a:pt x="0" y="0"/>
                </a:lnTo>
                <a:lnTo>
                  <a:pt x="213677" y="199821"/>
                </a:lnTo>
                <a:lnTo>
                  <a:pt x="238387" y="218616"/>
                </a:lnTo>
                <a:lnTo>
                  <a:pt x="266712" y="232487"/>
                </a:lnTo>
                <a:lnTo>
                  <a:pt x="297695" y="241075"/>
                </a:lnTo>
                <a:lnTo>
                  <a:pt x="330377" y="244017"/>
                </a:lnTo>
                <a:lnTo>
                  <a:pt x="2472740" y="244017"/>
                </a:lnTo>
                <a:lnTo>
                  <a:pt x="2472740" y="0"/>
                </a:lnTo>
                <a:close/>
              </a:path>
            </a:pathLst>
          </a:custGeom>
          <a:solidFill>
            <a:srgbClr val="D5EE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89600" y="17411"/>
            <a:ext cx="2082800" cy="244475"/>
          </a:xfrm>
          <a:custGeom>
            <a:avLst/>
            <a:gdLst/>
            <a:ahLst/>
            <a:cxnLst/>
            <a:rect l="l" t="t" r="r" b="b"/>
            <a:pathLst>
              <a:path w="2082800" h="244475">
                <a:moveTo>
                  <a:pt x="2082800" y="0"/>
                </a:moveTo>
                <a:lnTo>
                  <a:pt x="0" y="0"/>
                </a:lnTo>
                <a:lnTo>
                  <a:pt x="171957" y="190919"/>
                </a:lnTo>
                <a:lnTo>
                  <a:pt x="197399" y="213360"/>
                </a:lnTo>
                <a:lnTo>
                  <a:pt x="227623" y="230041"/>
                </a:lnTo>
                <a:lnTo>
                  <a:pt x="261374" y="240436"/>
                </a:lnTo>
                <a:lnTo>
                  <a:pt x="297395" y="244017"/>
                </a:lnTo>
                <a:lnTo>
                  <a:pt x="2082800" y="244017"/>
                </a:lnTo>
                <a:lnTo>
                  <a:pt x="2082800" y="0"/>
                </a:lnTo>
                <a:close/>
              </a:path>
            </a:pathLst>
          </a:custGeom>
          <a:solidFill>
            <a:srgbClr val="6CCE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077582" y="27904"/>
            <a:ext cx="152019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40" dirty="0">
                <a:solidFill>
                  <a:srgbClr val="003C7A"/>
                </a:solidFill>
                <a:latin typeface="Arial"/>
                <a:cs typeface="Arial"/>
              </a:rPr>
              <a:t>Partai</a:t>
            </a:r>
            <a:r>
              <a:rPr sz="1100" b="1" spc="-114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100" b="1" spc="-40" dirty="0">
                <a:solidFill>
                  <a:srgbClr val="003C7A"/>
                </a:solidFill>
                <a:latin typeface="Arial"/>
                <a:cs typeface="Arial"/>
              </a:rPr>
              <a:t>Politik</a:t>
            </a:r>
            <a:r>
              <a:rPr sz="1100" b="1" spc="-11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100" b="1" spc="-30" dirty="0">
                <a:solidFill>
                  <a:srgbClr val="003C7A"/>
                </a:solidFill>
                <a:latin typeface="Arial"/>
                <a:cs typeface="Arial"/>
              </a:rPr>
              <a:t>dan</a:t>
            </a:r>
            <a:r>
              <a:rPr sz="1100" b="1" spc="-11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100" b="1" spc="-45" dirty="0">
                <a:solidFill>
                  <a:srgbClr val="003C7A"/>
                </a:solidFill>
                <a:latin typeface="Arial"/>
                <a:cs typeface="Arial"/>
              </a:rPr>
              <a:t>Pemilu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85419" y="27904"/>
            <a:ext cx="10350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003C7A"/>
                </a:solidFill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726029" y="1234211"/>
            <a:ext cx="421119" cy="4211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93859" y="1406652"/>
            <a:ext cx="361835" cy="24866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77018" y="1304721"/>
            <a:ext cx="361823" cy="3505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29633" y="1626997"/>
            <a:ext cx="361492" cy="2832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43559" y="1655314"/>
            <a:ext cx="1626870" cy="0"/>
          </a:xfrm>
          <a:custGeom>
            <a:avLst/>
            <a:gdLst/>
            <a:ahLst/>
            <a:cxnLst/>
            <a:rect l="l" t="t" r="r" b="b"/>
            <a:pathLst>
              <a:path w="1626870">
                <a:moveTo>
                  <a:pt x="0" y="0"/>
                </a:moveTo>
                <a:lnTo>
                  <a:pt x="1626654" y="0"/>
                </a:lnTo>
              </a:path>
            </a:pathLst>
          </a:custGeom>
          <a:ln w="12700">
            <a:solidFill>
              <a:srgbClr val="0011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26029" y="1760359"/>
            <a:ext cx="421119" cy="42110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293859" y="2020493"/>
            <a:ext cx="361835" cy="1609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77018" y="1909368"/>
            <a:ext cx="361823" cy="27209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429633" y="2153132"/>
            <a:ext cx="361492" cy="2833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726029" y="2308428"/>
            <a:ext cx="421119" cy="42110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371998" y="3249940"/>
            <a:ext cx="227965" cy="1206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b="1" spc="5" dirty="0">
                <a:solidFill>
                  <a:srgbClr val="003C7A"/>
                </a:solidFill>
                <a:latin typeface="Arial"/>
                <a:cs typeface="Arial"/>
              </a:rPr>
              <a:t>9,8</a:t>
            </a:r>
            <a:r>
              <a:rPr sz="600" b="1" spc="-4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003C7A"/>
                </a:solidFill>
                <a:latin typeface="Arial"/>
                <a:cs typeface="Arial"/>
              </a:rPr>
              <a:t>%</a:t>
            </a:r>
            <a:endParaRPr sz="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31237" y="3249940"/>
            <a:ext cx="271780" cy="1206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b="1" spc="10" dirty="0">
                <a:solidFill>
                  <a:srgbClr val="003C7A"/>
                </a:solidFill>
                <a:latin typeface="Arial"/>
                <a:cs typeface="Arial"/>
              </a:rPr>
              <a:t>25,3</a:t>
            </a:r>
            <a:r>
              <a:rPr sz="600" b="1" spc="-5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003C7A"/>
                </a:solidFill>
                <a:latin typeface="Arial"/>
                <a:cs typeface="Arial"/>
              </a:rPr>
              <a:t>%</a:t>
            </a:r>
            <a:endParaRPr sz="6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497578" y="3249940"/>
            <a:ext cx="227965" cy="1206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b="1" spc="5" dirty="0">
                <a:solidFill>
                  <a:srgbClr val="003C7A"/>
                </a:solidFill>
                <a:latin typeface="Arial"/>
                <a:cs typeface="Arial"/>
              </a:rPr>
              <a:t>1,3</a:t>
            </a:r>
            <a:r>
              <a:rPr sz="600" b="1" spc="-4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003C7A"/>
                </a:solidFill>
                <a:latin typeface="Arial"/>
                <a:cs typeface="Arial"/>
              </a:rPr>
              <a:t>%</a:t>
            </a:r>
            <a:endParaRPr sz="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371998" y="3784828"/>
            <a:ext cx="227965" cy="1206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b="1" spc="5" dirty="0">
                <a:solidFill>
                  <a:srgbClr val="003C7A"/>
                </a:solidFill>
                <a:latin typeface="Arial"/>
                <a:cs typeface="Arial"/>
              </a:rPr>
              <a:t>7,8</a:t>
            </a:r>
            <a:r>
              <a:rPr sz="600" b="1" spc="-4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003C7A"/>
                </a:solidFill>
                <a:latin typeface="Arial"/>
                <a:cs typeface="Arial"/>
              </a:rPr>
              <a:t>%</a:t>
            </a:r>
            <a:endParaRPr sz="6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64226" y="3784828"/>
            <a:ext cx="205740" cy="1206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b="1" spc="10" dirty="0">
                <a:solidFill>
                  <a:srgbClr val="003C7A"/>
                </a:solidFill>
                <a:latin typeface="Arial"/>
                <a:cs typeface="Arial"/>
              </a:rPr>
              <a:t>22</a:t>
            </a:r>
            <a:r>
              <a:rPr sz="600" b="1" spc="-5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003C7A"/>
                </a:solidFill>
                <a:latin typeface="Arial"/>
                <a:cs typeface="Arial"/>
              </a:rPr>
              <a:t>%</a:t>
            </a:r>
            <a:endParaRPr sz="6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497578" y="3784828"/>
            <a:ext cx="227965" cy="1206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b="1" spc="5" dirty="0">
                <a:solidFill>
                  <a:srgbClr val="003C7A"/>
                </a:solidFill>
                <a:latin typeface="Arial"/>
                <a:cs typeface="Arial"/>
              </a:rPr>
              <a:t>2,5</a:t>
            </a:r>
            <a:r>
              <a:rPr sz="600" b="1" spc="-4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003C7A"/>
                </a:solidFill>
                <a:latin typeface="Arial"/>
                <a:cs typeface="Arial"/>
              </a:rPr>
              <a:t>%</a:t>
            </a:r>
            <a:endParaRPr sz="6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371998" y="4310986"/>
            <a:ext cx="227965" cy="1206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b="1" spc="5" dirty="0">
                <a:solidFill>
                  <a:srgbClr val="003C7A"/>
                </a:solidFill>
                <a:latin typeface="Arial"/>
                <a:cs typeface="Arial"/>
              </a:rPr>
              <a:t>6,5</a:t>
            </a:r>
            <a:r>
              <a:rPr sz="600" b="1" spc="-4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003C7A"/>
                </a:solidFill>
                <a:latin typeface="Arial"/>
                <a:cs typeface="Arial"/>
              </a:rPr>
              <a:t>%</a:t>
            </a:r>
            <a:endParaRPr sz="6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931237" y="4310986"/>
            <a:ext cx="271780" cy="1206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b="1" spc="10" dirty="0">
                <a:solidFill>
                  <a:srgbClr val="003C7A"/>
                </a:solidFill>
                <a:latin typeface="Arial"/>
                <a:cs typeface="Arial"/>
              </a:rPr>
              <a:t>14,8</a:t>
            </a:r>
            <a:r>
              <a:rPr sz="600" b="1" spc="-5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003C7A"/>
                </a:solidFill>
                <a:latin typeface="Arial"/>
                <a:cs typeface="Arial"/>
              </a:rPr>
              <a:t>%</a:t>
            </a:r>
            <a:endParaRPr sz="6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497578" y="4310986"/>
            <a:ext cx="227965" cy="1206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b="1" spc="5" dirty="0">
                <a:solidFill>
                  <a:srgbClr val="003C7A"/>
                </a:solidFill>
                <a:latin typeface="Arial"/>
                <a:cs typeface="Arial"/>
              </a:rPr>
              <a:t>3,3</a:t>
            </a:r>
            <a:r>
              <a:rPr sz="600" b="1" spc="-4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003C7A"/>
                </a:solidFill>
                <a:latin typeface="Arial"/>
                <a:cs typeface="Arial"/>
              </a:rPr>
              <a:t>%</a:t>
            </a:r>
            <a:endParaRPr sz="6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736444" y="3249940"/>
            <a:ext cx="227965" cy="1206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b="1" spc="5" dirty="0">
                <a:solidFill>
                  <a:srgbClr val="003C7A"/>
                </a:solidFill>
                <a:latin typeface="Arial"/>
                <a:cs typeface="Arial"/>
              </a:rPr>
              <a:t>2,0</a:t>
            </a:r>
            <a:r>
              <a:rPr sz="600" b="1" spc="-4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003C7A"/>
                </a:solidFill>
                <a:latin typeface="Arial"/>
                <a:cs typeface="Arial"/>
              </a:rPr>
              <a:t>%</a:t>
            </a:r>
            <a:endParaRPr sz="6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295682" y="3249940"/>
            <a:ext cx="271780" cy="1206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b="1" spc="10" dirty="0">
                <a:solidFill>
                  <a:srgbClr val="003C7A"/>
                </a:solidFill>
                <a:latin typeface="Arial"/>
                <a:cs typeface="Arial"/>
              </a:rPr>
              <a:t>12,0</a:t>
            </a:r>
            <a:r>
              <a:rPr sz="600" b="1" spc="-5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003C7A"/>
                </a:solidFill>
                <a:latin typeface="Arial"/>
                <a:cs typeface="Arial"/>
              </a:rPr>
              <a:t>%</a:t>
            </a:r>
            <a:endParaRPr sz="6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862023" y="3249940"/>
            <a:ext cx="227965" cy="1206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b="1" spc="5" dirty="0">
                <a:solidFill>
                  <a:srgbClr val="003C7A"/>
                </a:solidFill>
                <a:latin typeface="Arial"/>
                <a:cs typeface="Arial"/>
              </a:rPr>
              <a:t>3,0</a:t>
            </a:r>
            <a:r>
              <a:rPr sz="600" b="1" spc="-4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003C7A"/>
                </a:solidFill>
                <a:latin typeface="Arial"/>
                <a:cs typeface="Arial"/>
              </a:rPr>
              <a:t>%</a:t>
            </a:r>
            <a:endParaRPr sz="6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736444" y="3784828"/>
            <a:ext cx="227965" cy="1206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b="1" spc="5" dirty="0">
                <a:solidFill>
                  <a:srgbClr val="003C7A"/>
                </a:solidFill>
                <a:latin typeface="Arial"/>
                <a:cs typeface="Arial"/>
              </a:rPr>
              <a:t>1,3</a:t>
            </a:r>
            <a:r>
              <a:rPr sz="600" b="1" spc="-4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003C7A"/>
                </a:solidFill>
                <a:latin typeface="Arial"/>
                <a:cs typeface="Arial"/>
              </a:rPr>
              <a:t>%</a:t>
            </a:r>
            <a:endParaRPr sz="6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295682" y="3784828"/>
            <a:ext cx="271780" cy="1206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b="1" spc="10" dirty="0">
                <a:solidFill>
                  <a:srgbClr val="003C7A"/>
                </a:solidFill>
                <a:latin typeface="Arial"/>
                <a:cs typeface="Arial"/>
              </a:rPr>
              <a:t>10,3</a:t>
            </a:r>
            <a:r>
              <a:rPr sz="600" b="1" spc="-5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003C7A"/>
                </a:solidFill>
                <a:latin typeface="Arial"/>
                <a:cs typeface="Arial"/>
              </a:rPr>
              <a:t>%</a:t>
            </a:r>
            <a:endParaRPr sz="6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862023" y="3784828"/>
            <a:ext cx="227965" cy="1206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b="1" spc="5" dirty="0">
                <a:solidFill>
                  <a:srgbClr val="003C7A"/>
                </a:solidFill>
                <a:latin typeface="Arial"/>
                <a:cs typeface="Arial"/>
              </a:rPr>
              <a:t>3,0</a:t>
            </a:r>
            <a:r>
              <a:rPr sz="600" b="1" spc="-4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003C7A"/>
                </a:solidFill>
                <a:latin typeface="Arial"/>
                <a:cs typeface="Arial"/>
              </a:rPr>
              <a:t>%</a:t>
            </a:r>
            <a:endParaRPr sz="6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736444" y="4310986"/>
            <a:ext cx="227965" cy="1206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b="1" spc="5" dirty="0">
                <a:solidFill>
                  <a:srgbClr val="003C7A"/>
                </a:solidFill>
                <a:latin typeface="Arial"/>
                <a:cs typeface="Arial"/>
              </a:rPr>
              <a:t>1,0</a:t>
            </a:r>
            <a:r>
              <a:rPr sz="600" b="1" spc="-4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003C7A"/>
                </a:solidFill>
                <a:latin typeface="Arial"/>
                <a:cs typeface="Arial"/>
              </a:rPr>
              <a:t>%</a:t>
            </a:r>
            <a:endParaRPr sz="6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317701" y="4310986"/>
            <a:ext cx="227965" cy="1206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b="1" spc="5" dirty="0">
                <a:solidFill>
                  <a:srgbClr val="003C7A"/>
                </a:solidFill>
                <a:latin typeface="Arial"/>
                <a:cs typeface="Arial"/>
              </a:rPr>
              <a:t>8,0</a:t>
            </a:r>
            <a:r>
              <a:rPr sz="600" b="1" spc="-4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003C7A"/>
                </a:solidFill>
                <a:latin typeface="Arial"/>
                <a:cs typeface="Arial"/>
              </a:rPr>
              <a:t>%</a:t>
            </a:r>
            <a:endParaRPr sz="6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862023" y="4310986"/>
            <a:ext cx="227965" cy="1206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b="1" spc="5" dirty="0">
                <a:solidFill>
                  <a:srgbClr val="003C7A"/>
                </a:solidFill>
                <a:latin typeface="Arial"/>
                <a:cs typeface="Arial"/>
              </a:rPr>
              <a:t>3,8</a:t>
            </a:r>
            <a:r>
              <a:rPr sz="600" b="1" spc="-4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003C7A"/>
                </a:solidFill>
                <a:latin typeface="Arial"/>
                <a:cs typeface="Arial"/>
              </a:rPr>
              <a:t>%</a:t>
            </a:r>
            <a:endParaRPr sz="6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84808" y="590850"/>
            <a:ext cx="1740535" cy="212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b="1" spc="-20" dirty="0">
                <a:solidFill>
                  <a:srgbClr val="003C7A"/>
                </a:solidFill>
                <a:latin typeface="Arial"/>
                <a:cs typeface="Arial"/>
              </a:rPr>
              <a:t>Top</a:t>
            </a:r>
            <a:r>
              <a:rPr sz="1200" b="1" spc="-10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200" b="1" spc="-15" dirty="0">
                <a:solidFill>
                  <a:srgbClr val="003C7A"/>
                </a:solidFill>
                <a:latin typeface="Arial"/>
                <a:cs typeface="Arial"/>
              </a:rPr>
              <a:t>of</a:t>
            </a:r>
            <a:r>
              <a:rPr sz="1200" b="1" spc="-10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200" b="1" spc="-25" dirty="0">
                <a:solidFill>
                  <a:srgbClr val="003C7A"/>
                </a:solidFill>
                <a:latin typeface="Arial"/>
                <a:cs typeface="Arial"/>
              </a:rPr>
              <a:t>Mind</a:t>
            </a:r>
            <a:r>
              <a:rPr sz="1200" b="1" spc="-9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200" b="1" spc="-30" dirty="0">
                <a:solidFill>
                  <a:srgbClr val="003C7A"/>
                </a:solidFill>
                <a:latin typeface="Arial"/>
                <a:cs typeface="Arial"/>
              </a:rPr>
              <a:t>Partai</a:t>
            </a:r>
            <a:r>
              <a:rPr sz="1200" b="1" spc="-10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200" b="1" spc="-40" dirty="0">
                <a:solidFill>
                  <a:srgbClr val="003C7A"/>
                </a:solidFill>
                <a:latin typeface="Arial"/>
                <a:cs typeface="Arial"/>
              </a:rPr>
              <a:t>Politik</a:t>
            </a:r>
            <a:endParaRPr sz="12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58142" y="2151312"/>
            <a:ext cx="593725" cy="7753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26034">
              <a:lnSpc>
                <a:spcPct val="102499"/>
              </a:lnSpc>
              <a:spcBef>
                <a:spcPts val="90"/>
              </a:spcBef>
            </a:pPr>
            <a:r>
              <a:rPr sz="1200" b="1" spc="45" dirty="0">
                <a:latin typeface="Calibri"/>
                <a:cs typeface="Calibri"/>
              </a:rPr>
              <a:t>P</a:t>
            </a:r>
            <a:r>
              <a:rPr sz="1200" b="1" spc="50" dirty="0">
                <a:latin typeface="Calibri"/>
                <a:cs typeface="Calibri"/>
              </a:rPr>
              <a:t>erindo  </a:t>
            </a:r>
            <a:r>
              <a:rPr sz="1200" b="1" spc="75" dirty="0">
                <a:latin typeface="Calibri"/>
                <a:cs typeface="Calibri"/>
              </a:rPr>
              <a:t>PPP</a:t>
            </a:r>
            <a:endParaRPr sz="1200">
              <a:latin typeface="Calibri"/>
              <a:cs typeface="Calibri"/>
            </a:endParaRPr>
          </a:p>
          <a:p>
            <a:pPr marL="12700" marR="5080">
              <a:lnSpc>
                <a:spcPct val="102499"/>
              </a:lnSpc>
            </a:pPr>
            <a:r>
              <a:rPr sz="1200" b="1" spc="50" dirty="0">
                <a:latin typeface="Calibri"/>
                <a:cs typeface="Calibri"/>
              </a:rPr>
              <a:t>Nasdem  </a:t>
            </a:r>
            <a:r>
              <a:rPr sz="1200" b="1" spc="65" dirty="0">
                <a:latin typeface="Calibri"/>
                <a:cs typeface="Calibri"/>
              </a:rPr>
              <a:t>PSI</a:t>
            </a:r>
            <a:endParaRPr sz="1200">
              <a:latin typeface="Calibri"/>
              <a:cs typeface="Calibri"/>
            </a:endParaRPr>
          </a:p>
        </p:txBody>
      </p:sp>
      <p:graphicFrame>
        <p:nvGraphicFramePr>
          <p:cNvPr id="41" name="object 41"/>
          <p:cNvGraphicFramePr>
            <a:graphicFrameLocks noGrp="1"/>
          </p:cNvGraphicFramePr>
          <p:nvPr/>
        </p:nvGraphicFramePr>
        <p:xfrm>
          <a:off x="839092" y="853865"/>
          <a:ext cx="7476486" cy="14302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9800"/>
                <a:gridCol w="542290"/>
                <a:gridCol w="1470660"/>
                <a:gridCol w="528954"/>
                <a:gridCol w="913129"/>
                <a:gridCol w="2002154"/>
                <a:gridCol w="529589"/>
                <a:gridCol w="549910"/>
              </a:tblGrid>
              <a:tr h="193500">
                <a:tc>
                  <a:txBody>
                    <a:bodyPr/>
                    <a:lstStyle/>
                    <a:p>
                      <a:pPr marL="31750">
                        <a:lnSpc>
                          <a:spcPts val="1405"/>
                        </a:lnSpc>
                        <a:spcBef>
                          <a:spcPts val="15"/>
                        </a:spcBef>
                      </a:pPr>
                      <a:r>
                        <a:rPr sz="1200" b="1" spc="70" dirty="0">
                          <a:latin typeface="Calibri"/>
                          <a:cs typeface="Calibri"/>
                        </a:rPr>
                        <a:t>PDIP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905" marB="0"/>
                </a:tc>
                <a:tc gridSpan="7">
                  <a:txBody>
                    <a:bodyPr/>
                    <a:lstStyle/>
                    <a:p>
                      <a:pPr marL="209550">
                        <a:lnSpc>
                          <a:spcPts val="1085"/>
                        </a:lnSpc>
                        <a:spcBef>
                          <a:spcPts val="335"/>
                        </a:spcBef>
                        <a:tabLst>
                          <a:tab pos="1448435" algn="l"/>
                          <a:tab pos="2100580" algn="l"/>
                          <a:tab pos="2644775" algn="l"/>
                          <a:tab pos="3813175" algn="l"/>
                          <a:tab pos="4465320" algn="l"/>
                          <a:tab pos="5009515" algn="l"/>
                        </a:tabLst>
                      </a:pPr>
                      <a:r>
                        <a:rPr sz="1800" b="1" spc="82" baseline="13888" dirty="0">
                          <a:latin typeface="Calibri"/>
                          <a:cs typeface="Calibri"/>
                        </a:rPr>
                        <a:t>48.8	</a:t>
                      </a:r>
                      <a:r>
                        <a:rPr sz="850" b="1" spc="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Intensitas	Kinerja	Kinerja	Intensitas	Kinerja	Kinerja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254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4363">
                <a:tc>
                  <a:txBody>
                    <a:bodyPr/>
                    <a:lstStyle/>
                    <a:p>
                      <a:pPr marL="31750">
                        <a:lnSpc>
                          <a:spcPts val="1385"/>
                        </a:lnSpc>
                        <a:spcBef>
                          <a:spcPts val="15"/>
                        </a:spcBef>
                      </a:pPr>
                      <a:r>
                        <a:rPr sz="1200" b="1" spc="80" dirty="0">
                          <a:latin typeface="Calibri"/>
                          <a:cs typeface="Calibri"/>
                        </a:rPr>
                        <a:t>PKB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385"/>
                        </a:lnSpc>
                        <a:spcBef>
                          <a:spcPts val="15"/>
                        </a:spcBef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19.8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R="144145" algn="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50" b="1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Turba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2384" marB="0"/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50" b="1" spc="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Baik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2384" marB="0"/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50" b="1" spc="1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Buruk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2384" marB="0"/>
                </a:tc>
                <a:tc>
                  <a:txBody>
                    <a:bodyPr/>
                    <a:lstStyle/>
                    <a:p>
                      <a:pPr marL="462915" marR="107315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50" b="1" spc="1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Turba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2384" marB="0"/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50" b="1" spc="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Baik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2384" marB="0"/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50" b="1" spc="1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Buruk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32384" marB="0"/>
                </a:tc>
              </a:tr>
              <a:tr h="187409">
                <a:tc>
                  <a:txBody>
                    <a:bodyPr/>
                    <a:lstStyle/>
                    <a:p>
                      <a:pPr marL="31750">
                        <a:lnSpc>
                          <a:spcPts val="1375"/>
                        </a:lnSpc>
                      </a:pPr>
                      <a:r>
                        <a:rPr sz="1200" b="1" spc="60" dirty="0">
                          <a:latin typeface="Calibri"/>
                          <a:cs typeface="Calibri"/>
                        </a:rPr>
                        <a:t>Golkar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375"/>
                        </a:lnSpc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9.9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73150"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187409">
                <a:tc>
                  <a:txBody>
                    <a:bodyPr/>
                    <a:lstStyle/>
                    <a:p>
                      <a:pPr marL="31750">
                        <a:lnSpc>
                          <a:spcPts val="1375"/>
                        </a:lnSpc>
                      </a:pPr>
                      <a:r>
                        <a:rPr sz="1200" b="1" spc="60" dirty="0">
                          <a:latin typeface="Calibri"/>
                          <a:cs typeface="Calibri"/>
                        </a:rPr>
                        <a:t>Demokrat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375"/>
                        </a:lnSpc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6.3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73150"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187409">
                <a:tc>
                  <a:txBody>
                    <a:bodyPr/>
                    <a:lstStyle/>
                    <a:p>
                      <a:pPr marL="31750">
                        <a:lnSpc>
                          <a:spcPts val="1375"/>
                        </a:lnSpc>
                      </a:pPr>
                      <a:r>
                        <a:rPr sz="1200" b="1" spc="45" dirty="0">
                          <a:latin typeface="Calibri"/>
                          <a:cs typeface="Calibri"/>
                        </a:rPr>
                        <a:t>PAN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375"/>
                        </a:lnSpc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3.9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5260" algn="r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600" b="1" spc="1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35,3</a:t>
                      </a:r>
                      <a:r>
                        <a:rPr sz="600" b="1" spc="-9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600" b="1" spc="1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8419" marB="0"/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600" b="1" spc="1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45,8</a:t>
                      </a:r>
                      <a:r>
                        <a:rPr sz="600" b="1" spc="-1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600" b="1" spc="1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8419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600" b="1" spc="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0,3</a:t>
                      </a:r>
                      <a:r>
                        <a:rPr sz="600" b="1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600" b="1" spc="1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8419" marB="0"/>
                </a:tc>
                <a:tc>
                  <a:txBody>
                    <a:bodyPr/>
                    <a:lstStyle/>
                    <a:p>
                      <a:pPr marL="514984" marR="1073150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600" b="1" spc="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5,3</a:t>
                      </a:r>
                      <a:r>
                        <a:rPr sz="600" b="1" spc="-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600" b="1" spc="1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8419" marB="0"/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600" b="1" spc="1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16,3</a:t>
                      </a:r>
                      <a:r>
                        <a:rPr sz="600" b="1" spc="-1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600" b="1" spc="1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8419" marB="0"/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600" b="1" spc="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2,0</a:t>
                      </a:r>
                      <a:r>
                        <a:rPr sz="600" b="1" spc="-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600" b="1" spc="1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8419" marB="0"/>
                </a:tc>
              </a:tr>
              <a:tr h="389903">
                <a:tc>
                  <a:txBody>
                    <a:bodyPr/>
                    <a:lstStyle/>
                    <a:p>
                      <a:pPr marL="31750" marR="340995">
                        <a:lnSpc>
                          <a:spcPts val="1480"/>
                        </a:lnSpc>
                        <a:spcBef>
                          <a:spcPts val="5"/>
                        </a:spcBef>
                      </a:pPr>
                      <a:r>
                        <a:rPr sz="1200" b="1" spc="5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erinda  </a:t>
                      </a:r>
                      <a:r>
                        <a:rPr sz="1200" b="1" spc="90" dirty="0">
                          <a:latin typeface="Calibri"/>
                          <a:cs typeface="Calibri"/>
                        </a:rPr>
                        <a:t>PKS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296545">
                        <a:lnSpc>
                          <a:spcPts val="1430"/>
                        </a:lnSpc>
                      </a:pPr>
                      <a:r>
                        <a:rPr sz="1200" b="1" spc="45" dirty="0">
                          <a:latin typeface="Calibri"/>
                          <a:cs typeface="Calibri"/>
                        </a:rPr>
                        <a:t>3.7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29654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200" b="1" spc="45" dirty="0">
                          <a:latin typeface="Calibri"/>
                          <a:cs typeface="Calibri"/>
                        </a:rPr>
                        <a:t>2.3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7315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374015">
                        <a:lnSpc>
                          <a:spcPct val="100000"/>
                        </a:lnSpc>
                        <a:tabLst>
                          <a:tab pos="2000250" algn="l"/>
                        </a:tabLst>
                      </a:pPr>
                      <a:r>
                        <a:rPr sz="1200" u="sng" dirty="0">
                          <a:uFill>
                            <a:solidFill>
                              <a:srgbClr val="00112B"/>
                            </a:solidFill>
                          </a:uFill>
                          <a:latin typeface="Times New Roman"/>
                          <a:cs typeface="Times New Roman"/>
                        </a:rPr>
                        <a:t> 	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100209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595"/>
                        </a:lnSpc>
                      </a:pPr>
                      <a:r>
                        <a:rPr sz="600" b="1" spc="1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26,3</a:t>
                      </a:r>
                      <a:r>
                        <a:rPr sz="600" b="1" spc="-1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600" b="1" spc="1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595"/>
                        </a:lnSpc>
                      </a:pPr>
                      <a:r>
                        <a:rPr sz="600" b="1" spc="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1,3</a:t>
                      </a:r>
                      <a:r>
                        <a:rPr sz="600" b="1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600" b="1" spc="1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14984" marR="1073150">
                        <a:lnSpc>
                          <a:spcPts val="595"/>
                        </a:lnSpc>
                      </a:pPr>
                      <a:r>
                        <a:rPr sz="600" b="1" spc="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4,3</a:t>
                      </a:r>
                      <a:r>
                        <a:rPr sz="600" b="1" spc="-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600" b="1" spc="1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595"/>
                        </a:lnSpc>
                      </a:pPr>
                      <a:r>
                        <a:rPr sz="600" b="1" spc="1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15,3</a:t>
                      </a:r>
                      <a:r>
                        <a:rPr sz="600" b="1" spc="-1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600" b="1" spc="1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ts val="595"/>
                        </a:lnSpc>
                      </a:pPr>
                      <a:r>
                        <a:rPr sz="600" b="1" spc="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2,5</a:t>
                      </a:r>
                      <a:r>
                        <a:rPr sz="600" b="1" spc="-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600" b="1" spc="1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42" name="object 42"/>
          <p:cNvSpPr/>
          <p:nvPr/>
        </p:nvSpPr>
        <p:spPr>
          <a:xfrm>
            <a:off x="3293859" y="2509431"/>
            <a:ext cx="361835" cy="2201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77018" y="2417368"/>
            <a:ext cx="361823" cy="31216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429607" y="2683941"/>
            <a:ext cx="361543" cy="4559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93859" y="3031198"/>
            <a:ext cx="361835" cy="22447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877018" y="2842806"/>
            <a:ext cx="361823" cy="41286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429633" y="3227324"/>
            <a:ext cx="361492" cy="2834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243559" y="3255675"/>
            <a:ext cx="1626870" cy="0"/>
          </a:xfrm>
          <a:custGeom>
            <a:avLst/>
            <a:gdLst/>
            <a:ahLst/>
            <a:cxnLst/>
            <a:rect l="l" t="t" r="r" b="b"/>
            <a:pathLst>
              <a:path w="1626870">
                <a:moveTo>
                  <a:pt x="0" y="0"/>
                </a:moveTo>
                <a:lnTo>
                  <a:pt x="1626654" y="0"/>
                </a:lnTo>
              </a:path>
            </a:pathLst>
          </a:custGeom>
          <a:ln w="12700">
            <a:solidFill>
              <a:srgbClr val="0011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726029" y="3369487"/>
            <a:ext cx="421119" cy="42109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293859" y="3583660"/>
            <a:ext cx="361835" cy="20692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877018" y="3427006"/>
            <a:ext cx="361823" cy="36357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429633" y="3754031"/>
            <a:ext cx="361492" cy="3543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243559" y="3790576"/>
            <a:ext cx="1626870" cy="0"/>
          </a:xfrm>
          <a:custGeom>
            <a:avLst/>
            <a:gdLst/>
            <a:ahLst/>
            <a:cxnLst/>
            <a:rect l="l" t="t" r="r" b="b"/>
            <a:pathLst>
              <a:path w="1626870">
                <a:moveTo>
                  <a:pt x="0" y="0"/>
                </a:moveTo>
                <a:lnTo>
                  <a:pt x="1626654" y="0"/>
                </a:lnTo>
              </a:path>
            </a:pathLst>
          </a:custGeom>
          <a:ln w="12700">
            <a:solidFill>
              <a:srgbClr val="0011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726029" y="3895623"/>
            <a:ext cx="421119" cy="42109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243559" y="4316721"/>
            <a:ext cx="1626870" cy="0"/>
          </a:xfrm>
          <a:custGeom>
            <a:avLst/>
            <a:gdLst/>
            <a:ahLst/>
            <a:cxnLst/>
            <a:rect l="l" t="t" r="r" b="b"/>
            <a:pathLst>
              <a:path w="1626870">
                <a:moveTo>
                  <a:pt x="0" y="0"/>
                </a:moveTo>
                <a:lnTo>
                  <a:pt x="1626654" y="0"/>
                </a:lnTo>
              </a:path>
            </a:pathLst>
          </a:custGeom>
          <a:ln w="12700">
            <a:solidFill>
              <a:srgbClr val="0011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090490" y="1234211"/>
            <a:ext cx="421106" cy="42110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658319" y="1508264"/>
            <a:ext cx="361823" cy="14705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241478" y="1380934"/>
            <a:ext cx="361810" cy="27438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794080" y="1626997"/>
            <a:ext cx="361492" cy="2832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608017" y="1655314"/>
            <a:ext cx="1626870" cy="0"/>
          </a:xfrm>
          <a:custGeom>
            <a:avLst/>
            <a:gdLst/>
            <a:ahLst/>
            <a:cxnLst/>
            <a:rect l="l" t="t" r="r" b="b"/>
            <a:pathLst>
              <a:path w="1626870">
                <a:moveTo>
                  <a:pt x="0" y="0"/>
                </a:moveTo>
                <a:lnTo>
                  <a:pt x="1626654" y="0"/>
                </a:lnTo>
              </a:path>
            </a:pathLst>
          </a:custGeom>
          <a:ln w="12700">
            <a:solidFill>
              <a:srgbClr val="0011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090490" y="1760359"/>
            <a:ext cx="421106" cy="42110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658319" y="2059800"/>
            <a:ext cx="361823" cy="12166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241478" y="1919770"/>
            <a:ext cx="361810" cy="26169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794080" y="2140242"/>
            <a:ext cx="361492" cy="3718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90490" y="2308428"/>
            <a:ext cx="421106" cy="42110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658319" y="2645968"/>
            <a:ext cx="361823" cy="8356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241478" y="2518613"/>
            <a:ext cx="361810" cy="21092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794080" y="2709037"/>
            <a:ext cx="361492" cy="2233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090490" y="2834589"/>
            <a:ext cx="421106" cy="42108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658319" y="3203663"/>
            <a:ext cx="361823" cy="5200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241478" y="3112490"/>
            <a:ext cx="361810" cy="14317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794080" y="3199091"/>
            <a:ext cx="361492" cy="5071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608017" y="3255675"/>
            <a:ext cx="1626870" cy="0"/>
          </a:xfrm>
          <a:custGeom>
            <a:avLst/>
            <a:gdLst/>
            <a:ahLst/>
            <a:cxnLst/>
            <a:rect l="l" t="t" r="r" b="b"/>
            <a:pathLst>
              <a:path w="1626870">
                <a:moveTo>
                  <a:pt x="0" y="0"/>
                </a:moveTo>
                <a:lnTo>
                  <a:pt x="1626654" y="0"/>
                </a:lnTo>
              </a:path>
            </a:pathLst>
          </a:custGeom>
          <a:ln w="12700">
            <a:solidFill>
              <a:srgbClr val="0011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090490" y="3369487"/>
            <a:ext cx="421106" cy="42109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658319" y="3765105"/>
            <a:ext cx="361823" cy="2769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241478" y="3643172"/>
            <a:ext cx="361810" cy="14740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794080" y="3733901"/>
            <a:ext cx="361492" cy="4781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608017" y="3790576"/>
            <a:ext cx="1626870" cy="0"/>
          </a:xfrm>
          <a:custGeom>
            <a:avLst/>
            <a:gdLst/>
            <a:ahLst/>
            <a:cxnLst/>
            <a:rect l="l" t="t" r="r" b="b"/>
            <a:pathLst>
              <a:path w="1626870">
                <a:moveTo>
                  <a:pt x="0" y="0"/>
                </a:moveTo>
                <a:lnTo>
                  <a:pt x="1626654" y="0"/>
                </a:lnTo>
              </a:path>
            </a:pathLst>
          </a:custGeom>
          <a:ln w="12700">
            <a:solidFill>
              <a:srgbClr val="0011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608017" y="4316721"/>
            <a:ext cx="1626870" cy="0"/>
          </a:xfrm>
          <a:custGeom>
            <a:avLst/>
            <a:gdLst/>
            <a:ahLst/>
            <a:cxnLst/>
            <a:rect l="l" t="t" r="r" b="b"/>
            <a:pathLst>
              <a:path w="1626870">
                <a:moveTo>
                  <a:pt x="0" y="0"/>
                </a:moveTo>
                <a:lnTo>
                  <a:pt x="1626654" y="0"/>
                </a:lnTo>
              </a:path>
            </a:pathLst>
          </a:custGeom>
          <a:ln w="12700">
            <a:solidFill>
              <a:srgbClr val="0011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767596" y="1267587"/>
            <a:ext cx="352285" cy="35231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810792" y="1820737"/>
            <a:ext cx="246829" cy="32979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789739" y="3428366"/>
            <a:ext cx="293179" cy="34874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726029" y="2834589"/>
            <a:ext cx="421119" cy="421081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760110" y="2412701"/>
            <a:ext cx="367261" cy="244837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175008" y="1807888"/>
            <a:ext cx="244934" cy="344586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805633" y="3928795"/>
            <a:ext cx="255054" cy="361692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155108" y="1264368"/>
            <a:ext cx="293193" cy="362514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156168" y="2379116"/>
            <a:ext cx="295293" cy="295298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3230859" y="1915597"/>
            <a:ext cx="1652270" cy="38036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9"/>
              </a:spcBef>
              <a:tabLst>
                <a:tab pos="1638935" algn="l"/>
              </a:tabLst>
            </a:pPr>
            <a:r>
              <a:rPr sz="1200" u="sng" spc="5" dirty="0">
                <a:uFill>
                  <a:solidFill>
                    <a:srgbClr val="00112B"/>
                  </a:solidFill>
                </a:uFill>
                <a:latin typeface="Times New Roman"/>
                <a:cs typeface="Times New Roman"/>
              </a:rPr>
              <a:t> 	</a:t>
            </a:r>
            <a:endParaRPr sz="1200">
              <a:latin typeface="Times New Roman"/>
              <a:cs typeface="Times New Roman"/>
            </a:endParaRPr>
          </a:p>
          <a:p>
            <a:pPr marL="131445">
              <a:lnSpc>
                <a:spcPct val="100000"/>
              </a:lnSpc>
              <a:spcBef>
                <a:spcPts val="219"/>
              </a:spcBef>
            </a:pPr>
            <a:r>
              <a:rPr sz="600" b="1" spc="10" dirty="0">
                <a:solidFill>
                  <a:srgbClr val="003C7A"/>
                </a:solidFill>
                <a:latin typeface="Arial"/>
                <a:cs typeface="Arial"/>
              </a:rPr>
              <a:t>12,3</a:t>
            </a:r>
            <a:r>
              <a:rPr sz="600" b="1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003C7A"/>
                </a:solidFill>
                <a:latin typeface="Arial"/>
                <a:cs typeface="Arial"/>
              </a:rPr>
              <a:t>%</a:t>
            </a:r>
            <a:endParaRPr sz="60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2062716" y="2151312"/>
            <a:ext cx="239395" cy="775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b="1" spc="45" dirty="0">
                <a:latin typeface="Calibri"/>
                <a:cs typeface="Calibri"/>
              </a:rPr>
              <a:t>2.3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200" b="1" spc="45" dirty="0">
                <a:latin typeface="Calibri"/>
                <a:cs typeface="Calibri"/>
              </a:rPr>
              <a:t>1.8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200" b="1" spc="45" dirty="0">
                <a:latin typeface="Calibri"/>
                <a:cs typeface="Calibri"/>
              </a:rPr>
              <a:t>0.8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200" b="1" spc="45" dirty="0">
                <a:latin typeface="Calibri"/>
                <a:cs typeface="Calibri"/>
              </a:rPr>
              <a:t>0.3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3230859" y="2505862"/>
            <a:ext cx="1652270" cy="33845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0"/>
              </a:spcBef>
              <a:tabLst>
                <a:tab pos="1626235" algn="l"/>
              </a:tabLst>
            </a:pPr>
            <a:r>
              <a:rPr sz="1200" u="sng" spc="5" dirty="0">
                <a:uFill>
                  <a:solidFill>
                    <a:srgbClr val="00112B"/>
                  </a:solidFill>
                </a:uFill>
                <a:latin typeface="Times New Roman"/>
                <a:cs typeface="Times New Roman"/>
              </a:rPr>
              <a:t> 	</a:t>
            </a:r>
            <a:endParaRPr sz="12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05"/>
              </a:spcBef>
              <a:tabLst>
                <a:tab pos="548005" algn="l"/>
                <a:tab pos="1114425" algn="l"/>
              </a:tabLst>
            </a:pPr>
            <a:r>
              <a:rPr sz="600" b="1" spc="10" dirty="0">
                <a:solidFill>
                  <a:srgbClr val="003C7A"/>
                </a:solidFill>
                <a:latin typeface="Arial"/>
                <a:cs typeface="Arial"/>
              </a:rPr>
              <a:t>10</a:t>
            </a:r>
            <a:r>
              <a:rPr sz="600" b="1" spc="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003C7A"/>
                </a:solidFill>
                <a:latin typeface="Arial"/>
                <a:cs typeface="Arial"/>
              </a:rPr>
              <a:t>%	</a:t>
            </a:r>
            <a:r>
              <a:rPr sz="600" b="1" spc="10" dirty="0">
                <a:solidFill>
                  <a:srgbClr val="003C7A"/>
                </a:solidFill>
                <a:latin typeface="Arial"/>
                <a:cs typeface="Arial"/>
              </a:rPr>
              <a:t>19,3</a:t>
            </a:r>
            <a:r>
              <a:rPr sz="600" b="1" spc="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003C7A"/>
                </a:solidFill>
                <a:latin typeface="Arial"/>
                <a:cs typeface="Arial"/>
              </a:rPr>
              <a:t>%	</a:t>
            </a:r>
            <a:r>
              <a:rPr sz="600" b="1" spc="5" dirty="0">
                <a:solidFill>
                  <a:srgbClr val="003C7A"/>
                </a:solidFill>
                <a:latin typeface="Arial"/>
                <a:cs typeface="Arial"/>
              </a:rPr>
              <a:t>2,0</a:t>
            </a:r>
            <a:r>
              <a:rPr sz="600" b="1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003C7A"/>
                </a:solidFill>
                <a:latin typeface="Arial"/>
                <a:cs typeface="Arial"/>
              </a:rPr>
              <a:t>%</a:t>
            </a:r>
            <a:endParaRPr sz="600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5595317" y="2505862"/>
            <a:ext cx="1652270" cy="33845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0"/>
              </a:spcBef>
              <a:tabLst>
                <a:tab pos="1626235" algn="l"/>
              </a:tabLst>
            </a:pPr>
            <a:r>
              <a:rPr sz="1200" u="sng" spc="5" dirty="0">
                <a:uFill>
                  <a:solidFill>
                    <a:srgbClr val="00112B"/>
                  </a:solidFill>
                </a:uFill>
                <a:latin typeface="Times New Roman"/>
                <a:cs typeface="Times New Roman"/>
              </a:rPr>
              <a:t> 	</a:t>
            </a:r>
            <a:endParaRPr sz="1200">
              <a:latin typeface="Times New Roman"/>
              <a:cs typeface="Times New Roman"/>
            </a:endParaRPr>
          </a:p>
          <a:p>
            <a:pPr marR="8890" algn="ctr">
              <a:lnSpc>
                <a:spcPct val="100000"/>
              </a:lnSpc>
              <a:spcBef>
                <a:spcPts val="105"/>
              </a:spcBef>
              <a:tabLst>
                <a:tab pos="558800" algn="l"/>
                <a:tab pos="1125220" algn="l"/>
              </a:tabLst>
            </a:pPr>
            <a:r>
              <a:rPr sz="600" b="1" spc="5" dirty="0">
                <a:solidFill>
                  <a:srgbClr val="003C7A"/>
                </a:solidFill>
                <a:latin typeface="Arial"/>
                <a:cs typeface="Arial"/>
              </a:rPr>
              <a:t>2,5</a:t>
            </a:r>
            <a:r>
              <a:rPr sz="600" b="1" spc="1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003C7A"/>
                </a:solidFill>
                <a:latin typeface="Arial"/>
                <a:cs typeface="Arial"/>
              </a:rPr>
              <a:t>%	</a:t>
            </a:r>
            <a:r>
              <a:rPr sz="600" b="1" spc="10" dirty="0">
                <a:solidFill>
                  <a:srgbClr val="003C7A"/>
                </a:solidFill>
                <a:latin typeface="Arial"/>
                <a:cs typeface="Arial"/>
              </a:rPr>
              <a:t>14,5</a:t>
            </a:r>
            <a:r>
              <a:rPr sz="600" b="1" spc="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003C7A"/>
                </a:solidFill>
                <a:latin typeface="Arial"/>
                <a:cs typeface="Arial"/>
              </a:rPr>
              <a:t>%	</a:t>
            </a:r>
            <a:r>
              <a:rPr sz="600" b="1" spc="5" dirty="0">
                <a:solidFill>
                  <a:srgbClr val="003C7A"/>
                </a:solidFill>
                <a:latin typeface="Arial"/>
                <a:cs typeface="Arial"/>
              </a:rPr>
              <a:t>1,8</a:t>
            </a:r>
            <a:r>
              <a:rPr sz="600" b="1" spc="-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003C7A"/>
                </a:solidFill>
                <a:latin typeface="Arial"/>
                <a:cs typeface="Arial"/>
              </a:rPr>
              <a:t>%</a:t>
            </a:r>
            <a:endParaRPr sz="600">
              <a:latin typeface="Arial"/>
              <a:cs typeface="Arial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601179" y="852741"/>
            <a:ext cx="180847" cy="180835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27043" y="1061186"/>
            <a:ext cx="129114" cy="17251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24243" y="1829270"/>
            <a:ext cx="134734" cy="16028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12508" y="1253782"/>
            <a:ext cx="158191" cy="182441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17066" y="1486345"/>
            <a:ext cx="149077" cy="99385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34584" y="1645970"/>
            <a:ext cx="114029" cy="160426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32066" y="2011200"/>
            <a:ext cx="119079" cy="168865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16470" y="2190203"/>
            <a:ext cx="150259" cy="180629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30956" y="2575023"/>
            <a:ext cx="121296" cy="149975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10958" y="2386854"/>
            <a:ext cx="161295" cy="161295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36409" y="2764586"/>
            <a:ext cx="110388" cy="140294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09219" y="428896"/>
            <a:ext cx="132080" cy="125730"/>
          </a:xfrm>
          <a:custGeom>
            <a:avLst/>
            <a:gdLst/>
            <a:ahLst/>
            <a:cxnLst/>
            <a:rect l="l" t="t" r="r" b="b"/>
            <a:pathLst>
              <a:path w="132079" h="125729">
                <a:moveTo>
                  <a:pt x="65976" y="0"/>
                </a:moveTo>
                <a:lnTo>
                  <a:pt x="44310" y="39560"/>
                </a:lnTo>
                <a:lnTo>
                  <a:pt x="0" y="47942"/>
                </a:lnTo>
                <a:lnTo>
                  <a:pt x="30924" y="80759"/>
                </a:lnTo>
                <a:lnTo>
                  <a:pt x="25196" y="125514"/>
                </a:lnTo>
                <a:lnTo>
                  <a:pt x="65976" y="106235"/>
                </a:lnTo>
                <a:lnTo>
                  <a:pt x="104288" y="106235"/>
                </a:lnTo>
                <a:lnTo>
                  <a:pt x="101028" y="80759"/>
                </a:lnTo>
                <a:lnTo>
                  <a:pt x="131965" y="47942"/>
                </a:lnTo>
                <a:lnTo>
                  <a:pt x="87642" y="39560"/>
                </a:lnTo>
                <a:lnTo>
                  <a:pt x="65976" y="0"/>
                </a:lnTo>
                <a:close/>
              </a:path>
              <a:path w="132079" h="125729">
                <a:moveTo>
                  <a:pt x="104288" y="106235"/>
                </a:moveTo>
                <a:lnTo>
                  <a:pt x="65976" y="106235"/>
                </a:lnTo>
                <a:lnTo>
                  <a:pt x="106756" y="125514"/>
                </a:lnTo>
                <a:lnTo>
                  <a:pt x="104288" y="106235"/>
                </a:lnTo>
                <a:close/>
              </a:path>
            </a:pathLst>
          </a:custGeom>
          <a:solidFill>
            <a:srgbClr val="FFB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55511" y="428896"/>
            <a:ext cx="132080" cy="125730"/>
          </a:xfrm>
          <a:custGeom>
            <a:avLst/>
            <a:gdLst/>
            <a:ahLst/>
            <a:cxnLst/>
            <a:rect l="l" t="t" r="r" b="b"/>
            <a:pathLst>
              <a:path w="132080" h="125729">
                <a:moveTo>
                  <a:pt x="65989" y="0"/>
                </a:moveTo>
                <a:lnTo>
                  <a:pt x="44322" y="39560"/>
                </a:lnTo>
                <a:lnTo>
                  <a:pt x="0" y="47942"/>
                </a:lnTo>
                <a:lnTo>
                  <a:pt x="30937" y="80759"/>
                </a:lnTo>
                <a:lnTo>
                  <a:pt x="25209" y="125514"/>
                </a:lnTo>
                <a:lnTo>
                  <a:pt x="65989" y="106235"/>
                </a:lnTo>
                <a:lnTo>
                  <a:pt x="104301" y="106235"/>
                </a:lnTo>
                <a:lnTo>
                  <a:pt x="101041" y="80759"/>
                </a:lnTo>
                <a:lnTo>
                  <a:pt x="131965" y="47942"/>
                </a:lnTo>
                <a:lnTo>
                  <a:pt x="87655" y="39560"/>
                </a:lnTo>
                <a:lnTo>
                  <a:pt x="65989" y="0"/>
                </a:lnTo>
                <a:close/>
              </a:path>
              <a:path w="132080" h="125729">
                <a:moveTo>
                  <a:pt x="104301" y="106235"/>
                </a:moveTo>
                <a:lnTo>
                  <a:pt x="65989" y="106235"/>
                </a:lnTo>
                <a:lnTo>
                  <a:pt x="106768" y="125514"/>
                </a:lnTo>
                <a:lnTo>
                  <a:pt x="104301" y="106235"/>
                </a:lnTo>
                <a:close/>
              </a:path>
            </a:pathLst>
          </a:custGeom>
          <a:solidFill>
            <a:srgbClr val="FFB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04259" y="428896"/>
            <a:ext cx="132080" cy="125730"/>
          </a:xfrm>
          <a:custGeom>
            <a:avLst/>
            <a:gdLst/>
            <a:ahLst/>
            <a:cxnLst/>
            <a:rect l="l" t="t" r="r" b="b"/>
            <a:pathLst>
              <a:path w="132080" h="125729">
                <a:moveTo>
                  <a:pt x="65976" y="0"/>
                </a:moveTo>
                <a:lnTo>
                  <a:pt x="44310" y="39560"/>
                </a:lnTo>
                <a:lnTo>
                  <a:pt x="0" y="47942"/>
                </a:lnTo>
                <a:lnTo>
                  <a:pt x="30924" y="80759"/>
                </a:lnTo>
                <a:lnTo>
                  <a:pt x="25196" y="125514"/>
                </a:lnTo>
                <a:lnTo>
                  <a:pt x="65976" y="106235"/>
                </a:lnTo>
                <a:lnTo>
                  <a:pt x="104288" y="106235"/>
                </a:lnTo>
                <a:lnTo>
                  <a:pt x="101028" y="80759"/>
                </a:lnTo>
                <a:lnTo>
                  <a:pt x="131965" y="47942"/>
                </a:lnTo>
                <a:lnTo>
                  <a:pt x="87642" y="39560"/>
                </a:lnTo>
                <a:lnTo>
                  <a:pt x="65976" y="0"/>
                </a:lnTo>
                <a:close/>
              </a:path>
              <a:path w="132080" h="125729">
                <a:moveTo>
                  <a:pt x="104288" y="106235"/>
                </a:moveTo>
                <a:lnTo>
                  <a:pt x="65976" y="106235"/>
                </a:lnTo>
                <a:lnTo>
                  <a:pt x="106756" y="125514"/>
                </a:lnTo>
                <a:lnTo>
                  <a:pt x="104288" y="106235"/>
                </a:lnTo>
                <a:close/>
              </a:path>
            </a:pathLst>
          </a:custGeom>
          <a:solidFill>
            <a:srgbClr val="FFB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043238" y="428896"/>
            <a:ext cx="132080" cy="125730"/>
          </a:xfrm>
          <a:custGeom>
            <a:avLst/>
            <a:gdLst/>
            <a:ahLst/>
            <a:cxnLst/>
            <a:rect l="l" t="t" r="r" b="b"/>
            <a:pathLst>
              <a:path w="132080" h="125729">
                <a:moveTo>
                  <a:pt x="65976" y="0"/>
                </a:moveTo>
                <a:lnTo>
                  <a:pt x="44310" y="39560"/>
                </a:lnTo>
                <a:lnTo>
                  <a:pt x="0" y="47942"/>
                </a:lnTo>
                <a:lnTo>
                  <a:pt x="30937" y="80759"/>
                </a:lnTo>
                <a:lnTo>
                  <a:pt x="25196" y="125514"/>
                </a:lnTo>
                <a:lnTo>
                  <a:pt x="65976" y="106235"/>
                </a:lnTo>
                <a:lnTo>
                  <a:pt x="104288" y="106235"/>
                </a:lnTo>
                <a:lnTo>
                  <a:pt x="101028" y="80759"/>
                </a:lnTo>
                <a:lnTo>
                  <a:pt x="131965" y="47942"/>
                </a:lnTo>
                <a:lnTo>
                  <a:pt x="87642" y="39560"/>
                </a:lnTo>
                <a:lnTo>
                  <a:pt x="65976" y="0"/>
                </a:lnTo>
                <a:close/>
              </a:path>
              <a:path w="132080" h="125729">
                <a:moveTo>
                  <a:pt x="104288" y="106235"/>
                </a:moveTo>
                <a:lnTo>
                  <a:pt x="65976" y="106235"/>
                </a:lnTo>
                <a:lnTo>
                  <a:pt x="106756" y="125514"/>
                </a:lnTo>
                <a:lnTo>
                  <a:pt x="104288" y="106235"/>
                </a:lnTo>
                <a:close/>
              </a:path>
            </a:pathLst>
          </a:custGeom>
          <a:solidFill>
            <a:srgbClr val="FFB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187094" y="428896"/>
            <a:ext cx="132080" cy="125730"/>
          </a:xfrm>
          <a:custGeom>
            <a:avLst/>
            <a:gdLst/>
            <a:ahLst/>
            <a:cxnLst/>
            <a:rect l="l" t="t" r="r" b="b"/>
            <a:pathLst>
              <a:path w="132080" h="125729">
                <a:moveTo>
                  <a:pt x="65989" y="0"/>
                </a:moveTo>
                <a:lnTo>
                  <a:pt x="44322" y="39560"/>
                </a:lnTo>
                <a:lnTo>
                  <a:pt x="0" y="47942"/>
                </a:lnTo>
                <a:lnTo>
                  <a:pt x="30937" y="80759"/>
                </a:lnTo>
                <a:lnTo>
                  <a:pt x="25209" y="125514"/>
                </a:lnTo>
                <a:lnTo>
                  <a:pt x="65989" y="106235"/>
                </a:lnTo>
                <a:lnTo>
                  <a:pt x="104301" y="106235"/>
                </a:lnTo>
                <a:lnTo>
                  <a:pt x="101041" y="80759"/>
                </a:lnTo>
                <a:lnTo>
                  <a:pt x="131965" y="47942"/>
                </a:lnTo>
                <a:lnTo>
                  <a:pt x="87655" y="39560"/>
                </a:lnTo>
                <a:lnTo>
                  <a:pt x="65989" y="0"/>
                </a:lnTo>
                <a:close/>
              </a:path>
              <a:path w="132080" h="125729">
                <a:moveTo>
                  <a:pt x="104301" y="106235"/>
                </a:moveTo>
                <a:lnTo>
                  <a:pt x="65989" y="106235"/>
                </a:lnTo>
                <a:lnTo>
                  <a:pt x="106768" y="125514"/>
                </a:lnTo>
                <a:lnTo>
                  <a:pt x="104301" y="106235"/>
                </a:lnTo>
                <a:close/>
              </a:path>
            </a:pathLst>
          </a:custGeom>
          <a:solidFill>
            <a:srgbClr val="FFB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107520" y="2947465"/>
            <a:ext cx="370418" cy="213448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090490" y="3895623"/>
            <a:ext cx="421106" cy="426096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172236" y="3422723"/>
            <a:ext cx="249792" cy="299751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 txBox="1"/>
          <p:nvPr/>
        </p:nvSpPr>
        <p:spPr>
          <a:xfrm>
            <a:off x="718554" y="4012408"/>
            <a:ext cx="1436370" cy="43688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55880">
              <a:lnSpc>
                <a:spcPct val="100000"/>
              </a:lnSpc>
              <a:spcBef>
                <a:spcPts val="340"/>
              </a:spcBef>
              <a:tabLst>
                <a:tab pos="826135" algn="l"/>
              </a:tabLst>
            </a:pPr>
            <a:r>
              <a:rPr sz="1150" spc="-40" dirty="0">
                <a:solidFill>
                  <a:srgbClr val="003C7A"/>
                </a:solidFill>
                <a:latin typeface="Arial"/>
                <a:cs typeface="Arial"/>
              </a:rPr>
              <a:t>81,3</a:t>
            </a:r>
            <a:r>
              <a:rPr sz="1150" spc="-9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150" spc="-10" dirty="0">
                <a:solidFill>
                  <a:srgbClr val="003C7A"/>
                </a:solidFill>
                <a:latin typeface="Arial"/>
                <a:cs typeface="Arial"/>
              </a:rPr>
              <a:t>%	</a:t>
            </a:r>
            <a:r>
              <a:rPr sz="1150" spc="-40" dirty="0">
                <a:solidFill>
                  <a:srgbClr val="003C7A"/>
                </a:solidFill>
                <a:latin typeface="Arial"/>
                <a:cs typeface="Arial"/>
              </a:rPr>
              <a:t>18,7</a:t>
            </a:r>
            <a:r>
              <a:rPr sz="1150" spc="-10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150" spc="-10" dirty="0">
                <a:solidFill>
                  <a:srgbClr val="003C7A"/>
                </a:solidFill>
                <a:latin typeface="Arial"/>
                <a:cs typeface="Arial"/>
              </a:rPr>
              <a:t>%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150" b="1" spc="-45" dirty="0">
                <a:solidFill>
                  <a:srgbClr val="003C7A"/>
                </a:solidFill>
                <a:latin typeface="Arial"/>
                <a:cs typeface="Arial"/>
              </a:rPr>
              <a:t>Gambar</a:t>
            </a:r>
            <a:r>
              <a:rPr sz="1150" b="1" spc="22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150" b="1" spc="-40" dirty="0">
                <a:solidFill>
                  <a:srgbClr val="003C7A"/>
                </a:solidFill>
                <a:latin typeface="Arial"/>
                <a:cs typeface="Arial"/>
              </a:rPr>
              <a:t>Nama</a:t>
            </a:r>
            <a:r>
              <a:rPr sz="1150" b="1" spc="-7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150" b="1" spc="-50" dirty="0">
                <a:solidFill>
                  <a:srgbClr val="003C7A"/>
                </a:solidFill>
                <a:latin typeface="Arial"/>
                <a:cs typeface="Arial"/>
              </a:rPr>
              <a:t>Caleg</a:t>
            </a:r>
            <a:endParaRPr sz="1150">
              <a:latin typeface="Arial"/>
              <a:cs typeface="Arial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763244" y="3609213"/>
            <a:ext cx="461556" cy="448233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533397" y="3943896"/>
            <a:ext cx="461556" cy="113550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15330" y="4057450"/>
            <a:ext cx="1418590" cy="0"/>
          </a:xfrm>
          <a:custGeom>
            <a:avLst/>
            <a:gdLst/>
            <a:ahLst/>
            <a:cxnLst/>
            <a:rect l="l" t="t" r="r" b="b"/>
            <a:pathLst>
              <a:path w="1418589">
                <a:moveTo>
                  <a:pt x="0" y="0"/>
                </a:moveTo>
                <a:lnTo>
                  <a:pt x="1418539" y="0"/>
                </a:lnTo>
              </a:path>
            </a:pathLst>
          </a:custGeom>
          <a:ln w="12700">
            <a:solidFill>
              <a:srgbClr val="0011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11710" y="3146293"/>
            <a:ext cx="1670050" cy="1399540"/>
          </a:xfrm>
          <a:custGeom>
            <a:avLst/>
            <a:gdLst/>
            <a:ahLst/>
            <a:cxnLst/>
            <a:rect l="l" t="t" r="r" b="b"/>
            <a:pathLst>
              <a:path w="1670050" h="1399539">
                <a:moveTo>
                  <a:pt x="1573949" y="0"/>
                </a:moveTo>
                <a:lnTo>
                  <a:pt x="95719" y="0"/>
                </a:lnTo>
                <a:lnTo>
                  <a:pt x="58459" y="7523"/>
                </a:lnTo>
                <a:lnTo>
                  <a:pt x="28033" y="28040"/>
                </a:lnTo>
                <a:lnTo>
                  <a:pt x="7521" y="58469"/>
                </a:lnTo>
                <a:lnTo>
                  <a:pt x="0" y="95732"/>
                </a:lnTo>
                <a:lnTo>
                  <a:pt x="0" y="1303820"/>
                </a:lnTo>
                <a:lnTo>
                  <a:pt x="7521" y="1341075"/>
                </a:lnTo>
                <a:lnTo>
                  <a:pt x="28033" y="1371501"/>
                </a:lnTo>
                <a:lnTo>
                  <a:pt x="58459" y="1392016"/>
                </a:lnTo>
                <a:lnTo>
                  <a:pt x="95719" y="1399540"/>
                </a:lnTo>
                <a:lnTo>
                  <a:pt x="1573949" y="1399540"/>
                </a:lnTo>
                <a:lnTo>
                  <a:pt x="1611217" y="1392016"/>
                </a:lnTo>
                <a:lnTo>
                  <a:pt x="1628917" y="1380083"/>
                </a:lnTo>
                <a:lnTo>
                  <a:pt x="113499" y="1380083"/>
                </a:lnTo>
                <a:lnTo>
                  <a:pt x="77134" y="1372743"/>
                </a:lnTo>
                <a:lnTo>
                  <a:pt x="47439" y="1352724"/>
                </a:lnTo>
                <a:lnTo>
                  <a:pt x="27419" y="1323033"/>
                </a:lnTo>
                <a:lnTo>
                  <a:pt x="20078" y="1286675"/>
                </a:lnTo>
                <a:lnTo>
                  <a:pt x="20078" y="486003"/>
                </a:lnTo>
                <a:lnTo>
                  <a:pt x="27419" y="449639"/>
                </a:lnTo>
                <a:lnTo>
                  <a:pt x="47439" y="419949"/>
                </a:lnTo>
                <a:lnTo>
                  <a:pt x="77134" y="399933"/>
                </a:lnTo>
                <a:lnTo>
                  <a:pt x="113499" y="392595"/>
                </a:lnTo>
                <a:lnTo>
                  <a:pt x="1669681" y="392595"/>
                </a:lnTo>
                <a:lnTo>
                  <a:pt x="1669681" y="95732"/>
                </a:lnTo>
                <a:lnTo>
                  <a:pt x="1662160" y="58469"/>
                </a:lnTo>
                <a:lnTo>
                  <a:pt x="1641646" y="28040"/>
                </a:lnTo>
                <a:lnTo>
                  <a:pt x="1611217" y="7523"/>
                </a:lnTo>
                <a:lnTo>
                  <a:pt x="1573949" y="0"/>
                </a:lnTo>
                <a:close/>
              </a:path>
              <a:path w="1670050" h="1399539">
                <a:moveTo>
                  <a:pt x="1669681" y="392595"/>
                </a:moveTo>
                <a:lnTo>
                  <a:pt x="1556181" y="392595"/>
                </a:lnTo>
                <a:lnTo>
                  <a:pt x="1592547" y="399933"/>
                </a:lnTo>
                <a:lnTo>
                  <a:pt x="1622242" y="419949"/>
                </a:lnTo>
                <a:lnTo>
                  <a:pt x="1642262" y="449639"/>
                </a:lnTo>
                <a:lnTo>
                  <a:pt x="1649602" y="486003"/>
                </a:lnTo>
                <a:lnTo>
                  <a:pt x="1649602" y="1286675"/>
                </a:lnTo>
                <a:lnTo>
                  <a:pt x="1642262" y="1323033"/>
                </a:lnTo>
                <a:lnTo>
                  <a:pt x="1622242" y="1352724"/>
                </a:lnTo>
                <a:lnTo>
                  <a:pt x="1592547" y="1372743"/>
                </a:lnTo>
                <a:lnTo>
                  <a:pt x="1556181" y="1380083"/>
                </a:lnTo>
                <a:lnTo>
                  <a:pt x="1628917" y="1380083"/>
                </a:lnTo>
                <a:lnTo>
                  <a:pt x="1641646" y="1371501"/>
                </a:lnTo>
                <a:lnTo>
                  <a:pt x="1662160" y="1341075"/>
                </a:lnTo>
                <a:lnTo>
                  <a:pt x="1669681" y="1303820"/>
                </a:lnTo>
                <a:lnTo>
                  <a:pt x="1669681" y="392595"/>
                </a:lnTo>
                <a:close/>
              </a:path>
            </a:pathLst>
          </a:custGeom>
          <a:solidFill>
            <a:srgbClr val="003C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 txBox="1"/>
          <p:nvPr/>
        </p:nvSpPr>
        <p:spPr>
          <a:xfrm>
            <a:off x="682104" y="3194267"/>
            <a:ext cx="1132840" cy="3270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b="1" spc="-15" dirty="0">
                <a:solidFill>
                  <a:srgbClr val="FFFFFF"/>
                </a:solidFill>
                <a:latin typeface="Arial"/>
                <a:cs typeface="Arial"/>
              </a:rPr>
              <a:t>Preferensi</a:t>
            </a:r>
            <a:r>
              <a:rPr sz="85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50" b="1" spc="-15" dirty="0">
                <a:solidFill>
                  <a:srgbClr val="FFFFFF"/>
                </a:solidFill>
                <a:latin typeface="Arial"/>
                <a:cs typeface="Arial"/>
              </a:rPr>
              <a:t>Responden</a:t>
            </a: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050" b="1" spc="-30" dirty="0">
                <a:solidFill>
                  <a:srgbClr val="FFFFFF"/>
                </a:solidFill>
                <a:latin typeface="Arial"/>
                <a:cs typeface="Arial"/>
              </a:rPr>
              <a:t>dalam</a:t>
            </a:r>
            <a:r>
              <a:rPr sz="1050" b="1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0" b="1" spc="-40" dirty="0">
                <a:solidFill>
                  <a:srgbClr val="FFFFFF"/>
                </a:solidFill>
                <a:latin typeface="Arial"/>
                <a:cs typeface="Arial"/>
              </a:rPr>
              <a:t>Mencoblos</a:t>
            </a:r>
            <a:endParaRPr sz="1050">
              <a:latin typeface="Arial"/>
              <a:cs typeface="Arial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2161200" y="3151111"/>
            <a:ext cx="100279" cy="152044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863315" y="3238599"/>
            <a:ext cx="494665" cy="297815"/>
          </a:xfrm>
          <a:custGeom>
            <a:avLst/>
            <a:gdLst/>
            <a:ahLst/>
            <a:cxnLst/>
            <a:rect l="l" t="t" r="r" b="b"/>
            <a:pathLst>
              <a:path w="494664" h="297814">
                <a:moveTo>
                  <a:pt x="177175" y="0"/>
                </a:moveTo>
                <a:lnTo>
                  <a:pt x="118233" y="21807"/>
                </a:lnTo>
                <a:lnTo>
                  <a:pt x="104386" y="27319"/>
                </a:lnTo>
                <a:lnTo>
                  <a:pt x="90066" y="33413"/>
                </a:lnTo>
                <a:lnTo>
                  <a:pt x="80394" y="36084"/>
                </a:lnTo>
                <a:lnTo>
                  <a:pt x="39497" y="65073"/>
                </a:lnTo>
                <a:lnTo>
                  <a:pt x="26395" y="120844"/>
                </a:lnTo>
                <a:lnTo>
                  <a:pt x="10813" y="217611"/>
                </a:lnTo>
                <a:lnTo>
                  <a:pt x="3542" y="266287"/>
                </a:lnTo>
                <a:lnTo>
                  <a:pt x="0" y="297753"/>
                </a:lnTo>
                <a:lnTo>
                  <a:pt x="360417" y="297753"/>
                </a:lnTo>
                <a:lnTo>
                  <a:pt x="357134" y="242379"/>
                </a:lnTo>
                <a:lnTo>
                  <a:pt x="481501" y="242379"/>
                </a:lnTo>
                <a:lnTo>
                  <a:pt x="494580" y="197908"/>
                </a:lnTo>
                <a:lnTo>
                  <a:pt x="493681" y="182684"/>
                </a:lnTo>
                <a:lnTo>
                  <a:pt x="491399" y="170357"/>
                </a:lnTo>
                <a:lnTo>
                  <a:pt x="480289" y="147650"/>
                </a:lnTo>
                <a:lnTo>
                  <a:pt x="266126" y="147650"/>
                </a:lnTo>
                <a:lnTo>
                  <a:pt x="177175" y="0"/>
                </a:lnTo>
                <a:close/>
              </a:path>
              <a:path w="494664" h="297814">
                <a:moveTo>
                  <a:pt x="481501" y="242379"/>
                </a:moveTo>
                <a:lnTo>
                  <a:pt x="357134" y="242379"/>
                </a:lnTo>
                <a:lnTo>
                  <a:pt x="457324" y="266928"/>
                </a:lnTo>
                <a:lnTo>
                  <a:pt x="474473" y="249961"/>
                </a:lnTo>
                <a:lnTo>
                  <a:pt x="481501" y="242379"/>
                </a:lnTo>
                <a:close/>
              </a:path>
              <a:path w="494664" h="297814">
                <a:moveTo>
                  <a:pt x="273708" y="17043"/>
                </a:moveTo>
                <a:lnTo>
                  <a:pt x="266126" y="147650"/>
                </a:lnTo>
                <a:lnTo>
                  <a:pt x="480289" y="147650"/>
                </a:lnTo>
                <a:lnTo>
                  <a:pt x="474336" y="135483"/>
                </a:lnTo>
                <a:lnTo>
                  <a:pt x="379893" y="135483"/>
                </a:lnTo>
                <a:lnTo>
                  <a:pt x="339951" y="60566"/>
                </a:lnTo>
                <a:lnTo>
                  <a:pt x="273708" y="17043"/>
                </a:lnTo>
                <a:close/>
              </a:path>
              <a:path w="494664" h="297814">
                <a:moveTo>
                  <a:pt x="400517" y="28397"/>
                </a:moveTo>
                <a:lnTo>
                  <a:pt x="360601" y="65595"/>
                </a:lnTo>
                <a:lnTo>
                  <a:pt x="379893" y="135483"/>
                </a:lnTo>
                <a:lnTo>
                  <a:pt x="474336" y="135483"/>
                </a:lnTo>
                <a:lnTo>
                  <a:pt x="472200" y="131117"/>
                </a:lnTo>
                <a:lnTo>
                  <a:pt x="441515" y="84213"/>
                </a:lnTo>
                <a:lnTo>
                  <a:pt x="413051" y="44892"/>
                </a:lnTo>
                <a:lnTo>
                  <a:pt x="400517" y="28397"/>
                </a:lnTo>
                <a:close/>
              </a:path>
            </a:pathLst>
          </a:custGeom>
          <a:solidFill>
            <a:srgbClr val="4241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143436" y="3131926"/>
            <a:ext cx="89535" cy="113664"/>
          </a:xfrm>
          <a:custGeom>
            <a:avLst/>
            <a:gdLst/>
            <a:ahLst/>
            <a:cxnLst/>
            <a:rect l="l" t="t" r="r" b="b"/>
            <a:pathLst>
              <a:path w="89535" h="113664">
                <a:moveTo>
                  <a:pt x="32854" y="0"/>
                </a:moveTo>
                <a:lnTo>
                  <a:pt x="2692" y="16332"/>
                </a:lnTo>
                <a:lnTo>
                  <a:pt x="0" y="25234"/>
                </a:lnTo>
                <a:lnTo>
                  <a:pt x="3898" y="32385"/>
                </a:lnTo>
                <a:lnTo>
                  <a:pt x="43370" y="103492"/>
                </a:lnTo>
                <a:lnTo>
                  <a:pt x="47218" y="110642"/>
                </a:lnTo>
                <a:lnTo>
                  <a:pt x="56146" y="113309"/>
                </a:lnTo>
                <a:lnTo>
                  <a:pt x="86309" y="96964"/>
                </a:lnTo>
                <a:lnTo>
                  <a:pt x="88976" y="88049"/>
                </a:lnTo>
                <a:lnTo>
                  <a:pt x="85128" y="80899"/>
                </a:lnTo>
                <a:lnTo>
                  <a:pt x="45618" y="9779"/>
                </a:lnTo>
                <a:lnTo>
                  <a:pt x="41757" y="2654"/>
                </a:lnTo>
                <a:lnTo>
                  <a:pt x="32854" y="0"/>
                </a:lnTo>
                <a:close/>
              </a:path>
            </a:pathLst>
          </a:custGeom>
          <a:solidFill>
            <a:srgbClr val="1F3B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132604" y="3137594"/>
            <a:ext cx="89535" cy="113664"/>
          </a:xfrm>
          <a:custGeom>
            <a:avLst/>
            <a:gdLst/>
            <a:ahLst/>
            <a:cxnLst/>
            <a:rect l="l" t="t" r="r" b="b"/>
            <a:pathLst>
              <a:path w="89535" h="113664">
                <a:moveTo>
                  <a:pt x="32829" y="0"/>
                </a:moveTo>
                <a:lnTo>
                  <a:pt x="2654" y="16344"/>
                </a:lnTo>
                <a:lnTo>
                  <a:pt x="0" y="25260"/>
                </a:lnTo>
                <a:lnTo>
                  <a:pt x="3860" y="32397"/>
                </a:lnTo>
                <a:lnTo>
                  <a:pt x="43357" y="103492"/>
                </a:lnTo>
                <a:lnTo>
                  <a:pt x="47218" y="110629"/>
                </a:lnTo>
                <a:lnTo>
                  <a:pt x="56133" y="113309"/>
                </a:lnTo>
                <a:lnTo>
                  <a:pt x="86309" y="96964"/>
                </a:lnTo>
                <a:lnTo>
                  <a:pt x="88976" y="88049"/>
                </a:lnTo>
                <a:lnTo>
                  <a:pt x="85089" y="80911"/>
                </a:lnTo>
                <a:lnTo>
                  <a:pt x="45618" y="9779"/>
                </a:lnTo>
                <a:lnTo>
                  <a:pt x="41719" y="2654"/>
                </a:lnTo>
                <a:lnTo>
                  <a:pt x="32829" y="0"/>
                </a:lnTo>
                <a:close/>
              </a:path>
            </a:pathLst>
          </a:custGeom>
          <a:solidFill>
            <a:srgbClr val="1029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063080" y="3138704"/>
            <a:ext cx="79375" cy="111125"/>
          </a:xfrm>
          <a:custGeom>
            <a:avLst/>
            <a:gdLst/>
            <a:ahLst/>
            <a:cxnLst/>
            <a:rect l="l" t="t" r="r" b="b"/>
            <a:pathLst>
              <a:path w="79375" h="111125">
                <a:moveTo>
                  <a:pt x="0" y="0"/>
                </a:moveTo>
                <a:lnTo>
                  <a:pt x="0" y="79603"/>
                </a:lnTo>
                <a:lnTo>
                  <a:pt x="45516" y="111086"/>
                </a:lnTo>
                <a:lnTo>
                  <a:pt x="65862" y="95351"/>
                </a:lnTo>
                <a:lnTo>
                  <a:pt x="64681" y="49860"/>
                </a:lnTo>
                <a:lnTo>
                  <a:pt x="79171" y="24142"/>
                </a:lnTo>
                <a:lnTo>
                  <a:pt x="0" y="0"/>
                </a:lnTo>
                <a:close/>
              </a:path>
            </a:pathLst>
          </a:custGeom>
          <a:solidFill>
            <a:srgbClr val="F588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2033332" y="3037723"/>
            <a:ext cx="146685" cy="193040"/>
          </a:xfrm>
          <a:custGeom>
            <a:avLst/>
            <a:gdLst/>
            <a:ahLst/>
            <a:cxnLst/>
            <a:rect l="l" t="t" r="r" b="b"/>
            <a:pathLst>
              <a:path w="146685" h="193039">
                <a:moveTo>
                  <a:pt x="140302" y="128409"/>
                </a:moveTo>
                <a:lnTo>
                  <a:pt x="31943" y="128409"/>
                </a:lnTo>
                <a:lnTo>
                  <a:pt x="39487" y="132943"/>
                </a:lnTo>
                <a:lnTo>
                  <a:pt x="41062" y="136004"/>
                </a:lnTo>
                <a:lnTo>
                  <a:pt x="43764" y="144950"/>
                </a:lnTo>
                <a:lnTo>
                  <a:pt x="45680" y="155911"/>
                </a:lnTo>
                <a:lnTo>
                  <a:pt x="49036" y="167472"/>
                </a:lnTo>
                <a:lnTo>
                  <a:pt x="85197" y="191882"/>
                </a:lnTo>
                <a:lnTo>
                  <a:pt x="93168" y="192555"/>
                </a:lnTo>
                <a:lnTo>
                  <a:pt x="101061" y="192150"/>
                </a:lnTo>
                <a:lnTo>
                  <a:pt x="107191" y="190398"/>
                </a:lnTo>
                <a:lnTo>
                  <a:pt x="117737" y="179093"/>
                </a:lnTo>
                <a:lnTo>
                  <a:pt x="127877" y="160300"/>
                </a:lnTo>
                <a:lnTo>
                  <a:pt x="136282" y="140101"/>
                </a:lnTo>
                <a:lnTo>
                  <a:pt x="140302" y="128409"/>
                </a:lnTo>
                <a:close/>
              </a:path>
              <a:path w="146685" h="193039">
                <a:moveTo>
                  <a:pt x="10658" y="0"/>
                </a:moveTo>
                <a:lnTo>
                  <a:pt x="2664" y="60297"/>
                </a:lnTo>
                <a:lnTo>
                  <a:pt x="0" y="94329"/>
                </a:lnTo>
                <a:lnTo>
                  <a:pt x="2664" y="114635"/>
                </a:lnTo>
                <a:lnTo>
                  <a:pt x="10658" y="133756"/>
                </a:lnTo>
                <a:lnTo>
                  <a:pt x="13122" y="139014"/>
                </a:lnTo>
                <a:lnTo>
                  <a:pt x="17620" y="144950"/>
                </a:lnTo>
                <a:lnTo>
                  <a:pt x="23155" y="150825"/>
                </a:lnTo>
                <a:lnTo>
                  <a:pt x="23828" y="132041"/>
                </a:lnTo>
                <a:lnTo>
                  <a:pt x="31943" y="128409"/>
                </a:lnTo>
                <a:lnTo>
                  <a:pt x="140302" y="128409"/>
                </a:lnTo>
                <a:lnTo>
                  <a:pt x="141620" y="124574"/>
                </a:lnTo>
                <a:lnTo>
                  <a:pt x="142648" y="116264"/>
                </a:lnTo>
                <a:lnTo>
                  <a:pt x="141943" y="106892"/>
                </a:lnTo>
                <a:lnTo>
                  <a:pt x="140740" y="96677"/>
                </a:lnTo>
                <a:lnTo>
                  <a:pt x="140274" y="85839"/>
                </a:lnTo>
                <a:lnTo>
                  <a:pt x="140452" y="79501"/>
                </a:lnTo>
                <a:lnTo>
                  <a:pt x="146688" y="72593"/>
                </a:lnTo>
                <a:lnTo>
                  <a:pt x="146573" y="66268"/>
                </a:lnTo>
                <a:lnTo>
                  <a:pt x="145793" y="45562"/>
                </a:lnTo>
                <a:lnTo>
                  <a:pt x="144595" y="28041"/>
                </a:lnTo>
                <a:lnTo>
                  <a:pt x="143498" y="15912"/>
                </a:lnTo>
                <a:lnTo>
                  <a:pt x="143017" y="11379"/>
                </a:lnTo>
                <a:lnTo>
                  <a:pt x="10658" y="0"/>
                </a:lnTo>
                <a:close/>
              </a:path>
            </a:pathLst>
          </a:custGeom>
          <a:solidFill>
            <a:srgbClr val="F8A7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951211" y="3374081"/>
            <a:ext cx="50165" cy="162560"/>
          </a:xfrm>
          <a:custGeom>
            <a:avLst/>
            <a:gdLst/>
            <a:ahLst/>
            <a:cxnLst/>
            <a:rect l="l" t="t" r="r" b="b"/>
            <a:pathLst>
              <a:path w="50164" h="162560">
                <a:moveTo>
                  <a:pt x="32066" y="0"/>
                </a:moveTo>
                <a:lnTo>
                  <a:pt x="16601" y="16458"/>
                </a:lnTo>
                <a:lnTo>
                  <a:pt x="8409" y="52703"/>
                </a:lnTo>
                <a:lnTo>
                  <a:pt x="5184" y="88955"/>
                </a:lnTo>
                <a:lnTo>
                  <a:pt x="4621" y="105435"/>
                </a:lnTo>
                <a:lnTo>
                  <a:pt x="0" y="162271"/>
                </a:lnTo>
                <a:lnTo>
                  <a:pt x="38648" y="162271"/>
                </a:lnTo>
                <a:lnTo>
                  <a:pt x="38975" y="149491"/>
                </a:lnTo>
                <a:lnTo>
                  <a:pt x="43364" y="110329"/>
                </a:lnTo>
                <a:lnTo>
                  <a:pt x="49751" y="60710"/>
                </a:lnTo>
                <a:lnTo>
                  <a:pt x="49022" y="18109"/>
                </a:lnTo>
                <a:lnTo>
                  <a:pt x="32066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203268" y="3299166"/>
            <a:ext cx="117475" cy="212725"/>
          </a:xfrm>
          <a:custGeom>
            <a:avLst/>
            <a:gdLst/>
            <a:ahLst/>
            <a:cxnLst/>
            <a:rect l="l" t="t" r="r" b="b"/>
            <a:pathLst>
              <a:path w="117475" h="212725">
                <a:moveTo>
                  <a:pt x="0" y="0"/>
                </a:moveTo>
                <a:lnTo>
                  <a:pt x="17183" y="181825"/>
                </a:lnTo>
                <a:lnTo>
                  <a:pt x="29237" y="188954"/>
                </a:lnTo>
                <a:lnTo>
                  <a:pt x="57677" y="202879"/>
                </a:lnTo>
                <a:lnTo>
                  <a:pt x="90917" y="212408"/>
                </a:lnTo>
                <a:lnTo>
                  <a:pt x="117373" y="206349"/>
                </a:lnTo>
                <a:lnTo>
                  <a:pt x="113214" y="200520"/>
                </a:lnTo>
                <a:lnTo>
                  <a:pt x="97086" y="189174"/>
                </a:lnTo>
                <a:lnTo>
                  <a:pt x="76312" y="169753"/>
                </a:lnTo>
                <a:lnTo>
                  <a:pt x="50859" y="120750"/>
                </a:lnTo>
                <a:lnTo>
                  <a:pt x="38150" y="65811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040489" y="3218303"/>
            <a:ext cx="97155" cy="168275"/>
          </a:xfrm>
          <a:custGeom>
            <a:avLst/>
            <a:gdLst/>
            <a:ahLst/>
            <a:cxnLst/>
            <a:rect l="l" t="t" r="r" b="b"/>
            <a:pathLst>
              <a:path w="97155" h="168275">
                <a:moveTo>
                  <a:pt x="22580" y="0"/>
                </a:moveTo>
                <a:lnTo>
                  <a:pt x="0" y="20294"/>
                </a:lnTo>
                <a:lnTo>
                  <a:pt x="88938" y="167957"/>
                </a:lnTo>
                <a:lnTo>
                  <a:pt x="96545" y="37325"/>
                </a:lnTo>
                <a:lnTo>
                  <a:pt x="94346" y="31483"/>
                </a:lnTo>
                <a:lnTo>
                  <a:pt x="68110" y="31483"/>
                </a:lnTo>
                <a:lnTo>
                  <a:pt x="22580" y="0"/>
                </a:lnTo>
                <a:close/>
              </a:path>
              <a:path w="97155" h="168275">
                <a:moveTo>
                  <a:pt x="88430" y="15760"/>
                </a:moveTo>
                <a:lnTo>
                  <a:pt x="68110" y="31483"/>
                </a:lnTo>
                <a:lnTo>
                  <a:pt x="94346" y="31483"/>
                </a:lnTo>
                <a:lnTo>
                  <a:pt x="88430" y="157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088741" y="3271286"/>
            <a:ext cx="46355" cy="115570"/>
          </a:xfrm>
          <a:custGeom>
            <a:avLst/>
            <a:gdLst/>
            <a:ahLst/>
            <a:cxnLst/>
            <a:rect l="l" t="t" r="r" b="b"/>
            <a:pathLst>
              <a:path w="46355" h="115570">
                <a:moveTo>
                  <a:pt x="18745" y="0"/>
                </a:moveTo>
                <a:lnTo>
                  <a:pt x="16303" y="2501"/>
                </a:lnTo>
                <a:lnTo>
                  <a:pt x="10675" y="10953"/>
                </a:lnTo>
                <a:lnTo>
                  <a:pt x="0" y="27883"/>
                </a:lnTo>
                <a:lnTo>
                  <a:pt x="13284" y="42768"/>
                </a:lnTo>
                <a:lnTo>
                  <a:pt x="6299" y="57868"/>
                </a:lnTo>
                <a:lnTo>
                  <a:pt x="40690" y="114967"/>
                </a:lnTo>
                <a:lnTo>
                  <a:pt x="44056" y="57347"/>
                </a:lnTo>
                <a:lnTo>
                  <a:pt x="31788" y="45168"/>
                </a:lnTo>
                <a:lnTo>
                  <a:pt x="45961" y="24200"/>
                </a:lnTo>
                <a:lnTo>
                  <a:pt x="42088" y="20904"/>
                </a:lnTo>
                <a:lnTo>
                  <a:pt x="33459" y="13470"/>
                </a:lnTo>
                <a:lnTo>
                  <a:pt x="24556" y="5582"/>
                </a:lnTo>
                <a:lnTo>
                  <a:pt x="19862" y="921"/>
                </a:lnTo>
                <a:lnTo>
                  <a:pt x="18745" y="0"/>
                </a:lnTo>
                <a:close/>
              </a:path>
            </a:pathLst>
          </a:custGeom>
          <a:solidFill>
            <a:srgbClr val="DD61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2017374" y="3008458"/>
            <a:ext cx="163830" cy="182880"/>
          </a:xfrm>
          <a:custGeom>
            <a:avLst/>
            <a:gdLst/>
            <a:ahLst/>
            <a:cxnLst/>
            <a:rect l="l" t="t" r="r" b="b"/>
            <a:pathLst>
              <a:path w="163830" h="182880">
                <a:moveTo>
                  <a:pt x="94200" y="0"/>
                </a:moveTo>
                <a:lnTo>
                  <a:pt x="56752" y="2783"/>
                </a:lnTo>
                <a:lnTo>
                  <a:pt x="28765" y="15846"/>
                </a:lnTo>
                <a:lnTo>
                  <a:pt x="3076" y="53206"/>
                </a:lnTo>
                <a:lnTo>
                  <a:pt x="0" y="89114"/>
                </a:lnTo>
                <a:lnTo>
                  <a:pt x="9191" y="121329"/>
                </a:lnTo>
                <a:lnTo>
                  <a:pt x="20307" y="147608"/>
                </a:lnTo>
                <a:lnTo>
                  <a:pt x="24929" y="160009"/>
                </a:lnTo>
                <a:lnTo>
                  <a:pt x="30165" y="172569"/>
                </a:lnTo>
                <a:lnTo>
                  <a:pt x="35702" y="181325"/>
                </a:lnTo>
                <a:lnTo>
                  <a:pt x="41224" y="182318"/>
                </a:lnTo>
                <a:lnTo>
                  <a:pt x="45249" y="177251"/>
                </a:lnTo>
                <a:lnTo>
                  <a:pt x="47759" y="170018"/>
                </a:lnTo>
                <a:lnTo>
                  <a:pt x="49062" y="161108"/>
                </a:lnTo>
                <a:lnTo>
                  <a:pt x="49466" y="151012"/>
                </a:lnTo>
                <a:lnTo>
                  <a:pt x="42505" y="149793"/>
                </a:lnTo>
                <a:lnTo>
                  <a:pt x="36091" y="145575"/>
                </a:lnTo>
                <a:lnTo>
                  <a:pt x="30837" y="138859"/>
                </a:lnTo>
                <a:lnTo>
                  <a:pt x="27355" y="130146"/>
                </a:lnTo>
                <a:lnTo>
                  <a:pt x="26349" y="119985"/>
                </a:lnTo>
                <a:lnTo>
                  <a:pt x="28287" y="110999"/>
                </a:lnTo>
                <a:lnTo>
                  <a:pt x="32776" y="104144"/>
                </a:lnTo>
                <a:lnTo>
                  <a:pt x="39420" y="100377"/>
                </a:lnTo>
                <a:lnTo>
                  <a:pt x="42595" y="99590"/>
                </a:lnTo>
                <a:lnTo>
                  <a:pt x="53528" y="99590"/>
                </a:lnTo>
                <a:lnTo>
                  <a:pt x="52831" y="93938"/>
                </a:lnTo>
                <a:lnTo>
                  <a:pt x="57412" y="82659"/>
                </a:lnTo>
                <a:lnTo>
                  <a:pt x="61682" y="74212"/>
                </a:lnTo>
                <a:lnTo>
                  <a:pt x="67321" y="67351"/>
                </a:lnTo>
                <a:lnTo>
                  <a:pt x="74980" y="63331"/>
                </a:lnTo>
                <a:lnTo>
                  <a:pt x="163632" y="63331"/>
                </a:lnTo>
                <a:lnTo>
                  <a:pt x="163699" y="50034"/>
                </a:lnTo>
                <a:lnTo>
                  <a:pt x="161610" y="33921"/>
                </a:lnTo>
                <a:lnTo>
                  <a:pt x="157530" y="22996"/>
                </a:lnTo>
                <a:lnTo>
                  <a:pt x="131122" y="6927"/>
                </a:lnTo>
                <a:lnTo>
                  <a:pt x="94200" y="0"/>
                </a:lnTo>
                <a:close/>
              </a:path>
              <a:path w="163830" h="182880">
                <a:moveTo>
                  <a:pt x="53528" y="99590"/>
                </a:moveTo>
                <a:lnTo>
                  <a:pt x="42595" y="99590"/>
                </a:lnTo>
                <a:lnTo>
                  <a:pt x="48247" y="109039"/>
                </a:lnTo>
                <a:lnTo>
                  <a:pt x="51130" y="107362"/>
                </a:lnTo>
                <a:lnTo>
                  <a:pt x="54254" y="105483"/>
                </a:lnTo>
                <a:lnTo>
                  <a:pt x="53528" y="99590"/>
                </a:lnTo>
                <a:close/>
              </a:path>
              <a:path w="163830" h="182880">
                <a:moveTo>
                  <a:pt x="163632" y="63331"/>
                </a:moveTo>
                <a:lnTo>
                  <a:pt x="74980" y="63331"/>
                </a:lnTo>
                <a:lnTo>
                  <a:pt x="86920" y="63829"/>
                </a:lnTo>
                <a:lnTo>
                  <a:pt x="101680" y="67973"/>
                </a:lnTo>
                <a:lnTo>
                  <a:pt x="116505" y="72593"/>
                </a:lnTo>
                <a:lnTo>
                  <a:pt x="128638" y="74520"/>
                </a:lnTo>
                <a:lnTo>
                  <a:pt x="137021" y="71659"/>
                </a:lnTo>
                <a:lnTo>
                  <a:pt x="146053" y="66590"/>
                </a:lnTo>
                <a:lnTo>
                  <a:pt x="154527" y="63467"/>
                </a:lnTo>
                <a:lnTo>
                  <a:pt x="163631" y="63467"/>
                </a:lnTo>
                <a:lnTo>
                  <a:pt x="163632" y="63331"/>
                </a:lnTo>
                <a:close/>
              </a:path>
              <a:path w="163830" h="182880">
                <a:moveTo>
                  <a:pt x="163631" y="63467"/>
                </a:moveTo>
                <a:lnTo>
                  <a:pt x="154527" y="63467"/>
                </a:lnTo>
                <a:lnTo>
                  <a:pt x="161239" y="66443"/>
                </a:lnTo>
                <a:lnTo>
                  <a:pt x="163631" y="63490"/>
                </a:lnTo>
                <a:close/>
              </a:path>
            </a:pathLst>
          </a:custGeom>
          <a:solidFill>
            <a:srgbClr val="92251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2217733" y="3258717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5" h="44450">
                <a:moveTo>
                  <a:pt x="37414" y="0"/>
                </a:moveTo>
                <a:lnTo>
                  <a:pt x="0" y="30607"/>
                </a:lnTo>
                <a:lnTo>
                  <a:pt x="8432" y="43840"/>
                </a:lnTo>
                <a:lnTo>
                  <a:pt x="44627" y="9931"/>
                </a:lnTo>
                <a:lnTo>
                  <a:pt x="3741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2002058" y="3232818"/>
            <a:ext cx="178435" cy="212725"/>
          </a:xfrm>
          <a:custGeom>
            <a:avLst/>
            <a:gdLst/>
            <a:ahLst/>
            <a:cxnLst/>
            <a:rect l="l" t="t" r="r" b="b"/>
            <a:pathLst>
              <a:path w="178435" h="212725">
                <a:moveTo>
                  <a:pt x="42405" y="0"/>
                </a:moveTo>
                <a:lnTo>
                  <a:pt x="0" y="20091"/>
                </a:lnTo>
                <a:lnTo>
                  <a:pt x="14439" y="87884"/>
                </a:lnTo>
                <a:lnTo>
                  <a:pt x="50393" y="91986"/>
                </a:lnTo>
                <a:lnTo>
                  <a:pt x="38430" y="120256"/>
                </a:lnTo>
                <a:lnTo>
                  <a:pt x="132638" y="212204"/>
                </a:lnTo>
                <a:lnTo>
                  <a:pt x="156585" y="153441"/>
                </a:lnTo>
                <a:lnTo>
                  <a:pt x="127368" y="153441"/>
                </a:lnTo>
                <a:lnTo>
                  <a:pt x="42405" y="0"/>
                </a:lnTo>
                <a:close/>
              </a:path>
              <a:path w="178435" h="212725">
                <a:moveTo>
                  <a:pt x="134975" y="22809"/>
                </a:moveTo>
                <a:lnTo>
                  <a:pt x="127368" y="153441"/>
                </a:lnTo>
                <a:lnTo>
                  <a:pt x="156585" y="153441"/>
                </a:lnTo>
                <a:lnTo>
                  <a:pt x="177850" y="101257"/>
                </a:lnTo>
                <a:lnTo>
                  <a:pt x="159092" y="75006"/>
                </a:lnTo>
                <a:lnTo>
                  <a:pt x="175006" y="49136"/>
                </a:lnTo>
                <a:lnTo>
                  <a:pt x="134975" y="22809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2127684" y="3481263"/>
            <a:ext cx="14604" cy="24765"/>
          </a:xfrm>
          <a:custGeom>
            <a:avLst/>
            <a:gdLst/>
            <a:ahLst/>
            <a:cxnLst/>
            <a:rect l="l" t="t" r="r" b="b"/>
            <a:pathLst>
              <a:path w="14605" h="24764">
                <a:moveTo>
                  <a:pt x="11302" y="0"/>
                </a:moveTo>
                <a:lnTo>
                  <a:pt x="3263" y="0"/>
                </a:lnTo>
                <a:lnTo>
                  <a:pt x="0" y="5448"/>
                </a:lnTo>
                <a:lnTo>
                  <a:pt x="0" y="18821"/>
                </a:lnTo>
                <a:lnTo>
                  <a:pt x="3263" y="24256"/>
                </a:lnTo>
                <a:lnTo>
                  <a:pt x="11302" y="24256"/>
                </a:lnTo>
                <a:lnTo>
                  <a:pt x="14566" y="18821"/>
                </a:lnTo>
                <a:lnTo>
                  <a:pt x="14566" y="5448"/>
                </a:lnTo>
                <a:lnTo>
                  <a:pt x="11302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184486" y="3151577"/>
            <a:ext cx="25400" cy="20320"/>
          </a:xfrm>
          <a:custGeom>
            <a:avLst/>
            <a:gdLst/>
            <a:ahLst/>
            <a:cxnLst/>
            <a:rect l="l" t="t" r="r" b="b"/>
            <a:pathLst>
              <a:path w="25400" h="20319">
                <a:moveTo>
                  <a:pt x="10782" y="0"/>
                </a:moveTo>
                <a:lnTo>
                  <a:pt x="4432" y="126"/>
                </a:lnTo>
                <a:lnTo>
                  <a:pt x="0" y="7327"/>
                </a:lnTo>
                <a:lnTo>
                  <a:pt x="2781" y="13055"/>
                </a:lnTo>
                <a:lnTo>
                  <a:pt x="14058" y="19964"/>
                </a:lnTo>
                <a:lnTo>
                  <a:pt x="20421" y="19824"/>
                </a:lnTo>
                <a:lnTo>
                  <a:pt x="22631" y="16230"/>
                </a:lnTo>
                <a:lnTo>
                  <a:pt x="24803" y="12623"/>
                </a:lnTo>
                <a:lnTo>
                  <a:pt x="22047" y="6896"/>
                </a:lnTo>
                <a:lnTo>
                  <a:pt x="10782" y="0"/>
                </a:lnTo>
                <a:close/>
              </a:path>
            </a:pathLst>
          </a:custGeom>
          <a:solidFill>
            <a:srgbClr val="F8A7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195469" y="3165280"/>
            <a:ext cx="25400" cy="20320"/>
          </a:xfrm>
          <a:custGeom>
            <a:avLst/>
            <a:gdLst/>
            <a:ahLst/>
            <a:cxnLst/>
            <a:rect l="l" t="t" r="r" b="b"/>
            <a:pathLst>
              <a:path w="25400" h="20319">
                <a:moveTo>
                  <a:pt x="10744" y="0"/>
                </a:moveTo>
                <a:lnTo>
                  <a:pt x="4406" y="114"/>
                </a:lnTo>
                <a:lnTo>
                  <a:pt x="2184" y="3721"/>
                </a:lnTo>
                <a:lnTo>
                  <a:pt x="0" y="7340"/>
                </a:lnTo>
                <a:lnTo>
                  <a:pt x="2755" y="13042"/>
                </a:lnTo>
                <a:lnTo>
                  <a:pt x="14033" y="19964"/>
                </a:lnTo>
                <a:lnTo>
                  <a:pt x="20383" y="19824"/>
                </a:lnTo>
                <a:lnTo>
                  <a:pt x="24828" y="12623"/>
                </a:lnTo>
                <a:lnTo>
                  <a:pt x="22021" y="6896"/>
                </a:lnTo>
                <a:lnTo>
                  <a:pt x="10744" y="0"/>
                </a:lnTo>
                <a:close/>
              </a:path>
            </a:pathLst>
          </a:custGeom>
          <a:solidFill>
            <a:srgbClr val="F8A7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205335" y="3180015"/>
            <a:ext cx="25400" cy="20320"/>
          </a:xfrm>
          <a:custGeom>
            <a:avLst/>
            <a:gdLst/>
            <a:ahLst/>
            <a:cxnLst/>
            <a:rect l="l" t="t" r="r" b="b"/>
            <a:pathLst>
              <a:path w="25400" h="20319">
                <a:moveTo>
                  <a:pt x="10744" y="0"/>
                </a:moveTo>
                <a:lnTo>
                  <a:pt x="4406" y="114"/>
                </a:lnTo>
                <a:lnTo>
                  <a:pt x="2222" y="3721"/>
                </a:lnTo>
                <a:lnTo>
                  <a:pt x="0" y="7315"/>
                </a:lnTo>
                <a:lnTo>
                  <a:pt x="2781" y="13042"/>
                </a:lnTo>
                <a:lnTo>
                  <a:pt x="14046" y="19938"/>
                </a:lnTo>
                <a:lnTo>
                  <a:pt x="20408" y="19811"/>
                </a:lnTo>
                <a:lnTo>
                  <a:pt x="22593" y="16217"/>
                </a:lnTo>
                <a:lnTo>
                  <a:pt x="24828" y="12598"/>
                </a:lnTo>
                <a:lnTo>
                  <a:pt x="22047" y="6883"/>
                </a:lnTo>
                <a:lnTo>
                  <a:pt x="10744" y="0"/>
                </a:lnTo>
                <a:close/>
              </a:path>
            </a:pathLst>
          </a:custGeom>
          <a:solidFill>
            <a:srgbClr val="F8A7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2213049" y="3193310"/>
            <a:ext cx="25400" cy="20320"/>
          </a:xfrm>
          <a:custGeom>
            <a:avLst/>
            <a:gdLst/>
            <a:ahLst/>
            <a:cxnLst/>
            <a:rect l="l" t="t" r="r" b="b"/>
            <a:pathLst>
              <a:path w="25400" h="20319">
                <a:moveTo>
                  <a:pt x="10769" y="0"/>
                </a:moveTo>
                <a:lnTo>
                  <a:pt x="4419" y="114"/>
                </a:lnTo>
                <a:lnTo>
                  <a:pt x="0" y="7327"/>
                </a:lnTo>
                <a:lnTo>
                  <a:pt x="2794" y="13042"/>
                </a:lnTo>
                <a:lnTo>
                  <a:pt x="14046" y="19938"/>
                </a:lnTo>
                <a:lnTo>
                  <a:pt x="20421" y="19811"/>
                </a:lnTo>
                <a:lnTo>
                  <a:pt x="24828" y="12623"/>
                </a:lnTo>
                <a:lnTo>
                  <a:pt x="22047" y="6883"/>
                </a:lnTo>
                <a:lnTo>
                  <a:pt x="10769" y="0"/>
                </a:lnTo>
                <a:close/>
              </a:path>
            </a:pathLst>
          </a:custGeom>
          <a:solidFill>
            <a:srgbClr val="F8A7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 txBox="1"/>
          <p:nvPr/>
        </p:nvSpPr>
        <p:spPr>
          <a:xfrm>
            <a:off x="2696806" y="660565"/>
            <a:ext cx="4610100" cy="1828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73405">
              <a:lnSpc>
                <a:spcPct val="100000"/>
              </a:lnSpc>
              <a:spcBef>
                <a:spcPts val="130"/>
              </a:spcBef>
            </a:pPr>
            <a:r>
              <a:rPr sz="1000" b="1" spc="-25" dirty="0">
                <a:solidFill>
                  <a:srgbClr val="FFFFFF"/>
                </a:solidFill>
                <a:latin typeface="Arial"/>
                <a:cs typeface="Arial"/>
              </a:rPr>
              <a:t>Persepsi</a:t>
            </a:r>
            <a:r>
              <a:rPr sz="10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25" dirty="0">
                <a:solidFill>
                  <a:srgbClr val="FFFFFF"/>
                </a:solidFill>
                <a:latin typeface="Arial"/>
                <a:cs typeface="Arial"/>
              </a:rPr>
              <a:t>Responden</a:t>
            </a:r>
            <a:r>
              <a:rPr sz="10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25" dirty="0">
                <a:solidFill>
                  <a:srgbClr val="FFFFFF"/>
                </a:solidFill>
                <a:latin typeface="Arial"/>
                <a:cs typeface="Arial"/>
              </a:rPr>
              <a:t>terhadap</a:t>
            </a:r>
            <a:r>
              <a:rPr sz="10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25" dirty="0">
                <a:solidFill>
                  <a:srgbClr val="FFFFFF"/>
                </a:solidFill>
                <a:latin typeface="Arial"/>
                <a:cs typeface="Arial"/>
              </a:rPr>
              <a:t>Kinerja</a:t>
            </a:r>
            <a:r>
              <a:rPr sz="10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dan</a:t>
            </a:r>
            <a:r>
              <a:rPr sz="10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25" dirty="0">
                <a:solidFill>
                  <a:srgbClr val="FFFFFF"/>
                </a:solidFill>
                <a:latin typeface="Arial"/>
                <a:cs typeface="Arial"/>
              </a:rPr>
              <a:t>Kunjungan</a:t>
            </a:r>
            <a:r>
              <a:rPr sz="10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35" dirty="0">
                <a:solidFill>
                  <a:srgbClr val="FFFFFF"/>
                </a:solidFill>
                <a:latin typeface="Arial"/>
                <a:cs typeface="Arial"/>
              </a:rPr>
              <a:t>Partai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48" y="12388"/>
            <a:ext cx="7763509" cy="0"/>
          </a:xfrm>
          <a:custGeom>
            <a:avLst/>
            <a:gdLst/>
            <a:ahLst/>
            <a:cxnLst/>
            <a:rect l="l" t="t" r="r" b="b"/>
            <a:pathLst>
              <a:path w="7763509">
                <a:moveTo>
                  <a:pt x="0" y="0"/>
                </a:moveTo>
                <a:lnTo>
                  <a:pt x="7762951" y="0"/>
                </a:lnTo>
              </a:path>
            </a:pathLst>
          </a:custGeom>
          <a:ln w="24777">
            <a:solidFill>
              <a:srgbClr val="6CCE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469103"/>
            <a:ext cx="4729018" cy="3570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4379810" cy="11849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74250" y="3854539"/>
            <a:ext cx="4390656" cy="11851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99659" y="17411"/>
            <a:ext cx="2473325" cy="244475"/>
          </a:xfrm>
          <a:custGeom>
            <a:avLst/>
            <a:gdLst/>
            <a:ahLst/>
            <a:cxnLst/>
            <a:rect l="l" t="t" r="r" b="b"/>
            <a:pathLst>
              <a:path w="2473325" h="244475">
                <a:moveTo>
                  <a:pt x="2472740" y="0"/>
                </a:moveTo>
                <a:lnTo>
                  <a:pt x="0" y="0"/>
                </a:lnTo>
                <a:lnTo>
                  <a:pt x="213677" y="199821"/>
                </a:lnTo>
                <a:lnTo>
                  <a:pt x="238387" y="218616"/>
                </a:lnTo>
                <a:lnTo>
                  <a:pt x="266712" y="232487"/>
                </a:lnTo>
                <a:lnTo>
                  <a:pt x="297695" y="241075"/>
                </a:lnTo>
                <a:lnTo>
                  <a:pt x="330377" y="244017"/>
                </a:lnTo>
                <a:lnTo>
                  <a:pt x="2472740" y="244017"/>
                </a:lnTo>
                <a:lnTo>
                  <a:pt x="2472740" y="0"/>
                </a:lnTo>
                <a:close/>
              </a:path>
            </a:pathLst>
          </a:custGeom>
          <a:solidFill>
            <a:srgbClr val="D5EE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89600" y="17411"/>
            <a:ext cx="2082800" cy="244475"/>
          </a:xfrm>
          <a:custGeom>
            <a:avLst/>
            <a:gdLst/>
            <a:ahLst/>
            <a:cxnLst/>
            <a:rect l="l" t="t" r="r" b="b"/>
            <a:pathLst>
              <a:path w="2082800" h="244475">
                <a:moveTo>
                  <a:pt x="2082800" y="0"/>
                </a:moveTo>
                <a:lnTo>
                  <a:pt x="0" y="0"/>
                </a:lnTo>
                <a:lnTo>
                  <a:pt x="171957" y="190919"/>
                </a:lnTo>
                <a:lnTo>
                  <a:pt x="197399" y="213360"/>
                </a:lnTo>
                <a:lnTo>
                  <a:pt x="227623" y="230041"/>
                </a:lnTo>
                <a:lnTo>
                  <a:pt x="261374" y="240436"/>
                </a:lnTo>
                <a:lnTo>
                  <a:pt x="297395" y="244017"/>
                </a:lnTo>
                <a:lnTo>
                  <a:pt x="2082800" y="244017"/>
                </a:lnTo>
                <a:lnTo>
                  <a:pt x="2082800" y="0"/>
                </a:lnTo>
                <a:close/>
              </a:path>
            </a:pathLst>
          </a:custGeom>
          <a:solidFill>
            <a:srgbClr val="6CCE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077582" y="27904"/>
            <a:ext cx="152019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40" dirty="0">
                <a:solidFill>
                  <a:srgbClr val="003C7A"/>
                </a:solidFill>
                <a:latin typeface="Arial"/>
                <a:cs typeface="Arial"/>
              </a:rPr>
              <a:t>Partai</a:t>
            </a:r>
            <a:r>
              <a:rPr sz="1100" b="1" spc="-114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100" b="1" spc="-40" dirty="0">
                <a:solidFill>
                  <a:srgbClr val="003C7A"/>
                </a:solidFill>
                <a:latin typeface="Arial"/>
                <a:cs typeface="Arial"/>
              </a:rPr>
              <a:t>Politik</a:t>
            </a:r>
            <a:r>
              <a:rPr sz="1100" b="1" spc="-11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100" b="1" spc="-30" dirty="0">
                <a:solidFill>
                  <a:srgbClr val="003C7A"/>
                </a:solidFill>
                <a:latin typeface="Arial"/>
                <a:cs typeface="Arial"/>
              </a:rPr>
              <a:t>dan</a:t>
            </a:r>
            <a:r>
              <a:rPr sz="1100" b="1" spc="-11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100" b="1" spc="-45" dirty="0">
                <a:solidFill>
                  <a:srgbClr val="003C7A"/>
                </a:solidFill>
                <a:latin typeface="Arial"/>
                <a:cs typeface="Arial"/>
              </a:rPr>
              <a:t>Pemilu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85419" y="27904"/>
            <a:ext cx="10350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003C7A"/>
                </a:solidFill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6375" y="540585"/>
            <a:ext cx="20224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0" dirty="0">
                <a:solidFill>
                  <a:srgbClr val="003C7A"/>
                </a:solidFill>
                <a:latin typeface="Arial"/>
                <a:cs typeface="Arial"/>
              </a:rPr>
              <a:t>Popularitas</a:t>
            </a:r>
            <a:r>
              <a:rPr sz="1200" b="1" spc="-12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200" b="1" spc="-50" dirty="0">
                <a:solidFill>
                  <a:srgbClr val="003C7A"/>
                </a:solidFill>
                <a:latin typeface="Arial"/>
                <a:cs typeface="Arial"/>
              </a:rPr>
              <a:t>Capres-Cawapres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76461" y="1347971"/>
            <a:ext cx="11430" cy="6350"/>
          </a:xfrm>
          <a:custGeom>
            <a:avLst/>
            <a:gdLst/>
            <a:ahLst/>
            <a:cxnLst/>
            <a:rect l="l" t="t" r="r" b="b"/>
            <a:pathLst>
              <a:path w="11430" h="6350">
                <a:moveTo>
                  <a:pt x="0" y="0"/>
                </a:moveTo>
                <a:lnTo>
                  <a:pt x="11010" y="6324"/>
                </a:lnTo>
              </a:path>
            </a:pathLst>
          </a:custGeom>
          <a:ln w="12700">
            <a:solidFill>
              <a:srgbClr val="0011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09489" y="1366935"/>
            <a:ext cx="1310005" cy="752475"/>
          </a:xfrm>
          <a:custGeom>
            <a:avLst/>
            <a:gdLst/>
            <a:ahLst/>
            <a:cxnLst/>
            <a:rect l="l" t="t" r="r" b="b"/>
            <a:pathLst>
              <a:path w="1310005" h="752475">
                <a:moveTo>
                  <a:pt x="0" y="0"/>
                </a:moveTo>
                <a:lnTo>
                  <a:pt x="1309725" y="751903"/>
                </a:lnTo>
              </a:path>
            </a:pathLst>
          </a:custGeom>
          <a:ln w="12700">
            <a:solidFill>
              <a:srgbClr val="00112B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30227" y="2125153"/>
            <a:ext cx="22860" cy="6350"/>
          </a:xfrm>
          <a:custGeom>
            <a:avLst/>
            <a:gdLst/>
            <a:ahLst/>
            <a:cxnLst/>
            <a:rect l="l" t="t" r="r" b="b"/>
            <a:pathLst>
              <a:path w="22860" h="6350">
                <a:moveTo>
                  <a:pt x="0" y="0"/>
                </a:moveTo>
                <a:lnTo>
                  <a:pt x="11010" y="6324"/>
                </a:lnTo>
                <a:lnTo>
                  <a:pt x="22631" y="1193"/>
                </a:lnTo>
              </a:path>
            </a:pathLst>
          </a:custGeom>
          <a:ln w="12700">
            <a:solidFill>
              <a:srgbClr val="0011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76438" y="1517006"/>
            <a:ext cx="1356360" cy="599440"/>
          </a:xfrm>
          <a:custGeom>
            <a:avLst/>
            <a:gdLst/>
            <a:ahLst/>
            <a:cxnLst/>
            <a:rect l="l" t="t" r="r" b="b"/>
            <a:pathLst>
              <a:path w="1356360" h="599439">
                <a:moveTo>
                  <a:pt x="0" y="598931"/>
                </a:moveTo>
                <a:lnTo>
                  <a:pt x="1355775" y="0"/>
                </a:lnTo>
              </a:path>
            </a:pathLst>
          </a:custGeom>
          <a:ln w="12700">
            <a:solidFill>
              <a:srgbClr val="00112B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44007" y="1506664"/>
            <a:ext cx="22225" cy="7620"/>
          </a:xfrm>
          <a:custGeom>
            <a:avLst/>
            <a:gdLst/>
            <a:ahLst/>
            <a:cxnLst/>
            <a:rect l="l" t="t" r="r" b="b"/>
            <a:pathLst>
              <a:path w="22225" h="7619">
                <a:moveTo>
                  <a:pt x="0" y="5130"/>
                </a:moveTo>
                <a:lnTo>
                  <a:pt x="11607" y="0"/>
                </a:lnTo>
                <a:lnTo>
                  <a:pt x="22098" y="7150"/>
                </a:lnTo>
              </a:path>
            </a:pathLst>
          </a:custGeom>
          <a:ln w="12700">
            <a:solidFill>
              <a:srgbClr val="0011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87328" y="1528290"/>
            <a:ext cx="1263015" cy="861694"/>
          </a:xfrm>
          <a:custGeom>
            <a:avLst/>
            <a:gdLst/>
            <a:ahLst/>
            <a:cxnLst/>
            <a:rect l="l" t="t" r="r" b="b"/>
            <a:pathLst>
              <a:path w="1263014" h="861694">
                <a:moveTo>
                  <a:pt x="0" y="0"/>
                </a:moveTo>
                <a:lnTo>
                  <a:pt x="1262392" y="861542"/>
                </a:lnTo>
              </a:path>
            </a:pathLst>
          </a:custGeom>
          <a:ln w="12700">
            <a:solidFill>
              <a:srgbClr val="00112B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60342" y="2397074"/>
            <a:ext cx="10795" cy="7620"/>
          </a:xfrm>
          <a:custGeom>
            <a:avLst/>
            <a:gdLst/>
            <a:ahLst/>
            <a:cxnLst/>
            <a:rect l="l" t="t" r="r" b="b"/>
            <a:pathLst>
              <a:path w="10795" h="7619">
                <a:moveTo>
                  <a:pt x="0" y="0"/>
                </a:moveTo>
                <a:lnTo>
                  <a:pt x="10490" y="7150"/>
                </a:lnTo>
              </a:path>
            </a:pathLst>
          </a:custGeom>
          <a:ln w="12700">
            <a:solidFill>
              <a:srgbClr val="0011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3526" y="888828"/>
            <a:ext cx="1023619" cy="1023619"/>
          </a:xfrm>
          <a:custGeom>
            <a:avLst/>
            <a:gdLst/>
            <a:ahLst/>
            <a:cxnLst/>
            <a:rect l="l" t="t" r="r" b="b"/>
            <a:pathLst>
              <a:path w="1023619" h="1023619">
                <a:moveTo>
                  <a:pt x="511543" y="0"/>
                </a:moveTo>
                <a:lnTo>
                  <a:pt x="462279" y="2341"/>
                </a:lnTo>
                <a:lnTo>
                  <a:pt x="414339" y="9223"/>
                </a:lnTo>
                <a:lnTo>
                  <a:pt x="367939" y="20431"/>
                </a:lnTo>
                <a:lnTo>
                  <a:pt x="323292" y="35751"/>
                </a:lnTo>
                <a:lnTo>
                  <a:pt x="280613" y="54968"/>
                </a:lnTo>
                <a:lnTo>
                  <a:pt x="240117" y="77868"/>
                </a:lnTo>
                <a:lnTo>
                  <a:pt x="202017" y="104237"/>
                </a:lnTo>
                <a:lnTo>
                  <a:pt x="166528" y="133860"/>
                </a:lnTo>
                <a:lnTo>
                  <a:pt x="133864" y="166523"/>
                </a:lnTo>
                <a:lnTo>
                  <a:pt x="104241" y="202011"/>
                </a:lnTo>
                <a:lnTo>
                  <a:pt x="77871" y="240111"/>
                </a:lnTo>
                <a:lnTo>
                  <a:pt x="54970" y="280608"/>
                </a:lnTo>
                <a:lnTo>
                  <a:pt x="35753" y="323287"/>
                </a:lnTo>
                <a:lnTo>
                  <a:pt x="20432" y="367934"/>
                </a:lnTo>
                <a:lnTo>
                  <a:pt x="9224" y="414336"/>
                </a:lnTo>
                <a:lnTo>
                  <a:pt x="2341" y="462277"/>
                </a:lnTo>
                <a:lnTo>
                  <a:pt x="0" y="511543"/>
                </a:lnTo>
                <a:lnTo>
                  <a:pt x="2341" y="560805"/>
                </a:lnTo>
                <a:lnTo>
                  <a:pt x="9224" y="608742"/>
                </a:lnTo>
                <a:lnTo>
                  <a:pt x="20432" y="655140"/>
                </a:lnTo>
                <a:lnTo>
                  <a:pt x="35753" y="699785"/>
                </a:lnTo>
                <a:lnTo>
                  <a:pt x="54970" y="742461"/>
                </a:lnTo>
                <a:lnTo>
                  <a:pt x="77871" y="782956"/>
                </a:lnTo>
                <a:lnTo>
                  <a:pt x="104241" y="821054"/>
                </a:lnTo>
                <a:lnTo>
                  <a:pt x="133864" y="856541"/>
                </a:lnTo>
                <a:lnTo>
                  <a:pt x="166528" y="889203"/>
                </a:lnTo>
                <a:lnTo>
                  <a:pt x="202017" y="918825"/>
                </a:lnTo>
                <a:lnTo>
                  <a:pt x="240117" y="945193"/>
                </a:lnTo>
                <a:lnTo>
                  <a:pt x="280613" y="968093"/>
                </a:lnTo>
                <a:lnTo>
                  <a:pt x="323292" y="987310"/>
                </a:lnTo>
                <a:lnTo>
                  <a:pt x="367939" y="1002629"/>
                </a:lnTo>
                <a:lnTo>
                  <a:pt x="414339" y="1013837"/>
                </a:lnTo>
                <a:lnTo>
                  <a:pt x="462279" y="1020719"/>
                </a:lnTo>
                <a:lnTo>
                  <a:pt x="511543" y="1023061"/>
                </a:lnTo>
                <a:lnTo>
                  <a:pt x="560805" y="1020719"/>
                </a:lnTo>
                <a:lnTo>
                  <a:pt x="608742" y="1013837"/>
                </a:lnTo>
                <a:lnTo>
                  <a:pt x="655141" y="1002629"/>
                </a:lnTo>
                <a:lnTo>
                  <a:pt x="699786" y="987310"/>
                </a:lnTo>
                <a:lnTo>
                  <a:pt x="742464" y="968093"/>
                </a:lnTo>
                <a:lnTo>
                  <a:pt x="782960" y="945193"/>
                </a:lnTo>
                <a:lnTo>
                  <a:pt x="821059" y="918825"/>
                </a:lnTo>
                <a:lnTo>
                  <a:pt x="856547" y="889203"/>
                </a:lnTo>
                <a:lnTo>
                  <a:pt x="889210" y="856541"/>
                </a:lnTo>
                <a:lnTo>
                  <a:pt x="918833" y="821054"/>
                </a:lnTo>
                <a:lnTo>
                  <a:pt x="945202" y="782956"/>
                </a:lnTo>
                <a:lnTo>
                  <a:pt x="968103" y="742461"/>
                </a:lnTo>
                <a:lnTo>
                  <a:pt x="987321" y="699785"/>
                </a:lnTo>
                <a:lnTo>
                  <a:pt x="1002641" y="655140"/>
                </a:lnTo>
                <a:lnTo>
                  <a:pt x="1013849" y="608742"/>
                </a:lnTo>
                <a:lnTo>
                  <a:pt x="1020732" y="560805"/>
                </a:lnTo>
                <a:lnTo>
                  <a:pt x="1023073" y="511543"/>
                </a:lnTo>
                <a:lnTo>
                  <a:pt x="1020732" y="462277"/>
                </a:lnTo>
                <a:lnTo>
                  <a:pt x="1013849" y="414336"/>
                </a:lnTo>
                <a:lnTo>
                  <a:pt x="1002641" y="367934"/>
                </a:lnTo>
                <a:lnTo>
                  <a:pt x="987321" y="323287"/>
                </a:lnTo>
                <a:lnTo>
                  <a:pt x="968103" y="280608"/>
                </a:lnTo>
                <a:lnTo>
                  <a:pt x="945202" y="240111"/>
                </a:lnTo>
                <a:lnTo>
                  <a:pt x="918833" y="202011"/>
                </a:lnTo>
                <a:lnTo>
                  <a:pt x="889210" y="166523"/>
                </a:lnTo>
                <a:lnTo>
                  <a:pt x="856547" y="133860"/>
                </a:lnTo>
                <a:lnTo>
                  <a:pt x="821059" y="104237"/>
                </a:lnTo>
                <a:lnTo>
                  <a:pt x="782960" y="77868"/>
                </a:lnTo>
                <a:lnTo>
                  <a:pt x="742464" y="54968"/>
                </a:lnTo>
                <a:lnTo>
                  <a:pt x="699786" y="35751"/>
                </a:lnTo>
                <a:lnTo>
                  <a:pt x="655141" y="20431"/>
                </a:lnTo>
                <a:lnTo>
                  <a:pt x="608742" y="9223"/>
                </a:lnTo>
                <a:lnTo>
                  <a:pt x="560805" y="2341"/>
                </a:lnTo>
                <a:lnTo>
                  <a:pt x="511543" y="0"/>
                </a:lnTo>
                <a:close/>
              </a:path>
            </a:pathLst>
          </a:custGeom>
          <a:solidFill>
            <a:srgbClr val="6CCE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0083" y="935399"/>
            <a:ext cx="930275" cy="930275"/>
          </a:xfrm>
          <a:custGeom>
            <a:avLst/>
            <a:gdLst/>
            <a:ahLst/>
            <a:cxnLst/>
            <a:rect l="l" t="t" r="r" b="b"/>
            <a:pathLst>
              <a:path w="930275" h="930275">
                <a:moveTo>
                  <a:pt x="464985" y="0"/>
                </a:moveTo>
                <a:lnTo>
                  <a:pt x="417442" y="2400"/>
                </a:lnTo>
                <a:lnTo>
                  <a:pt x="371273" y="9446"/>
                </a:lnTo>
                <a:lnTo>
                  <a:pt x="326711" y="20903"/>
                </a:lnTo>
                <a:lnTo>
                  <a:pt x="283990" y="36538"/>
                </a:lnTo>
                <a:lnTo>
                  <a:pt x="243344" y="56117"/>
                </a:lnTo>
                <a:lnTo>
                  <a:pt x="205006" y="79407"/>
                </a:lnTo>
                <a:lnTo>
                  <a:pt x="169210" y="106174"/>
                </a:lnTo>
                <a:lnTo>
                  <a:pt x="136190" y="136183"/>
                </a:lnTo>
                <a:lnTo>
                  <a:pt x="106179" y="169202"/>
                </a:lnTo>
                <a:lnTo>
                  <a:pt x="79411" y="204997"/>
                </a:lnTo>
                <a:lnTo>
                  <a:pt x="56120" y="243334"/>
                </a:lnTo>
                <a:lnTo>
                  <a:pt x="36540" y="283980"/>
                </a:lnTo>
                <a:lnTo>
                  <a:pt x="20904" y="326700"/>
                </a:lnTo>
                <a:lnTo>
                  <a:pt x="9446" y="371261"/>
                </a:lnTo>
                <a:lnTo>
                  <a:pt x="2400" y="417430"/>
                </a:lnTo>
                <a:lnTo>
                  <a:pt x="0" y="464972"/>
                </a:lnTo>
                <a:lnTo>
                  <a:pt x="2400" y="512512"/>
                </a:lnTo>
                <a:lnTo>
                  <a:pt x="9446" y="558680"/>
                </a:lnTo>
                <a:lnTo>
                  <a:pt x="20904" y="603240"/>
                </a:lnTo>
                <a:lnTo>
                  <a:pt x="36540" y="645961"/>
                </a:lnTo>
                <a:lnTo>
                  <a:pt x="56120" y="686607"/>
                </a:lnTo>
                <a:lnTo>
                  <a:pt x="79411" y="724945"/>
                </a:lnTo>
                <a:lnTo>
                  <a:pt x="106179" y="760741"/>
                </a:lnTo>
                <a:lnTo>
                  <a:pt x="136190" y="793762"/>
                </a:lnTo>
                <a:lnTo>
                  <a:pt x="169210" y="823774"/>
                </a:lnTo>
                <a:lnTo>
                  <a:pt x="205006" y="850542"/>
                </a:lnTo>
                <a:lnTo>
                  <a:pt x="243344" y="873834"/>
                </a:lnTo>
                <a:lnTo>
                  <a:pt x="283990" y="893415"/>
                </a:lnTo>
                <a:lnTo>
                  <a:pt x="326711" y="909051"/>
                </a:lnTo>
                <a:lnTo>
                  <a:pt x="371273" y="920510"/>
                </a:lnTo>
                <a:lnTo>
                  <a:pt x="417442" y="927556"/>
                </a:lnTo>
                <a:lnTo>
                  <a:pt x="464985" y="929957"/>
                </a:lnTo>
                <a:lnTo>
                  <a:pt x="512525" y="927556"/>
                </a:lnTo>
                <a:lnTo>
                  <a:pt x="558692" y="920510"/>
                </a:lnTo>
                <a:lnTo>
                  <a:pt x="603253" y="909051"/>
                </a:lnTo>
                <a:lnTo>
                  <a:pt x="645973" y="893415"/>
                </a:lnTo>
                <a:lnTo>
                  <a:pt x="686620" y="873834"/>
                </a:lnTo>
                <a:lnTo>
                  <a:pt x="724958" y="850542"/>
                </a:lnTo>
                <a:lnTo>
                  <a:pt x="760754" y="823774"/>
                </a:lnTo>
                <a:lnTo>
                  <a:pt x="793775" y="793762"/>
                </a:lnTo>
                <a:lnTo>
                  <a:pt x="823786" y="760741"/>
                </a:lnTo>
                <a:lnTo>
                  <a:pt x="850555" y="724945"/>
                </a:lnTo>
                <a:lnTo>
                  <a:pt x="873846" y="686607"/>
                </a:lnTo>
                <a:lnTo>
                  <a:pt x="893427" y="645961"/>
                </a:lnTo>
                <a:lnTo>
                  <a:pt x="909064" y="603240"/>
                </a:lnTo>
                <a:lnTo>
                  <a:pt x="920522" y="558680"/>
                </a:lnTo>
                <a:lnTo>
                  <a:pt x="927569" y="512512"/>
                </a:lnTo>
                <a:lnTo>
                  <a:pt x="929970" y="464972"/>
                </a:lnTo>
                <a:lnTo>
                  <a:pt x="927569" y="417430"/>
                </a:lnTo>
                <a:lnTo>
                  <a:pt x="920522" y="371261"/>
                </a:lnTo>
                <a:lnTo>
                  <a:pt x="909064" y="326700"/>
                </a:lnTo>
                <a:lnTo>
                  <a:pt x="893427" y="283980"/>
                </a:lnTo>
                <a:lnTo>
                  <a:pt x="873846" y="243334"/>
                </a:lnTo>
                <a:lnTo>
                  <a:pt x="850555" y="204997"/>
                </a:lnTo>
                <a:lnTo>
                  <a:pt x="823786" y="169202"/>
                </a:lnTo>
                <a:lnTo>
                  <a:pt x="793775" y="136183"/>
                </a:lnTo>
                <a:lnTo>
                  <a:pt x="760754" y="106174"/>
                </a:lnTo>
                <a:lnTo>
                  <a:pt x="724958" y="79407"/>
                </a:lnTo>
                <a:lnTo>
                  <a:pt x="686620" y="56117"/>
                </a:lnTo>
                <a:lnTo>
                  <a:pt x="645973" y="36538"/>
                </a:lnTo>
                <a:lnTo>
                  <a:pt x="603253" y="20903"/>
                </a:lnTo>
                <a:lnTo>
                  <a:pt x="558692" y="9446"/>
                </a:lnTo>
                <a:lnTo>
                  <a:pt x="512525" y="2400"/>
                </a:lnTo>
                <a:lnTo>
                  <a:pt x="4649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123077" y="1573165"/>
            <a:ext cx="1023619" cy="1023619"/>
          </a:xfrm>
          <a:custGeom>
            <a:avLst/>
            <a:gdLst/>
            <a:ahLst/>
            <a:cxnLst/>
            <a:rect l="l" t="t" r="r" b="b"/>
            <a:pathLst>
              <a:path w="1023619" h="1023619">
                <a:moveTo>
                  <a:pt x="511543" y="0"/>
                </a:moveTo>
                <a:lnTo>
                  <a:pt x="462281" y="2341"/>
                </a:lnTo>
                <a:lnTo>
                  <a:pt x="414343" y="9223"/>
                </a:lnTo>
                <a:lnTo>
                  <a:pt x="367944" y="20431"/>
                </a:lnTo>
                <a:lnTo>
                  <a:pt x="323297" y="35751"/>
                </a:lnTo>
                <a:lnTo>
                  <a:pt x="280619" y="54967"/>
                </a:lnTo>
                <a:lnTo>
                  <a:pt x="240122" y="77867"/>
                </a:lnTo>
                <a:lnTo>
                  <a:pt x="202022" y="104235"/>
                </a:lnTo>
                <a:lnTo>
                  <a:pt x="166533" y="133857"/>
                </a:lnTo>
                <a:lnTo>
                  <a:pt x="133869" y="166519"/>
                </a:lnTo>
                <a:lnTo>
                  <a:pt x="104244" y="202006"/>
                </a:lnTo>
                <a:lnTo>
                  <a:pt x="77874" y="240104"/>
                </a:lnTo>
                <a:lnTo>
                  <a:pt x="54973" y="280599"/>
                </a:lnTo>
                <a:lnTo>
                  <a:pt x="35754" y="323276"/>
                </a:lnTo>
                <a:lnTo>
                  <a:pt x="20433" y="367920"/>
                </a:lnTo>
                <a:lnTo>
                  <a:pt x="9224" y="414318"/>
                </a:lnTo>
                <a:lnTo>
                  <a:pt x="2341" y="462256"/>
                </a:lnTo>
                <a:lnTo>
                  <a:pt x="0" y="511517"/>
                </a:lnTo>
                <a:lnTo>
                  <a:pt x="2341" y="560783"/>
                </a:lnTo>
                <a:lnTo>
                  <a:pt x="9224" y="608724"/>
                </a:lnTo>
                <a:lnTo>
                  <a:pt x="20433" y="655125"/>
                </a:lnTo>
                <a:lnTo>
                  <a:pt x="35754" y="699771"/>
                </a:lnTo>
                <a:lnTo>
                  <a:pt x="54973" y="742450"/>
                </a:lnTo>
                <a:lnTo>
                  <a:pt x="77874" y="782946"/>
                </a:lnTo>
                <a:lnTo>
                  <a:pt x="104244" y="821044"/>
                </a:lnTo>
                <a:lnTo>
                  <a:pt x="133869" y="856532"/>
                </a:lnTo>
                <a:lnTo>
                  <a:pt x="166533" y="889194"/>
                </a:lnTo>
                <a:lnTo>
                  <a:pt x="202022" y="918815"/>
                </a:lnTo>
                <a:lnTo>
                  <a:pt x="240122" y="945183"/>
                </a:lnTo>
                <a:lnTo>
                  <a:pt x="280619" y="968082"/>
                </a:lnTo>
                <a:lnTo>
                  <a:pt x="323297" y="987298"/>
                </a:lnTo>
                <a:lnTo>
                  <a:pt x="367944" y="1002617"/>
                </a:lnTo>
                <a:lnTo>
                  <a:pt x="414343" y="1013825"/>
                </a:lnTo>
                <a:lnTo>
                  <a:pt x="462281" y="1020706"/>
                </a:lnTo>
                <a:lnTo>
                  <a:pt x="511543" y="1023048"/>
                </a:lnTo>
                <a:lnTo>
                  <a:pt x="560807" y="1020706"/>
                </a:lnTo>
                <a:lnTo>
                  <a:pt x="608746" y="1013825"/>
                </a:lnTo>
                <a:lnTo>
                  <a:pt x="655146" y="1002617"/>
                </a:lnTo>
                <a:lnTo>
                  <a:pt x="699792" y="987298"/>
                </a:lnTo>
                <a:lnTo>
                  <a:pt x="742470" y="968082"/>
                </a:lnTo>
                <a:lnTo>
                  <a:pt x="782965" y="945183"/>
                </a:lnTo>
                <a:lnTo>
                  <a:pt x="821064" y="918815"/>
                </a:lnTo>
                <a:lnTo>
                  <a:pt x="856552" y="889194"/>
                </a:lnTo>
                <a:lnTo>
                  <a:pt x="889215" y="856532"/>
                </a:lnTo>
                <a:lnTo>
                  <a:pt x="918837" y="821044"/>
                </a:lnTo>
                <a:lnTo>
                  <a:pt x="945205" y="782946"/>
                </a:lnTo>
                <a:lnTo>
                  <a:pt x="968105" y="742450"/>
                </a:lnTo>
                <a:lnTo>
                  <a:pt x="987322" y="699771"/>
                </a:lnTo>
                <a:lnTo>
                  <a:pt x="1002642" y="655125"/>
                </a:lnTo>
                <a:lnTo>
                  <a:pt x="1013850" y="608724"/>
                </a:lnTo>
                <a:lnTo>
                  <a:pt x="1020732" y="560783"/>
                </a:lnTo>
                <a:lnTo>
                  <a:pt x="1023073" y="511517"/>
                </a:lnTo>
                <a:lnTo>
                  <a:pt x="1020732" y="462256"/>
                </a:lnTo>
                <a:lnTo>
                  <a:pt x="1013850" y="414318"/>
                </a:lnTo>
                <a:lnTo>
                  <a:pt x="1002642" y="367920"/>
                </a:lnTo>
                <a:lnTo>
                  <a:pt x="987322" y="323276"/>
                </a:lnTo>
                <a:lnTo>
                  <a:pt x="968105" y="280599"/>
                </a:lnTo>
                <a:lnTo>
                  <a:pt x="945205" y="240104"/>
                </a:lnTo>
                <a:lnTo>
                  <a:pt x="918837" y="202006"/>
                </a:lnTo>
                <a:lnTo>
                  <a:pt x="889215" y="166519"/>
                </a:lnTo>
                <a:lnTo>
                  <a:pt x="856552" y="133857"/>
                </a:lnTo>
                <a:lnTo>
                  <a:pt x="821064" y="104235"/>
                </a:lnTo>
                <a:lnTo>
                  <a:pt x="782965" y="77867"/>
                </a:lnTo>
                <a:lnTo>
                  <a:pt x="742470" y="54967"/>
                </a:lnTo>
                <a:lnTo>
                  <a:pt x="699792" y="35751"/>
                </a:lnTo>
                <a:lnTo>
                  <a:pt x="655146" y="20431"/>
                </a:lnTo>
                <a:lnTo>
                  <a:pt x="608746" y="9223"/>
                </a:lnTo>
                <a:lnTo>
                  <a:pt x="560807" y="2341"/>
                </a:lnTo>
                <a:lnTo>
                  <a:pt x="511543" y="0"/>
                </a:lnTo>
                <a:close/>
              </a:path>
            </a:pathLst>
          </a:custGeom>
          <a:solidFill>
            <a:srgbClr val="40CE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69623" y="1619698"/>
            <a:ext cx="930275" cy="930275"/>
          </a:xfrm>
          <a:custGeom>
            <a:avLst/>
            <a:gdLst/>
            <a:ahLst/>
            <a:cxnLst/>
            <a:rect l="l" t="t" r="r" b="b"/>
            <a:pathLst>
              <a:path w="930275" h="930275">
                <a:moveTo>
                  <a:pt x="464997" y="0"/>
                </a:moveTo>
                <a:lnTo>
                  <a:pt x="417457" y="2400"/>
                </a:lnTo>
                <a:lnTo>
                  <a:pt x="371289" y="9447"/>
                </a:lnTo>
                <a:lnTo>
                  <a:pt x="326728" y="20906"/>
                </a:lnTo>
                <a:lnTo>
                  <a:pt x="284006" y="36544"/>
                </a:lnTo>
                <a:lnTo>
                  <a:pt x="243359" y="56125"/>
                </a:lnTo>
                <a:lnTo>
                  <a:pt x="205020" y="79418"/>
                </a:lnTo>
                <a:lnTo>
                  <a:pt x="169223" y="106187"/>
                </a:lnTo>
                <a:lnTo>
                  <a:pt x="136201" y="136199"/>
                </a:lnTo>
                <a:lnTo>
                  <a:pt x="106188" y="169220"/>
                </a:lnTo>
                <a:lnTo>
                  <a:pt x="79418" y="205017"/>
                </a:lnTo>
                <a:lnTo>
                  <a:pt x="56126" y="243355"/>
                </a:lnTo>
                <a:lnTo>
                  <a:pt x="36544" y="284001"/>
                </a:lnTo>
                <a:lnTo>
                  <a:pt x="20906" y="326721"/>
                </a:lnTo>
                <a:lnTo>
                  <a:pt x="9447" y="371280"/>
                </a:lnTo>
                <a:lnTo>
                  <a:pt x="2400" y="417446"/>
                </a:lnTo>
                <a:lnTo>
                  <a:pt x="0" y="464985"/>
                </a:lnTo>
                <a:lnTo>
                  <a:pt x="2400" y="512527"/>
                </a:lnTo>
                <a:lnTo>
                  <a:pt x="9447" y="558696"/>
                </a:lnTo>
                <a:lnTo>
                  <a:pt x="20906" y="603258"/>
                </a:lnTo>
                <a:lnTo>
                  <a:pt x="36544" y="645979"/>
                </a:lnTo>
                <a:lnTo>
                  <a:pt x="56126" y="686625"/>
                </a:lnTo>
                <a:lnTo>
                  <a:pt x="79418" y="724963"/>
                </a:lnTo>
                <a:lnTo>
                  <a:pt x="106188" y="760759"/>
                </a:lnTo>
                <a:lnTo>
                  <a:pt x="136201" y="793780"/>
                </a:lnTo>
                <a:lnTo>
                  <a:pt x="169223" y="823791"/>
                </a:lnTo>
                <a:lnTo>
                  <a:pt x="205020" y="850558"/>
                </a:lnTo>
                <a:lnTo>
                  <a:pt x="243359" y="873849"/>
                </a:lnTo>
                <a:lnTo>
                  <a:pt x="284006" y="893429"/>
                </a:lnTo>
                <a:lnTo>
                  <a:pt x="326728" y="909065"/>
                </a:lnTo>
                <a:lnTo>
                  <a:pt x="371289" y="920523"/>
                </a:lnTo>
                <a:lnTo>
                  <a:pt x="417457" y="927569"/>
                </a:lnTo>
                <a:lnTo>
                  <a:pt x="464997" y="929970"/>
                </a:lnTo>
                <a:lnTo>
                  <a:pt x="512538" y="927569"/>
                </a:lnTo>
                <a:lnTo>
                  <a:pt x="558705" y="920523"/>
                </a:lnTo>
                <a:lnTo>
                  <a:pt x="603265" y="909065"/>
                </a:lnTo>
                <a:lnTo>
                  <a:pt x="645984" y="893429"/>
                </a:lnTo>
                <a:lnTo>
                  <a:pt x="686629" y="873849"/>
                </a:lnTo>
                <a:lnTo>
                  <a:pt x="724966" y="850558"/>
                </a:lnTo>
                <a:lnTo>
                  <a:pt x="760762" y="823791"/>
                </a:lnTo>
                <a:lnTo>
                  <a:pt x="793781" y="793780"/>
                </a:lnTo>
                <a:lnTo>
                  <a:pt x="823792" y="760759"/>
                </a:lnTo>
                <a:lnTo>
                  <a:pt x="850559" y="724963"/>
                </a:lnTo>
                <a:lnTo>
                  <a:pt x="873849" y="686625"/>
                </a:lnTo>
                <a:lnTo>
                  <a:pt x="893429" y="645979"/>
                </a:lnTo>
                <a:lnTo>
                  <a:pt x="909065" y="603258"/>
                </a:lnTo>
                <a:lnTo>
                  <a:pt x="920523" y="558696"/>
                </a:lnTo>
                <a:lnTo>
                  <a:pt x="927569" y="512527"/>
                </a:lnTo>
                <a:lnTo>
                  <a:pt x="929970" y="464985"/>
                </a:lnTo>
                <a:lnTo>
                  <a:pt x="927569" y="417446"/>
                </a:lnTo>
                <a:lnTo>
                  <a:pt x="920523" y="371280"/>
                </a:lnTo>
                <a:lnTo>
                  <a:pt x="909065" y="326721"/>
                </a:lnTo>
                <a:lnTo>
                  <a:pt x="893429" y="284001"/>
                </a:lnTo>
                <a:lnTo>
                  <a:pt x="873849" y="243355"/>
                </a:lnTo>
                <a:lnTo>
                  <a:pt x="850559" y="205017"/>
                </a:lnTo>
                <a:lnTo>
                  <a:pt x="823792" y="169220"/>
                </a:lnTo>
                <a:lnTo>
                  <a:pt x="793781" y="136199"/>
                </a:lnTo>
                <a:lnTo>
                  <a:pt x="760762" y="106187"/>
                </a:lnTo>
                <a:lnTo>
                  <a:pt x="724966" y="79418"/>
                </a:lnTo>
                <a:lnTo>
                  <a:pt x="686629" y="56125"/>
                </a:lnTo>
                <a:lnTo>
                  <a:pt x="645984" y="36544"/>
                </a:lnTo>
                <a:lnTo>
                  <a:pt x="603265" y="20906"/>
                </a:lnTo>
                <a:lnTo>
                  <a:pt x="558705" y="9447"/>
                </a:lnTo>
                <a:lnTo>
                  <a:pt x="512538" y="2400"/>
                </a:lnTo>
                <a:lnTo>
                  <a:pt x="4649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09647" y="1052490"/>
            <a:ext cx="1023619" cy="1023619"/>
          </a:xfrm>
          <a:custGeom>
            <a:avLst/>
            <a:gdLst/>
            <a:ahLst/>
            <a:cxnLst/>
            <a:rect l="l" t="t" r="r" b="b"/>
            <a:pathLst>
              <a:path w="1023620" h="1023619">
                <a:moveTo>
                  <a:pt x="511568" y="0"/>
                </a:moveTo>
                <a:lnTo>
                  <a:pt x="462302" y="2341"/>
                </a:lnTo>
                <a:lnTo>
                  <a:pt x="414360" y="9223"/>
                </a:lnTo>
                <a:lnTo>
                  <a:pt x="367958" y="20430"/>
                </a:lnTo>
                <a:lnTo>
                  <a:pt x="323309" y="35749"/>
                </a:lnTo>
                <a:lnTo>
                  <a:pt x="280628" y="54965"/>
                </a:lnTo>
                <a:lnTo>
                  <a:pt x="240129" y="77864"/>
                </a:lnTo>
                <a:lnTo>
                  <a:pt x="202027" y="104232"/>
                </a:lnTo>
                <a:lnTo>
                  <a:pt x="166536" y="133854"/>
                </a:lnTo>
                <a:lnTo>
                  <a:pt x="133871" y="166516"/>
                </a:lnTo>
                <a:lnTo>
                  <a:pt x="104246" y="202003"/>
                </a:lnTo>
                <a:lnTo>
                  <a:pt x="77875" y="240102"/>
                </a:lnTo>
                <a:lnTo>
                  <a:pt x="54973" y="280598"/>
                </a:lnTo>
                <a:lnTo>
                  <a:pt x="35754" y="323276"/>
                </a:lnTo>
                <a:lnTo>
                  <a:pt x="20433" y="367923"/>
                </a:lnTo>
                <a:lnTo>
                  <a:pt x="9224" y="414324"/>
                </a:lnTo>
                <a:lnTo>
                  <a:pt x="2341" y="462264"/>
                </a:lnTo>
                <a:lnTo>
                  <a:pt x="0" y="511530"/>
                </a:lnTo>
                <a:lnTo>
                  <a:pt x="2341" y="560790"/>
                </a:lnTo>
                <a:lnTo>
                  <a:pt x="9224" y="608726"/>
                </a:lnTo>
                <a:lnTo>
                  <a:pt x="20433" y="655123"/>
                </a:lnTo>
                <a:lnTo>
                  <a:pt x="35754" y="699767"/>
                </a:lnTo>
                <a:lnTo>
                  <a:pt x="54973" y="742443"/>
                </a:lnTo>
                <a:lnTo>
                  <a:pt x="77875" y="782938"/>
                </a:lnTo>
                <a:lnTo>
                  <a:pt x="104246" y="821036"/>
                </a:lnTo>
                <a:lnTo>
                  <a:pt x="133871" y="856524"/>
                </a:lnTo>
                <a:lnTo>
                  <a:pt x="166536" y="889186"/>
                </a:lnTo>
                <a:lnTo>
                  <a:pt x="202027" y="918809"/>
                </a:lnTo>
                <a:lnTo>
                  <a:pt x="240129" y="945178"/>
                </a:lnTo>
                <a:lnTo>
                  <a:pt x="280628" y="968078"/>
                </a:lnTo>
                <a:lnTo>
                  <a:pt x="323309" y="987295"/>
                </a:lnTo>
                <a:lnTo>
                  <a:pt x="367958" y="1002615"/>
                </a:lnTo>
                <a:lnTo>
                  <a:pt x="414360" y="1013824"/>
                </a:lnTo>
                <a:lnTo>
                  <a:pt x="462302" y="1020706"/>
                </a:lnTo>
                <a:lnTo>
                  <a:pt x="511568" y="1023048"/>
                </a:lnTo>
                <a:lnTo>
                  <a:pt x="560828" y="1020706"/>
                </a:lnTo>
                <a:lnTo>
                  <a:pt x="608764" y="1013824"/>
                </a:lnTo>
                <a:lnTo>
                  <a:pt x="655161" y="1002615"/>
                </a:lnTo>
                <a:lnTo>
                  <a:pt x="699805" y="987295"/>
                </a:lnTo>
                <a:lnTo>
                  <a:pt x="742481" y="968078"/>
                </a:lnTo>
                <a:lnTo>
                  <a:pt x="782976" y="945178"/>
                </a:lnTo>
                <a:lnTo>
                  <a:pt x="821074" y="918809"/>
                </a:lnTo>
                <a:lnTo>
                  <a:pt x="856562" y="889186"/>
                </a:lnTo>
                <a:lnTo>
                  <a:pt x="889224" y="856524"/>
                </a:lnTo>
                <a:lnTo>
                  <a:pt x="918847" y="821036"/>
                </a:lnTo>
                <a:lnTo>
                  <a:pt x="945216" y="782938"/>
                </a:lnTo>
                <a:lnTo>
                  <a:pt x="968116" y="742443"/>
                </a:lnTo>
                <a:lnTo>
                  <a:pt x="987333" y="699767"/>
                </a:lnTo>
                <a:lnTo>
                  <a:pt x="1002654" y="655123"/>
                </a:lnTo>
                <a:lnTo>
                  <a:pt x="1013862" y="608726"/>
                </a:lnTo>
                <a:lnTo>
                  <a:pt x="1020744" y="560790"/>
                </a:lnTo>
                <a:lnTo>
                  <a:pt x="1023086" y="511530"/>
                </a:lnTo>
                <a:lnTo>
                  <a:pt x="1020744" y="462264"/>
                </a:lnTo>
                <a:lnTo>
                  <a:pt x="1013862" y="414324"/>
                </a:lnTo>
                <a:lnTo>
                  <a:pt x="1002654" y="367923"/>
                </a:lnTo>
                <a:lnTo>
                  <a:pt x="987333" y="323276"/>
                </a:lnTo>
                <a:lnTo>
                  <a:pt x="968116" y="280598"/>
                </a:lnTo>
                <a:lnTo>
                  <a:pt x="945216" y="240102"/>
                </a:lnTo>
                <a:lnTo>
                  <a:pt x="918847" y="202003"/>
                </a:lnTo>
                <a:lnTo>
                  <a:pt x="889224" y="166516"/>
                </a:lnTo>
                <a:lnTo>
                  <a:pt x="856562" y="133854"/>
                </a:lnTo>
                <a:lnTo>
                  <a:pt x="821074" y="104232"/>
                </a:lnTo>
                <a:lnTo>
                  <a:pt x="782976" y="77864"/>
                </a:lnTo>
                <a:lnTo>
                  <a:pt x="742481" y="54965"/>
                </a:lnTo>
                <a:lnTo>
                  <a:pt x="699805" y="35749"/>
                </a:lnTo>
                <a:lnTo>
                  <a:pt x="655161" y="20430"/>
                </a:lnTo>
                <a:lnTo>
                  <a:pt x="608764" y="9223"/>
                </a:lnTo>
                <a:lnTo>
                  <a:pt x="560828" y="2341"/>
                </a:lnTo>
                <a:lnTo>
                  <a:pt x="511568" y="0"/>
                </a:lnTo>
                <a:close/>
              </a:path>
            </a:pathLst>
          </a:custGeom>
          <a:solidFill>
            <a:srgbClr val="6CCE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556218" y="1099023"/>
            <a:ext cx="930275" cy="930275"/>
          </a:xfrm>
          <a:custGeom>
            <a:avLst/>
            <a:gdLst/>
            <a:ahLst/>
            <a:cxnLst/>
            <a:rect l="l" t="t" r="r" b="b"/>
            <a:pathLst>
              <a:path w="930275" h="930275">
                <a:moveTo>
                  <a:pt x="464997" y="0"/>
                </a:moveTo>
                <a:lnTo>
                  <a:pt x="417453" y="2400"/>
                </a:lnTo>
                <a:lnTo>
                  <a:pt x="371282" y="9446"/>
                </a:lnTo>
                <a:lnTo>
                  <a:pt x="326718" y="20904"/>
                </a:lnTo>
                <a:lnTo>
                  <a:pt x="283996" y="36540"/>
                </a:lnTo>
                <a:lnTo>
                  <a:pt x="243348" y="56121"/>
                </a:lnTo>
                <a:lnTo>
                  <a:pt x="205009" y="79412"/>
                </a:lnTo>
                <a:lnTo>
                  <a:pt x="169212" y="106180"/>
                </a:lnTo>
                <a:lnTo>
                  <a:pt x="136191" y="136191"/>
                </a:lnTo>
                <a:lnTo>
                  <a:pt x="106180" y="169212"/>
                </a:lnTo>
                <a:lnTo>
                  <a:pt x="79412" y="205009"/>
                </a:lnTo>
                <a:lnTo>
                  <a:pt x="56121" y="243348"/>
                </a:lnTo>
                <a:lnTo>
                  <a:pt x="36540" y="283996"/>
                </a:lnTo>
                <a:lnTo>
                  <a:pt x="20904" y="326718"/>
                </a:lnTo>
                <a:lnTo>
                  <a:pt x="9446" y="371282"/>
                </a:lnTo>
                <a:lnTo>
                  <a:pt x="2400" y="417453"/>
                </a:lnTo>
                <a:lnTo>
                  <a:pt x="0" y="464997"/>
                </a:lnTo>
                <a:lnTo>
                  <a:pt x="2400" y="512538"/>
                </a:lnTo>
                <a:lnTo>
                  <a:pt x="9446" y="558705"/>
                </a:lnTo>
                <a:lnTo>
                  <a:pt x="20904" y="603265"/>
                </a:lnTo>
                <a:lnTo>
                  <a:pt x="36540" y="645984"/>
                </a:lnTo>
                <a:lnTo>
                  <a:pt x="56121" y="686629"/>
                </a:lnTo>
                <a:lnTo>
                  <a:pt x="79412" y="724966"/>
                </a:lnTo>
                <a:lnTo>
                  <a:pt x="106180" y="760762"/>
                </a:lnTo>
                <a:lnTo>
                  <a:pt x="136191" y="793781"/>
                </a:lnTo>
                <a:lnTo>
                  <a:pt x="169212" y="823792"/>
                </a:lnTo>
                <a:lnTo>
                  <a:pt x="205009" y="850559"/>
                </a:lnTo>
                <a:lnTo>
                  <a:pt x="243348" y="873849"/>
                </a:lnTo>
                <a:lnTo>
                  <a:pt x="283996" y="893429"/>
                </a:lnTo>
                <a:lnTo>
                  <a:pt x="326718" y="909065"/>
                </a:lnTo>
                <a:lnTo>
                  <a:pt x="371282" y="920523"/>
                </a:lnTo>
                <a:lnTo>
                  <a:pt x="417453" y="927569"/>
                </a:lnTo>
                <a:lnTo>
                  <a:pt x="464997" y="929970"/>
                </a:lnTo>
                <a:lnTo>
                  <a:pt x="512535" y="927569"/>
                </a:lnTo>
                <a:lnTo>
                  <a:pt x="558700" y="920523"/>
                </a:lnTo>
                <a:lnTo>
                  <a:pt x="603259" y="909065"/>
                </a:lnTo>
                <a:lnTo>
                  <a:pt x="645977" y="893429"/>
                </a:lnTo>
                <a:lnTo>
                  <a:pt x="686621" y="873849"/>
                </a:lnTo>
                <a:lnTo>
                  <a:pt x="724957" y="850559"/>
                </a:lnTo>
                <a:lnTo>
                  <a:pt x="760751" y="823792"/>
                </a:lnTo>
                <a:lnTo>
                  <a:pt x="793770" y="793781"/>
                </a:lnTo>
                <a:lnTo>
                  <a:pt x="823780" y="760762"/>
                </a:lnTo>
                <a:lnTo>
                  <a:pt x="850547" y="724966"/>
                </a:lnTo>
                <a:lnTo>
                  <a:pt x="873837" y="686629"/>
                </a:lnTo>
                <a:lnTo>
                  <a:pt x="893417" y="645984"/>
                </a:lnTo>
                <a:lnTo>
                  <a:pt x="909053" y="603265"/>
                </a:lnTo>
                <a:lnTo>
                  <a:pt x="920510" y="558705"/>
                </a:lnTo>
                <a:lnTo>
                  <a:pt x="927556" y="512538"/>
                </a:lnTo>
                <a:lnTo>
                  <a:pt x="929957" y="464997"/>
                </a:lnTo>
                <a:lnTo>
                  <a:pt x="927556" y="417453"/>
                </a:lnTo>
                <a:lnTo>
                  <a:pt x="920510" y="371282"/>
                </a:lnTo>
                <a:lnTo>
                  <a:pt x="909053" y="326718"/>
                </a:lnTo>
                <a:lnTo>
                  <a:pt x="893417" y="283996"/>
                </a:lnTo>
                <a:lnTo>
                  <a:pt x="873837" y="243348"/>
                </a:lnTo>
                <a:lnTo>
                  <a:pt x="850547" y="205009"/>
                </a:lnTo>
                <a:lnTo>
                  <a:pt x="823780" y="169212"/>
                </a:lnTo>
                <a:lnTo>
                  <a:pt x="793770" y="136191"/>
                </a:lnTo>
                <a:lnTo>
                  <a:pt x="760751" y="106180"/>
                </a:lnTo>
                <a:lnTo>
                  <a:pt x="724957" y="79412"/>
                </a:lnTo>
                <a:lnTo>
                  <a:pt x="686621" y="56121"/>
                </a:lnTo>
                <a:lnTo>
                  <a:pt x="645977" y="36540"/>
                </a:lnTo>
                <a:lnTo>
                  <a:pt x="603259" y="20904"/>
                </a:lnTo>
                <a:lnTo>
                  <a:pt x="558700" y="9446"/>
                </a:lnTo>
                <a:lnTo>
                  <a:pt x="512535" y="2400"/>
                </a:lnTo>
                <a:lnTo>
                  <a:pt x="4649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35818" y="1786634"/>
            <a:ext cx="1023619" cy="1023619"/>
          </a:xfrm>
          <a:custGeom>
            <a:avLst/>
            <a:gdLst/>
            <a:ahLst/>
            <a:cxnLst/>
            <a:rect l="l" t="t" r="r" b="b"/>
            <a:pathLst>
              <a:path w="1023620" h="1023619">
                <a:moveTo>
                  <a:pt x="511530" y="0"/>
                </a:moveTo>
                <a:lnTo>
                  <a:pt x="462268" y="2341"/>
                </a:lnTo>
                <a:lnTo>
                  <a:pt x="414331" y="9223"/>
                </a:lnTo>
                <a:lnTo>
                  <a:pt x="367932" y="20431"/>
                </a:lnTo>
                <a:lnTo>
                  <a:pt x="323287" y="35751"/>
                </a:lnTo>
                <a:lnTo>
                  <a:pt x="280609" y="54967"/>
                </a:lnTo>
                <a:lnTo>
                  <a:pt x="240113" y="77867"/>
                </a:lnTo>
                <a:lnTo>
                  <a:pt x="202014" y="104235"/>
                </a:lnTo>
                <a:lnTo>
                  <a:pt x="166526" y="133857"/>
                </a:lnTo>
                <a:lnTo>
                  <a:pt x="133863" y="166519"/>
                </a:lnTo>
                <a:lnTo>
                  <a:pt x="104240" y="202006"/>
                </a:lnTo>
                <a:lnTo>
                  <a:pt x="77871" y="240104"/>
                </a:lnTo>
                <a:lnTo>
                  <a:pt x="54970" y="280599"/>
                </a:lnTo>
                <a:lnTo>
                  <a:pt x="35752" y="323276"/>
                </a:lnTo>
                <a:lnTo>
                  <a:pt x="20432" y="367920"/>
                </a:lnTo>
                <a:lnTo>
                  <a:pt x="9224" y="414318"/>
                </a:lnTo>
                <a:lnTo>
                  <a:pt x="2341" y="462256"/>
                </a:lnTo>
                <a:lnTo>
                  <a:pt x="0" y="511517"/>
                </a:lnTo>
                <a:lnTo>
                  <a:pt x="2341" y="560783"/>
                </a:lnTo>
                <a:lnTo>
                  <a:pt x="9224" y="608724"/>
                </a:lnTo>
                <a:lnTo>
                  <a:pt x="20432" y="655125"/>
                </a:lnTo>
                <a:lnTo>
                  <a:pt x="35752" y="699771"/>
                </a:lnTo>
                <a:lnTo>
                  <a:pt x="54970" y="742450"/>
                </a:lnTo>
                <a:lnTo>
                  <a:pt x="77871" y="782946"/>
                </a:lnTo>
                <a:lnTo>
                  <a:pt x="104240" y="821044"/>
                </a:lnTo>
                <a:lnTo>
                  <a:pt x="133863" y="856532"/>
                </a:lnTo>
                <a:lnTo>
                  <a:pt x="166526" y="889194"/>
                </a:lnTo>
                <a:lnTo>
                  <a:pt x="202014" y="918815"/>
                </a:lnTo>
                <a:lnTo>
                  <a:pt x="240113" y="945183"/>
                </a:lnTo>
                <a:lnTo>
                  <a:pt x="280609" y="968082"/>
                </a:lnTo>
                <a:lnTo>
                  <a:pt x="323287" y="987298"/>
                </a:lnTo>
                <a:lnTo>
                  <a:pt x="367932" y="1002617"/>
                </a:lnTo>
                <a:lnTo>
                  <a:pt x="414331" y="1013825"/>
                </a:lnTo>
                <a:lnTo>
                  <a:pt x="462268" y="1020706"/>
                </a:lnTo>
                <a:lnTo>
                  <a:pt x="511530" y="1023048"/>
                </a:lnTo>
                <a:lnTo>
                  <a:pt x="560796" y="1020706"/>
                </a:lnTo>
                <a:lnTo>
                  <a:pt x="608737" y="1013825"/>
                </a:lnTo>
                <a:lnTo>
                  <a:pt x="655138" y="1002617"/>
                </a:lnTo>
                <a:lnTo>
                  <a:pt x="699786" y="987298"/>
                </a:lnTo>
                <a:lnTo>
                  <a:pt x="742465" y="968082"/>
                </a:lnTo>
                <a:lnTo>
                  <a:pt x="782962" y="945183"/>
                </a:lnTo>
                <a:lnTo>
                  <a:pt x="821062" y="918815"/>
                </a:lnTo>
                <a:lnTo>
                  <a:pt x="856550" y="889194"/>
                </a:lnTo>
                <a:lnTo>
                  <a:pt x="889213" y="856532"/>
                </a:lnTo>
                <a:lnTo>
                  <a:pt x="918836" y="821044"/>
                </a:lnTo>
                <a:lnTo>
                  <a:pt x="945205" y="782946"/>
                </a:lnTo>
                <a:lnTo>
                  <a:pt x="968105" y="742450"/>
                </a:lnTo>
                <a:lnTo>
                  <a:pt x="987322" y="699771"/>
                </a:lnTo>
                <a:lnTo>
                  <a:pt x="1002642" y="655125"/>
                </a:lnTo>
                <a:lnTo>
                  <a:pt x="1013850" y="608724"/>
                </a:lnTo>
                <a:lnTo>
                  <a:pt x="1020732" y="560783"/>
                </a:lnTo>
                <a:lnTo>
                  <a:pt x="1023073" y="511517"/>
                </a:lnTo>
                <a:lnTo>
                  <a:pt x="1020732" y="462256"/>
                </a:lnTo>
                <a:lnTo>
                  <a:pt x="1013850" y="414318"/>
                </a:lnTo>
                <a:lnTo>
                  <a:pt x="1002642" y="367920"/>
                </a:lnTo>
                <a:lnTo>
                  <a:pt x="987322" y="323276"/>
                </a:lnTo>
                <a:lnTo>
                  <a:pt x="968105" y="280599"/>
                </a:lnTo>
                <a:lnTo>
                  <a:pt x="945205" y="240104"/>
                </a:lnTo>
                <a:lnTo>
                  <a:pt x="918836" y="202006"/>
                </a:lnTo>
                <a:lnTo>
                  <a:pt x="889213" y="166519"/>
                </a:lnTo>
                <a:lnTo>
                  <a:pt x="856550" y="133857"/>
                </a:lnTo>
                <a:lnTo>
                  <a:pt x="821062" y="104235"/>
                </a:lnTo>
                <a:lnTo>
                  <a:pt x="782962" y="77867"/>
                </a:lnTo>
                <a:lnTo>
                  <a:pt x="742465" y="54967"/>
                </a:lnTo>
                <a:lnTo>
                  <a:pt x="699786" y="35751"/>
                </a:lnTo>
                <a:lnTo>
                  <a:pt x="655138" y="20431"/>
                </a:lnTo>
                <a:lnTo>
                  <a:pt x="608737" y="9223"/>
                </a:lnTo>
                <a:lnTo>
                  <a:pt x="560796" y="2341"/>
                </a:lnTo>
                <a:lnTo>
                  <a:pt x="511530" y="0"/>
                </a:lnTo>
                <a:close/>
              </a:path>
            </a:pathLst>
          </a:custGeom>
          <a:solidFill>
            <a:srgbClr val="6CCE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882351" y="1833180"/>
            <a:ext cx="930275" cy="930275"/>
          </a:xfrm>
          <a:custGeom>
            <a:avLst/>
            <a:gdLst/>
            <a:ahLst/>
            <a:cxnLst/>
            <a:rect l="l" t="t" r="r" b="b"/>
            <a:pathLst>
              <a:path w="930275" h="930275">
                <a:moveTo>
                  <a:pt x="464997" y="0"/>
                </a:moveTo>
                <a:lnTo>
                  <a:pt x="417457" y="2400"/>
                </a:lnTo>
                <a:lnTo>
                  <a:pt x="371289" y="9447"/>
                </a:lnTo>
                <a:lnTo>
                  <a:pt x="326728" y="20905"/>
                </a:lnTo>
                <a:lnTo>
                  <a:pt x="284006" y="36542"/>
                </a:lnTo>
                <a:lnTo>
                  <a:pt x="243359" y="56122"/>
                </a:lnTo>
                <a:lnTo>
                  <a:pt x="205020" y="79414"/>
                </a:lnTo>
                <a:lnTo>
                  <a:pt x="169223" y="106182"/>
                </a:lnTo>
                <a:lnTo>
                  <a:pt x="136201" y="136193"/>
                </a:lnTo>
                <a:lnTo>
                  <a:pt x="106188" y="169213"/>
                </a:lnTo>
                <a:lnTo>
                  <a:pt x="79418" y="205008"/>
                </a:lnTo>
                <a:lnTo>
                  <a:pt x="56126" y="243345"/>
                </a:lnTo>
                <a:lnTo>
                  <a:pt x="36544" y="283990"/>
                </a:lnTo>
                <a:lnTo>
                  <a:pt x="20906" y="326709"/>
                </a:lnTo>
                <a:lnTo>
                  <a:pt x="9447" y="371268"/>
                </a:lnTo>
                <a:lnTo>
                  <a:pt x="2400" y="417434"/>
                </a:lnTo>
                <a:lnTo>
                  <a:pt x="0" y="464972"/>
                </a:lnTo>
                <a:lnTo>
                  <a:pt x="2400" y="512514"/>
                </a:lnTo>
                <a:lnTo>
                  <a:pt x="9447" y="558684"/>
                </a:lnTo>
                <a:lnTo>
                  <a:pt x="20906" y="603246"/>
                </a:lnTo>
                <a:lnTo>
                  <a:pt x="36544" y="645968"/>
                </a:lnTo>
                <a:lnTo>
                  <a:pt x="56126" y="686615"/>
                </a:lnTo>
                <a:lnTo>
                  <a:pt x="79418" y="724955"/>
                </a:lnTo>
                <a:lnTo>
                  <a:pt x="106188" y="760752"/>
                </a:lnTo>
                <a:lnTo>
                  <a:pt x="136201" y="793773"/>
                </a:lnTo>
                <a:lnTo>
                  <a:pt x="169223" y="823785"/>
                </a:lnTo>
                <a:lnTo>
                  <a:pt x="205020" y="850554"/>
                </a:lnTo>
                <a:lnTo>
                  <a:pt x="243359" y="873846"/>
                </a:lnTo>
                <a:lnTo>
                  <a:pt x="284006" y="893427"/>
                </a:lnTo>
                <a:lnTo>
                  <a:pt x="326728" y="909064"/>
                </a:lnTo>
                <a:lnTo>
                  <a:pt x="371289" y="920522"/>
                </a:lnTo>
                <a:lnTo>
                  <a:pt x="417457" y="927569"/>
                </a:lnTo>
                <a:lnTo>
                  <a:pt x="464997" y="929970"/>
                </a:lnTo>
                <a:lnTo>
                  <a:pt x="512538" y="927569"/>
                </a:lnTo>
                <a:lnTo>
                  <a:pt x="558705" y="920522"/>
                </a:lnTo>
                <a:lnTo>
                  <a:pt x="603266" y="909064"/>
                </a:lnTo>
                <a:lnTo>
                  <a:pt x="645986" y="893427"/>
                </a:lnTo>
                <a:lnTo>
                  <a:pt x="686632" y="873846"/>
                </a:lnTo>
                <a:lnTo>
                  <a:pt x="724970" y="850554"/>
                </a:lnTo>
                <a:lnTo>
                  <a:pt x="760767" y="823785"/>
                </a:lnTo>
                <a:lnTo>
                  <a:pt x="793788" y="793773"/>
                </a:lnTo>
                <a:lnTo>
                  <a:pt x="823799" y="760752"/>
                </a:lnTo>
                <a:lnTo>
                  <a:pt x="850568" y="724955"/>
                </a:lnTo>
                <a:lnTo>
                  <a:pt x="873859" y="686615"/>
                </a:lnTo>
                <a:lnTo>
                  <a:pt x="893440" y="645968"/>
                </a:lnTo>
                <a:lnTo>
                  <a:pt x="909077" y="603246"/>
                </a:lnTo>
                <a:lnTo>
                  <a:pt x="920535" y="558684"/>
                </a:lnTo>
                <a:lnTo>
                  <a:pt x="927582" y="512514"/>
                </a:lnTo>
                <a:lnTo>
                  <a:pt x="929982" y="464972"/>
                </a:lnTo>
                <a:lnTo>
                  <a:pt x="927582" y="417434"/>
                </a:lnTo>
                <a:lnTo>
                  <a:pt x="920535" y="371268"/>
                </a:lnTo>
                <a:lnTo>
                  <a:pt x="909077" y="326709"/>
                </a:lnTo>
                <a:lnTo>
                  <a:pt x="893440" y="283990"/>
                </a:lnTo>
                <a:lnTo>
                  <a:pt x="873859" y="243345"/>
                </a:lnTo>
                <a:lnTo>
                  <a:pt x="850568" y="205008"/>
                </a:lnTo>
                <a:lnTo>
                  <a:pt x="823799" y="169213"/>
                </a:lnTo>
                <a:lnTo>
                  <a:pt x="793788" y="136193"/>
                </a:lnTo>
                <a:lnTo>
                  <a:pt x="760767" y="106182"/>
                </a:lnTo>
                <a:lnTo>
                  <a:pt x="724970" y="79414"/>
                </a:lnTo>
                <a:lnTo>
                  <a:pt x="686632" y="56122"/>
                </a:lnTo>
                <a:lnTo>
                  <a:pt x="645986" y="36542"/>
                </a:lnTo>
                <a:lnTo>
                  <a:pt x="603266" y="20905"/>
                </a:lnTo>
                <a:lnTo>
                  <a:pt x="558705" y="9447"/>
                </a:lnTo>
                <a:lnTo>
                  <a:pt x="512538" y="2400"/>
                </a:lnTo>
                <a:lnTo>
                  <a:pt x="4649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85405" y="988758"/>
            <a:ext cx="614375" cy="8766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321712" y="1779727"/>
            <a:ext cx="709980" cy="7699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687940" y="1208913"/>
            <a:ext cx="634466" cy="8200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039512" y="1951748"/>
            <a:ext cx="683894" cy="8114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94264" y="1918021"/>
            <a:ext cx="1270" cy="971550"/>
          </a:xfrm>
          <a:custGeom>
            <a:avLst/>
            <a:gdLst/>
            <a:ahLst/>
            <a:cxnLst/>
            <a:rect l="l" t="t" r="r" b="b"/>
            <a:pathLst>
              <a:path w="1269" h="971550">
                <a:moveTo>
                  <a:pt x="800" y="0"/>
                </a:moveTo>
                <a:lnTo>
                  <a:pt x="0" y="971194"/>
                </a:lnTo>
              </a:path>
            </a:pathLst>
          </a:custGeom>
          <a:ln w="38099">
            <a:solidFill>
              <a:srgbClr val="0011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633804" y="2587449"/>
            <a:ext cx="1270" cy="302260"/>
          </a:xfrm>
          <a:custGeom>
            <a:avLst/>
            <a:gdLst/>
            <a:ahLst/>
            <a:cxnLst/>
            <a:rect l="l" t="t" r="r" b="b"/>
            <a:pathLst>
              <a:path w="1269" h="302260">
                <a:moveTo>
                  <a:pt x="406" y="-19050"/>
                </a:moveTo>
                <a:lnTo>
                  <a:pt x="406" y="320814"/>
                </a:lnTo>
              </a:path>
            </a:pathLst>
          </a:custGeom>
          <a:ln w="38912">
            <a:solidFill>
              <a:srgbClr val="0011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7018" y="2861938"/>
            <a:ext cx="793750" cy="322580"/>
          </a:xfrm>
          <a:custGeom>
            <a:avLst/>
            <a:gdLst/>
            <a:ahLst/>
            <a:cxnLst/>
            <a:rect l="l" t="t" r="r" b="b"/>
            <a:pathLst>
              <a:path w="793750" h="322580">
                <a:moveTo>
                  <a:pt x="686892" y="0"/>
                </a:moveTo>
                <a:lnTo>
                  <a:pt x="106540" y="0"/>
                </a:lnTo>
                <a:lnTo>
                  <a:pt x="65070" y="9944"/>
                </a:lnTo>
                <a:lnTo>
                  <a:pt x="31205" y="37061"/>
                </a:lnTo>
                <a:lnTo>
                  <a:pt x="8372" y="77281"/>
                </a:lnTo>
                <a:lnTo>
                  <a:pt x="0" y="126530"/>
                </a:lnTo>
                <a:lnTo>
                  <a:pt x="0" y="195821"/>
                </a:lnTo>
                <a:lnTo>
                  <a:pt x="8372" y="245068"/>
                </a:lnTo>
                <a:lnTo>
                  <a:pt x="31205" y="285283"/>
                </a:lnTo>
                <a:lnTo>
                  <a:pt x="65070" y="312396"/>
                </a:lnTo>
                <a:lnTo>
                  <a:pt x="106540" y="322338"/>
                </a:lnTo>
                <a:lnTo>
                  <a:pt x="686892" y="322338"/>
                </a:lnTo>
                <a:lnTo>
                  <a:pt x="728361" y="312396"/>
                </a:lnTo>
                <a:lnTo>
                  <a:pt x="762227" y="285283"/>
                </a:lnTo>
                <a:lnTo>
                  <a:pt x="785059" y="245068"/>
                </a:lnTo>
                <a:lnTo>
                  <a:pt x="793432" y="195821"/>
                </a:lnTo>
                <a:lnTo>
                  <a:pt x="793432" y="126530"/>
                </a:lnTo>
                <a:lnTo>
                  <a:pt x="785059" y="77281"/>
                </a:lnTo>
                <a:lnTo>
                  <a:pt x="762227" y="37061"/>
                </a:lnTo>
                <a:lnTo>
                  <a:pt x="728361" y="9944"/>
                </a:lnTo>
                <a:lnTo>
                  <a:pt x="686892" y="0"/>
                </a:lnTo>
                <a:close/>
              </a:path>
            </a:pathLst>
          </a:custGeom>
          <a:solidFill>
            <a:srgbClr val="0011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232064" y="2861938"/>
            <a:ext cx="793750" cy="322580"/>
          </a:xfrm>
          <a:custGeom>
            <a:avLst/>
            <a:gdLst/>
            <a:ahLst/>
            <a:cxnLst/>
            <a:rect l="l" t="t" r="r" b="b"/>
            <a:pathLst>
              <a:path w="793750" h="322580">
                <a:moveTo>
                  <a:pt x="686879" y="0"/>
                </a:moveTo>
                <a:lnTo>
                  <a:pt x="106527" y="0"/>
                </a:lnTo>
                <a:lnTo>
                  <a:pt x="65059" y="9944"/>
                </a:lnTo>
                <a:lnTo>
                  <a:pt x="31199" y="37061"/>
                </a:lnTo>
                <a:lnTo>
                  <a:pt x="8370" y="77281"/>
                </a:lnTo>
                <a:lnTo>
                  <a:pt x="0" y="126530"/>
                </a:lnTo>
                <a:lnTo>
                  <a:pt x="0" y="195821"/>
                </a:lnTo>
                <a:lnTo>
                  <a:pt x="8370" y="245068"/>
                </a:lnTo>
                <a:lnTo>
                  <a:pt x="31199" y="285283"/>
                </a:lnTo>
                <a:lnTo>
                  <a:pt x="65059" y="312396"/>
                </a:lnTo>
                <a:lnTo>
                  <a:pt x="106527" y="322338"/>
                </a:lnTo>
                <a:lnTo>
                  <a:pt x="686879" y="322338"/>
                </a:lnTo>
                <a:lnTo>
                  <a:pt x="728343" y="312396"/>
                </a:lnTo>
                <a:lnTo>
                  <a:pt x="762209" y="285283"/>
                </a:lnTo>
                <a:lnTo>
                  <a:pt x="785045" y="245068"/>
                </a:lnTo>
                <a:lnTo>
                  <a:pt x="793419" y="195821"/>
                </a:lnTo>
                <a:lnTo>
                  <a:pt x="793419" y="126530"/>
                </a:lnTo>
                <a:lnTo>
                  <a:pt x="785045" y="77281"/>
                </a:lnTo>
                <a:lnTo>
                  <a:pt x="762209" y="37061"/>
                </a:lnTo>
                <a:lnTo>
                  <a:pt x="728343" y="9944"/>
                </a:lnTo>
                <a:lnTo>
                  <a:pt x="686879" y="0"/>
                </a:lnTo>
                <a:close/>
              </a:path>
            </a:pathLst>
          </a:custGeom>
          <a:solidFill>
            <a:srgbClr val="0011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636511" y="2861938"/>
            <a:ext cx="793750" cy="322580"/>
          </a:xfrm>
          <a:custGeom>
            <a:avLst/>
            <a:gdLst/>
            <a:ahLst/>
            <a:cxnLst/>
            <a:rect l="l" t="t" r="r" b="b"/>
            <a:pathLst>
              <a:path w="793750" h="322580">
                <a:moveTo>
                  <a:pt x="686892" y="0"/>
                </a:moveTo>
                <a:lnTo>
                  <a:pt x="106540" y="0"/>
                </a:lnTo>
                <a:lnTo>
                  <a:pt x="65070" y="9944"/>
                </a:lnTo>
                <a:lnTo>
                  <a:pt x="31205" y="37061"/>
                </a:lnTo>
                <a:lnTo>
                  <a:pt x="8372" y="77281"/>
                </a:lnTo>
                <a:lnTo>
                  <a:pt x="0" y="126530"/>
                </a:lnTo>
                <a:lnTo>
                  <a:pt x="0" y="195821"/>
                </a:lnTo>
                <a:lnTo>
                  <a:pt x="8372" y="245068"/>
                </a:lnTo>
                <a:lnTo>
                  <a:pt x="31205" y="285283"/>
                </a:lnTo>
                <a:lnTo>
                  <a:pt x="65070" y="312396"/>
                </a:lnTo>
                <a:lnTo>
                  <a:pt x="106540" y="322338"/>
                </a:lnTo>
                <a:lnTo>
                  <a:pt x="686892" y="322338"/>
                </a:lnTo>
                <a:lnTo>
                  <a:pt x="728359" y="312396"/>
                </a:lnTo>
                <a:lnTo>
                  <a:pt x="762220" y="285283"/>
                </a:lnTo>
                <a:lnTo>
                  <a:pt x="785049" y="245068"/>
                </a:lnTo>
                <a:lnTo>
                  <a:pt x="793419" y="195821"/>
                </a:lnTo>
                <a:lnTo>
                  <a:pt x="793419" y="126530"/>
                </a:lnTo>
                <a:lnTo>
                  <a:pt x="785049" y="77281"/>
                </a:lnTo>
                <a:lnTo>
                  <a:pt x="762220" y="37061"/>
                </a:lnTo>
                <a:lnTo>
                  <a:pt x="728359" y="9944"/>
                </a:lnTo>
                <a:lnTo>
                  <a:pt x="686892" y="0"/>
                </a:lnTo>
                <a:close/>
              </a:path>
            </a:pathLst>
          </a:custGeom>
          <a:solidFill>
            <a:srgbClr val="0011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941796" y="2861938"/>
            <a:ext cx="793750" cy="322580"/>
          </a:xfrm>
          <a:custGeom>
            <a:avLst/>
            <a:gdLst/>
            <a:ahLst/>
            <a:cxnLst/>
            <a:rect l="l" t="t" r="r" b="b"/>
            <a:pathLst>
              <a:path w="793750" h="322580">
                <a:moveTo>
                  <a:pt x="686892" y="0"/>
                </a:moveTo>
                <a:lnTo>
                  <a:pt x="106527" y="0"/>
                </a:lnTo>
                <a:lnTo>
                  <a:pt x="65059" y="9944"/>
                </a:lnTo>
                <a:lnTo>
                  <a:pt x="31199" y="37061"/>
                </a:lnTo>
                <a:lnTo>
                  <a:pt x="8370" y="77281"/>
                </a:lnTo>
                <a:lnTo>
                  <a:pt x="0" y="126530"/>
                </a:lnTo>
                <a:lnTo>
                  <a:pt x="0" y="195821"/>
                </a:lnTo>
                <a:lnTo>
                  <a:pt x="8370" y="245068"/>
                </a:lnTo>
                <a:lnTo>
                  <a:pt x="31199" y="285283"/>
                </a:lnTo>
                <a:lnTo>
                  <a:pt x="65059" y="312396"/>
                </a:lnTo>
                <a:lnTo>
                  <a:pt x="106527" y="322338"/>
                </a:lnTo>
                <a:lnTo>
                  <a:pt x="686892" y="322338"/>
                </a:lnTo>
                <a:lnTo>
                  <a:pt x="728354" y="312396"/>
                </a:lnTo>
                <a:lnTo>
                  <a:pt x="762215" y="285283"/>
                </a:lnTo>
                <a:lnTo>
                  <a:pt x="785047" y="245068"/>
                </a:lnTo>
                <a:lnTo>
                  <a:pt x="793419" y="195821"/>
                </a:lnTo>
                <a:lnTo>
                  <a:pt x="793419" y="126530"/>
                </a:lnTo>
                <a:lnTo>
                  <a:pt x="785047" y="77281"/>
                </a:lnTo>
                <a:lnTo>
                  <a:pt x="762215" y="37061"/>
                </a:lnTo>
                <a:lnTo>
                  <a:pt x="728354" y="9944"/>
                </a:lnTo>
                <a:lnTo>
                  <a:pt x="686892" y="0"/>
                </a:lnTo>
                <a:close/>
              </a:path>
            </a:pathLst>
          </a:custGeom>
          <a:solidFill>
            <a:srgbClr val="0011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018439" y="2089086"/>
            <a:ext cx="1270" cy="800735"/>
          </a:xfrm>
          <a:custGeom>
            <a:avLst/>
            <a:gdLst/>
            <a:ahLst/>
            <a:cxnLst/>
            <a:rect l="l" t="t" r="r" b="b"/>
            <a:pathLst>
              <a:path w="1270" h="800735">
                <a:moveTo>
                  <a:pt x="800" y="0"/>
                </a:moveTo>
                <a:lnTo>
                  <a:pt x="0" y="800125"/>
                </a:lnTo>
              </a:path>
            </a:pathLst>
          </a:custGeom>
          <a:ln w="38100">
            <a:solidFill>
              <a:srgbClr val="0011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328685" y="2782688"/>
            <a:ext cx="1270" cy="106680"/>
          </a:xfrm>
          <a:custGeom>
            <a:avLst/>
            <a:gdLst/>
            <a:ahLst/>
            <a:cxnLst/>
            <a:rect l="l" t="t" r="r" b="b"/>
            <a:pathLst>
              <a:path w="1270" h="106680">
                <a:moveTo>
                  <a:pt x="400" y="-19050"/>
                </a:moveTo>
                <a:lnTo>
                  <a:pt x="400" y="125577"/>
                </a:lnTo>
              </a:path>
            </a:pathLst>
          </a:custGeom>
          <a:ln w="38900">
            <a:solidFill>
              <a:srgbClr val="0011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091672" y="2894849"/>
            <a:ext cx="41148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30" dirty="0">
                <a:solidFill>
                  <a:srgbClr val="FFFFFF"/>
                </a:solidFill>
                <a:latin typeface="Arial"/>
                <a:cs typeface="Arial"/>
              </a:rPr>
              <a:t>99</a:t>
            </a:r>
            <a:r>
              <a:rPr sz="1400" b="1" spc="-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426681" y="2894849"/>
            <a:ext cx="41148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30" dirty="0">
                <a:solidFill>
                  <a:srgbClr val="FFFFFF"/>
                </a:solidFill>
                <a:latin typeface="Arial"/>
                <a:cs typeface="Arial"/>
              </a:rPr>
              <a:t>83</a:t>
            </a:r>
            <a:r>
              <a:rPr sz="1400" b="1" spc="-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sz="14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58835" y="2894849"/>
            <a:ext cx="54610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45" dirty="0">
                <a:solidFill>
                  <a:srgbClr val="FFFFFF"/>
                </a:solidFill>
                <a:latin typeface="Arial"/>
                <a:cs typeface="Arial"/>
              </a:rPr>
              <a:t>97,5</a:t>
            </a:r>
            <a:r>
              <a:rPr sz="1400" b="1" spc="-1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076540" y="2894849"/>
            <a:ext cx="54610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45" dirty="0">
                <a:solidFill>
                  <a:srgbClr val="FFFFFF"/>
                </a:solidFill>
                <a:latin typeface="Arial"/>
                <a:cs typeface="Arial"/>
              </a:rPr>
              <a:t>81,5</a:t>
            </a:r>
            <a:r>
              <a:rPr sz="1400" b="1" spc="-1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sz="14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29667" y="3445426"/>
            <a:ext cx="163068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spc="-40" dirty="0">
                <a:solidFill>
                  <a:srgbClr val="003C7A"/>
                </a:solidFill>
                <a:latin typeface="Arial"/>
                <a:cs typeface="Arial"/>
              </a:rPr>
              <a:t>Pilpres </a:t>
            </a:r>
            <a:r>
              <a:rPr sz="1300" b="1" spc="-35" dirty="0">
                <a:solidFill>
                  <a:srgbClr val="003C7A"/>
                </a:solidFill>
                <a:latin typeface="Arial"/>
                <a:cs typeface="Arial"/>
              </a:rPr>
              <a:t>2014 </a:t>
            </a:r>
            <a:r>
              <a:rPr sz="1300" b="1" spc="-25" dirty="0">
                <a:solidFill>
                  <a:srgbClr val="003C7A"/>
                </a:solidFill>
                <a:latin typeface="Arial"/>
                <a:cs typeface="Arial"/>
              </a:rPr>
              <a:t>dan</a:t>
            </a:r>
            <a:r>
              <a:rPr sz="1300" b="1" spc="-27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300" b="1" spc="-45" dirty="0">
                <a:solidFill>
                  <a:srgbClr val="003C7A"/>
                </a:solidFill>
                <a:latin typeface="Arial"/>
                <a:cs typeface="Arial"/>
              </a:rPr>
              <a:t>2019</a:t>
            </a:r>
            <a:endParaRPr sz="13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29673" y="3941577"/>
            <a:ext cx="1224280" cy="6000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465455">
              <a:lnSpc>
                <a:spcPct val="100000"/>
              </a:lnSpc>
              <a:spcBef>
                <a:spcPts val="90"/>
              </a:spcBef>
            </a:pPr>
            <a:r>
              <a:rPr sz="950" spc="-40" dirty="0">
                <a:solidFill>
                  <a:srgbClr val="003C7A"/>
                </a:solidFill>
                <a:latin typeface="Arial"/>
                <a:cs typeface="Arial"/>
              </a:rPr>
              <a:t>Jokowi </a:t>
            </a:r>
            <a:r>
              <a:rPr sz="950" spc="-5" dirty="0">
                <a:solidFill>
                  <a:srgbClr val="003C7A"/>
                </a:solidFill>
                <a:latin typeface="Arial"/>
                <a:cs typeface="Arial"/>
              </a:rPr>
              <a:t>- </a:t>
            </a:r>
            <a:r>
              <a:rPr sz="950" spc="-45" dirty="0">
                <a:solidFill>
                  <a:srgbClr val="003C7A"/>
                </a:solidFill>
                <a:latin typeface="Arial"/>
                <a:cs typeface="Arial"/>
              </a:rPr>
              <a:t>JK  Prabowo-Hatta  Golput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ts val="1115"/>
              </a:lnSpc>
            </a:pPr>
            <a:r>
              <a:rPr sz="950" spc="-40" dirty="0">
                <a:solidFill>
                  <a:srgbClr val="003C7A"/>
                </a:solidFill>
                <a:latin typeface="Arial"/>
                <a:cs typeface="Arial"/>
              </a:rPr>
              <a:t>Belum Memiliki </a:t>
            </a:r>
            <a:r>
              <a:rPr sz="950" spc="-35" dirty="0">
                <a:solidFill>
                  <a:srgbClr val="003C7A"/>
                </a:solidFill>
                <a:latin typeface="Arial"/>
                <a:cs typeface="Arial"/>
              </a:rPr>
              <a:t>Hak</a:t>
            </a:r>
            <a:r>
              <a:rPr sz="950" spc="-19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950" spc="-45" dirty="0">
                <a:solidFill>
                  <a:srgbClr val="003C7A"/>
                </a:solidFill>
                <a:latin typeface="Arial"/>
                <a:cs typeface="Arial"/>
              </a:rPr>
              <a:t>Pilih</a:t>
            </a:r>
            <a:endParaRPr sz="95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514340" y="3963417"/>
            <a:ext cx="351790" cy="5626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3600"/>
              </a:lnSpc>
              <a:spcBef>
                <a:spcPts val="90"/>
              </a:spcBef>
            </a:pPr>
            <a:r>
              <a:rPr sz="850" spc="-15" dirty="0">
                <a:solidFill>
                  <a:srgbClr val="003C7A"/>
                </a:solidFill>
                <a:latin typeface="Arial"/>
                <a:cs typeface="Arial"/>
              </a:rPr>
              <a:t>60.8</a:t>
            </a:r>
            <a:r>
              <a:rPr sz="850" spc="-14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850" spc="25" dirty="0">
                <a:solidFill>
                  <a:srgbClr val="003C7A"/>
                </a:solidFill>
                <a:latin typeface="Arial"/>
                <a:cs typeface="Arial"/>
              </a:rPr>
              <a:t>% </a:t>
            </a:r>
            <a:r>
              <a:rPr sz="850" spc="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850" spc="-15" dirty="0">
                <a:solidFill>
                  <a:srgbClr val="003C7A"/>
                </a:solidFill>
                <a:latin typeface="Arial"/>
                <a:cs typeface="Arial"/>
              </a:rPr>
              <a:t>18,8</a:t>
            </a:r>
            <a:r>
              <a:rPr sz="850" spc="-15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850" spc="25" dirty="0">
                <a:solidFill>
                  <a:srgbClr val="003C7A"/>
                </a:solidFill>
                <a:latin typeface="Arial"/>
                <a:cs typeface="Arial"/>
              </a:rPr>
              <a:t>%</a:t>
            </a:r>
            <a:endParaRPr sz="850">
              <a:latin typeface="Arial"/>
              <a:cs typeface="Arial"/>
            </a:endParaRPr>
          </a:p>
          <a:p>
            <a:pPr marL="70485">
              <a:lnSpc>
                <a:spcPct val="100000"/>
              </a:lnSpc>
              <a:spcBef>
                <a:spcPts val="40"/>
              </a:spcBef>
            </a:pPr>
            <a:r>
              <a:rPr sz="850" spc="-10" dirty="0">
                <a:solidFill>
                  <a:srgbClr val="003C7A"/>
                </a:solidFill>
                <a:latin typeface="Arial"/>
                <a:cs typeface="Arial"/>
              </a:rPr>
              <a:t>9.3</a:t>
            </a:r>
            <a:r>
              <a:rPr sz="850" spc="-16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850" spc="25" dirty="0">
                <a:solidFill>
                  <a:srgbClr val="003C7A"/>
                </a:solidFill>
                <a:latin typeface="Arial"/>
                <a:cs typeface="Arial"/>
              </a:rPr>
              <a:t>%</a:t>
            </a: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850" spc="-15" dirty="0">
                <a:solidFill>
                  <a:srgbClr val="003C7A"/>
                </a:solidFill>
                <a:latin typeface="Arial"/>
                <a:cs typeface="Arial"/>
              </a:rPr>
              <a:t>11.3</a:t>
            </a:r>
            <a:r>
              <a:rPr sz="850" spc="-15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850" spc="25" dirty="0">
                <a:solidFill>
                  <a:srgbClr val="003C7A"/>
                </a:solidFill>
                <a:latin typeface="Arial"/>
                <a:cs typeface="Arial"/>
              </a:rPr>
              <a:t>%</a:t>
            </a:r>
            <a:endParaRPr sz="85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000578" y="3688499"/>
            <a:ext cx="443230" cy="217170"/>
          </a:xfrm>
          <a:prstGeom prst="rect">
            <a:avLst/>
          </a:prstGeom>
          <a:solidFill>
            <a:srgbClr val="46587A"/>
          </a:solidFill>
        </p:spPr>
        <p:txBody>
          <a:bodyPr vert="horz" wrap="square" lIns="0" tIns="4445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35"/>
              </a:spcBef>
            </a:pPr>
            <a:r>
              <a:rPr sz="1300" b="1" spc="-45" dirty="0">
                <a:solidFill>
                  <a:srgbClr val="FFFFFF"/>
                </a:solidFill>
                <a:latin typeface="Arial"/>
                <a:cs typeface="Arial"/>
              </a:rPr>
              <a:t>2014</a:t>
            </a:r>
            <a:endParaRPr sz="13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56940" y="3776437"/>
            <a:ext cx="2233930" cy="0"/>
          </a:xfrm>
          <a:custGeom>
            <a:avLst/>
            <a:gdLst/>
            <a:ahLst/>
            <a:cxnLst/>
            <a:rect l="l" t="t" r="r" b="b"/>
            <a:pathLst>
              <a:path w="2233930">
                <a:moveTo>
                  <a:pt x="0" y="0"/>
                </a:moveTo>
                <a:lnTo>
                  <a:pt x="2233409" y="0"/>
                </a:lnTo>
              </a:path>
            </a:pathLst>
          </a:custGeom>
          <a:ln w="12700">
            <a:solidFill>
              <a:srgbClr val="003C7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895587" y="3993134"/>
            <a:ext cx="548005" cy="94615"/>
          </a:xfrm>
          <a:custGeom>
            <a:avLst/>
            <a:gdLst/>
            <a:ahLst/>
            <a:cxnLst/>
            <a:rect l="l" t="t" r="r" b="b"/>
            <a:pathLst>
              <a:path w="548004" h="94614">
                <a:moveTo>
                  <a:pt x="0" y="94373"/>
                </a:moveTo>
                <a:lnTo>
                  <a:pt x="547725" y="94373"/>
                </a:lnTo>
                <a:lnTo>
                  <a:pt x="547725" y="0"/>
                </a:lnTo>
                <a:lnTo>
                  <a:pt x="0" y="0"/>
                </a:lnTo>
                <a:lnTo>
                  <a:pt x="0" y="94373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309279" y="4132948"/>
            <a:ext cx="1134110" cy="94615"/>
          </a:xfrm>
          <a:custGeom>
            <a:avLst/>
            <a:gdLst/>
            <a:ahLst/>
            <a:cxnLst/>
            <a:rect l="l" t="t" r="r" b="b"/>
            <a:pathLst>
              <a:path w="1134110" h="94614">
                <a:moveTo>
                  <a:pt x="0" y="94373"/>
                </a:moveTo>
                <a:lnTo>
                  <a:pt x="1134033" y="94373"/>
                </a:lnTo>
                <a:lnTo>
                  <a:pt x="1134033" y="0"/>
                </a:lnTo>
                <a:lnTo>
                  <a:pt x="0" y="0"/>
                </a:lnTo>
                <a:lnTo>
                  <a:pt x="0" y="94373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224417" y="4275099"/>
            <a:ext cx="1219200" cy="94615"/>
          </a:xfrm>
          <a:custGeom>
            <a:avLst/>
            <a:gdLst/>
            <a:ahLst/>
            <a:cxnLst/>
            <a:rect l="l" t="t" r="r" b="b"/>
            <a:pathLst>
              <a:path w="1219200" h="94614">
                <a:moveTo>
                  <a:pt x="0" y="94373"/>
                </a:moveTo>
                <a:lnTo>
                  <a:pt x="1218895" y="94373"/>
                </a:lnTo>
                <a:lnTo>
                  <a:pt x="1218895" y="0"/>
                </a:lnTo>
                <a:lnTo>
                  <a:pt x="0" y="0"/>
                </a:lnTo>
                <a:lnTo>
                  <a:pt x="0" y="94373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63000" y="4412577"/>
            <a:ext cx="1180465" cy="94615"/>
          </a:xfrm>
          <a:custGeom>
            <a:avLst/>
            <a:gdLst/>
            <a:ahLst/>
            <a:cxnLst/>
            <a:rect l="l" t="t" r="r" b="b"/>
            <a:pathLst>
              <a:path w="1180464" h="94614">
                <a:moveTo>
                  <a:pt x="0" y="94386"/>
                </a:moveTo>
                <a:lnTo>
                  <a:pt x="1180312" y="94386"/>
                </a:lnTo>
                <a:lnTo>
                  <a:pt x="1180312" y="0"/>
                </a:lnTo>
                <a:lnTo>
                  <a:pt x="0" y="0"/>
                </a:lnTo>
                <a:lnTo>
                  <a:pt x="0" y="94386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037346" y="3993134"/>
            <a:ext cx="858519" cy="94615"/>
          </a:xfrm>
          <a:custGeom>
            <a:avLst/>
            <a:gdLst/>
            <a:ahLst/>
            <a:cxnLst/>
            <a:rect l="l" t="t" r="r" b="b"/>
            <a:pathLst>
              <a:path w="858519" h="94614">
                <a:moveTo>
                  <a:pt x="0" y="94373"/>
                </a:moveTo>
                <a:lnTo>
                  <a:pt x="858240" y="94373"/>
                </a:lnTo>
                <a:lnTo>
                  <a:pt x="858240" y="0"/>
                </a:lnTo>
                <a:lnTo>
                  <a:pt x="0" y="0"/>
                </a:lnTo>
                <a:lnTo>
                  <a:pt x="0" y="94373"/>
                </a:lnTo>
                <a:close/>
              </a:path>
            </a:pathLst>
          </a:custGeom>
          <a:solidFill>
            <a:srgbClr val="4658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037346" y="4132948"/>
            <a:ext cx="272415" cy="94615"/>
          </a:xfrm>
          <a:custGeom>
            <a:avLst/>
            <a:gdLst/>
            <a:ahLst/>
            <a:cxnLst/>
            <a:rect l="l" t="t" r="r" b="b"/>
            <a:pathLst>
              <a:path w="272414" h="94614">
                <a:moveTo>
                  <a:pt x="0" y="94373"/>
                </a:moveTo>
                <a:lnTo>
                  <a:pt x="271932" y="94373"/>
                </a:lnTo>
                <a:lnTo>
                  <a:pt x="271932" y="0"/>
                </a:lnTo>
                <a:lnTo>
                  <a:pt x="0" y="0"/>
                </a:lnTo>
                <a:lnTo>
                  <a:pt x="0" y="94373"/>
                </a:lnTo>
                <a:close/>
              </a:path>
            </a:pathLst>
          </a:custGeom>
          <a:solidFill>
            <a:srgbClr val="4658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037346" y="4275099"/>
            <a:ext cx="187325" cy="94615"/>
          </a:xfrm>
          <a:custGeom>
            <a:avLst/>
            <a:gdLst/>
            <a:ahLst/>
            <a:cxnLst/>
            <a:rect l="l" t="t" r="r" b="b"/>
            <a:pathLst>
              <a:path w="187325" h="94614">
                <a:moveTo>
                  <a:pt x="0" y="94373"/>
                </a:moveTo>
                <a:lnTo>
                  <a:pt x="187070" y="94373"/>
                </a:lnTo>
                <a:lnTo>
                  <a:pt x="187070" y="0"/>
                </a:lnTo>
                <a:lnTo>
                  <a:pt x="0" y="0"/>
                </a:lnTo>
                <a:lnTo>
                  <a:pt x="0" y="94373"/>
                </a:lnTo>
                <a:close/>
              </a:path>
            </a:pathLst>
          </a:custGeom>
          <a:solidFill>
            <a:srgbClr val="4658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037346" y="4412577"/>
            <a:ext cx="226060" cy="94615"/>
          </a:xfrm>
          <a:custGeom>
            <a:avLst/>
            <a:gdLst/>
            <a:ahLst/>
            <a:cxnLst/>
            <a:rect l="l" t="t" r="r" b="b"/>
            <a:pathLst>
              <a:path w="226060" h="94614">
                <a:moveTo>
                  <a:pt x="0" y="94386"/>
                </a:moveTo>
                <a:lnTo>
                  <a:pt x="225653" y="94386"/>
                </a:lnTo>
                <a:lnTo>
                  <a:pt x="225653" y="0"/>
                </a:lnTo>
                <a:lnTo>
                  <a:pt x="0" y="0"/>
                </a:lnTo>
                <a:lnTo>
                  <a:pt x="0" y="94386"/>
                </a:lnTo>
                <a:close/>
              </a:path>
            </a:pathLst>
          </a:custGeom>
          <a:solidFill>
            <a:srgbClr val="4658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4018799" y="3935375"/>
            <a:ext cx="899794" cy="6000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950" b="1" spc="-40" dirty="0">
                <a:solidFill>
                  <a:srgbClr val="003C7A"/>
                </a:solidFill>
                <a:latin typeface="Arial"/>
                <a:cs typeface="Arial"/>
              </a:rPr>
              <a:t>Jokowi </a:t>
            </a:r>
            <a:r>
              <a:rPr sz="950" b="1" spc="-5" dirty="0">
                <a:solidFill>
                  <a:srgbClr val="003C7A"/>
                </a:solidFill>
                <a:latin typeface="Arial"/>
                <a:cs typeface="Arial"/>
              </a:rPr>
              <a:t>- </a:t>
            </a:r>
            <a:r>
              <a:rPr sz="950" b="1" spc="-45" dirty="0">
                <a:solidFill>
                  <a:srgbClr val="003C7A"/>
                </a:solidFill>
                <a:latin typeface="Arial"/>
                <a:cs typeface="Arial"/>
              </a:rPr>
              <a:t>Amin  </a:t>
            </a:r>
            <a:r>
              <a:rPr sz="950" b="1" spc="-40" dirty="0">
                <a:solidFill>
                  <a:srgbClr val="003C7A"/>
                </a:solidFill>
                <a:latin typeface="Arial"/>
                <a:cs typeface="Arial"/>
              </a:rPr>
              <a:t>Prabowo </a:t>
            </a:r>
            <a:r>
              <a:rPr sz="950" b="1" spc="-5" dirty="0">
                <a:solidFill>
                  <a:srgbClr val="003C7A"/>
                </a:solidFill>
                <a:latin typeface="Arial"/>
                <a:cs typeface="Arial"/>
              </a:rPr>
              <a:t>-</a:t>
            </a:r>
            <a:r>
              <a:rPr sz="950" b="1" spc="-18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950" b="1" spc="-45" dirty="0">
                <a:solidFill>
                  <a:srgbClr val="003C7A"/>
                </a:solidFill>
                <a:latin typeface="Arial"/>
                <a:cs typeface="Arial"/>
              </a:rPr>
              <a:t>Sandi  Golput  </a:t>
            </a:r>
            <a:r>
              <a:rPr sz="950" b="1" spc="-40" dirty="0">
                <a:solidFill>
                  <a:srgbClr val="003C7A"/>
                </a:solidFill>
                <a:latin typeface="Arial"/>
                <a:cs typeface="Arial"/>
              </a:rPr>
              <a:t>Undecide</a:t>
            </a:r>
            <a:r>
              <a:rPr sz="950" b="1" spc="-15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950" b="1" spc="-45" dirty="0">
                <a:solidFill>
                  <a:srgbClr val="003C7A"/>
                </a:solidFill>
                <a:latin typeface="Arial"/>
                <a:cs typeface="Arial"/>
              </a:rPr>
              <a:t>Voters</a:t>
            </a:r>
            <a:endParaRPr sz="95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794147" y="3957222"/>
            <a:ext cx="351790" cy="56261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spc="-15" dirty="0">
                <a:solidFill>
                  <a:srgbClr val="003C7A"/>
                </a:solidFill>
                <a:latin typeface="Arial"/>
                <a:cs typeface="Arial"/>
              </a:rPr>
              <a:t>64,0</a:t>
            </a:r>
            <a:r>
              <a:rPr sz="850" spc="-15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850" spc="25" dirty="0">
                <a:solidFill>
                  <a:srgbClr val="003C7A"/>
                </a:solidFill>
                <a:latin typeface="Arial"/>
                <a:cs typeface="Arial"/>
              </a:rPr>
              <a:t>%</a:t>
            </a: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850" spc="-15" dirty="0">
                <a:solidFill>
                  <a:srgbClr val="003C7A"/>
                </a:solidFill>
                <a:latin typeface="Arial"/>
                <a:cs typeface="Arial"/>
              </a:rPr>
              <a:t>15,0</a:t>
            </a:r>
            <a:r>
              <a:rPr sz="850" spc="-15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850" spc="25" dirty="0">
                <a:solidFill>
                  <a:srgbClr val="003C7A"/>
                </a:solidFill>
                <a:latin typeface="Arial"/>
                <a:cs typeface="Arial"/>
              </a:rPr>
              <a:t>%</a:t>
            </a:r>
            <a:endParaRPr sz="850">
              <a:latin typeface="Arial"/>
              <a:cs typeface="Arial"/>
            </a:endParaRPr>
          </a:p>
          <a:p>
            <a:pPr marL="70485">
              <a:lnSpc>
                <a:spcPct val="100000"/>
              </a:lnSpc>
              <a:spcBef>
                <a:spcPts val="40"/>
              </a:spcBef>
            </a:pPr>
            <a:r>
              <a:rPr sz="850" spc="-10" dirty="0">
                <a:solidFill>
                  <a:srgbClr val="003C7A"/>
                </a:solidFill>
                <a:latin typeface="Arial"/>
                <a:cs typeface="Arial"/>
              </a:rPr>
              <a:t>0.5</a:t>
            </a:r>
            <a:r>
              <a:rPr sz="850" spc="-16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850" spc="25" dirty="0">
                <a:solidFill>
                  <a:srgbClr val="003C7A"/>
                </a:solidFill>
                <a:latin typeface="Arial"/>
                <a:cs typeface="Arial"/>
              </a:rPr>
              <a:t>%</a:t>
            </a: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850" spc="-15" dirty="0">
                <a:solidFill>
                  <a:srgbClr val="003C7A"/>
                </a:solidFill>
                <a:latin typeface="Arial"/>
                <a:cs typeface="Arial"/>
              </a:rPr>
              <a:t>20.5</a:t>
            </a:r>
            <a:r>
              <a:rPr sz="850" spc="-15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850" spc="25" dirty="0">
                <a:solidFill>
                  <a:srgbClr val="003C7A"/>
                </a:solidFill>
                <a:latin typeface="Arial"/>
                <a:cs typeface="Arial"/>
              </a:rPr>
              <a:t>%</a:t>
            </a:r>
            <a:endParaRPr sz="85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289700" y="3598417"/>
            <a:ext cx="443230" cy="217170"/>
          </a:xfrm>
          <a:prstGeom prst="rect">
            <a:avLst/>
          </a:prstGeom>
          <a:solidFill>
            <a:srgbClr val="003C7A"/>
          </a:solidFill>
        </p:spPr>
        <p:txBody>
          <a:bodyPr vert="horz" wrap="square" lIns="0" tIns="4445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35"/>
              </a:spcBef>
            </a:pPr>
            <a:r>
              <a:rPr sz="1300" b="1" spc="-45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13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4046066" y="3707332"/>
            <a:ext cx="2233930" cy="0"/>
          </a:xfrm>
          <a:custGeom>
            <a:avLst/>
            <a:gdLst/>
            <a:ahLst/>
            <a:cxnLst/>
            <a:rect l="l" t="t" r="r" b="b"/>
            <a:pathLst>
              <a:path w="2233929">
                <a:moveTo>
                  <a:pt x="0" y="0"/>
                </a:moveTo>
                <a:lnTo>
                  <a:pt x="2233409" y="0"/>
                </a:lnTo>
              </a:path>
            </a:pathLst>
          </a:custGeom>
          <a:ln w="12700">
            <a:solidFill>
              <a:srgbClr val="003C7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326456" y="3989285"/>
            <a:ext cx="1406525" cy="94615"/>
          </a:xfrm>
          <a:custGeom>
            <a:avLst/>
            <a:gdLst/>
            <a:ahLst/>
            <a:cxnLst/>
            <a:rect l="l" t="t" r="r" b="b"/>
            <a:pathLst>
              <a:path w="1406525" h="94614">
                <a:moveTo>
                  <a:pt x="0" y="94360"/>
                </a:moveTo>
                <a:lnTo>
                  <a:pt x="1405978" y="94360"/>
                </a:lnTo>
                <a:lnTo>
                  <a:pt x="1405978" y="0"/>
                </a:lnTo>
                <a:lnTo>
                  <a:pt x="0" y="0"/>
                </a:lnTo>
                <a:lnTo>
                  <a:pt x="0" y="9436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326456" y="4129087"/>
            <a:ext cx="1406525" cy="94615"/>
          </a:xfrm>
          <a:custGeom>
            <a:avLst/>
            <a:gdLst/>
            <a:ahLst/>
            <a:cxnLst/>
            <a:rect l="l" t="t" r="r" b="b"/>
            <a:pathLst>
              <a:path w="1406525" h="94614">
                <a:moveTo>
                  <a:pt x="0" y="94386"/>
                </a:moveTo>
                <a:lnTo>
                  <a:pt x="1405978" y="94386"/>
                </a:lnTo>
                <a:lnTo>
                  <a:pt x="1405978" y="0"/>
                </a:lnTo>
                <a:lnTo>
                  <a:pt x="0" y="0"/>
                </a:lnTo>
                <a:lnTo>
                  <a:pt x="0" y="94386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326456" y="4271213"/>
            <a:ext cx="1406525" cy="94615"/>
          </a:xfrm>
          <a:custGeom>
            <a:avLst/>
            <a:gdLst/>
            <a:ahLst/>
            <a:cxnLst/>
            <a:rect l="l" t="t" r="r" b="b"/>
            <a:pathLst>
              <a:path w="1406525" h="94614">
                <a:moveTo>
                  <a:pt x="0" y="94386"/>
                </a:moveTo>
                <a:lnTo>
                  <a:pt x="1405978" y="94386"/>
                </a:lnTo>
                <a:lnTo>
                  <a:pt x="1405978" y="0"/>
                </a:lnTo>
                <a:lnTo>
                  <a:pt x="0" y="0"/>
                </a:lnTo>
                <a:lnTo>
                  <a:pt x="0" y="94386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326456" y="4408703"/>
            <a:ext cx="1406525" cy="94615"/>
          </a:xfrm>
          <a:custGeom>
            <a:avLst/>
            <a:gdLst/>
            <a:ahLst/>
            <a:cxnLst/>
            <a:rect l="l" t="t" r="r" b="b"/>
            <a:pathLst>
              <a:path w="1406525" h="94614">
                <a:moveTo>
                  <a:pt x="0" y="94373"/>
                </a:moveTo>
                <a:lnTo>
                  <a:pt x="1405978" y="94373"/>
                </a:lnTo>
                <a:lnTo>
                  <a:pt x="1405978" y="0"/>
                </a:lnTo>
                <a:lnTo>
                  <a:pt x="0" y="0"/>
                </a:lnTo>
                <a:lnTo>
                  <a:pt x="0" y="94373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326456" y="3989285"/>
            <a:ext cx="902881" cy="943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326456" y="4129087"/>
            <a:ext cx="258711" cy="943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326456" y="4271226"/>
            <a:ext cx="23418" cy="943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326456" y="4408716"/>
            <a:ext cx="316560" cy="9436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623593" y="2239285"/>
            <a:ext cx="775335" cy="706755"/>
          </a:xfrm>
          <a:custGeom>
            <a:avLst/>
            <a:gdLst/>
            <a:ahLst/>
            <a:cxnLst/>
            <a:rect l="l" t="t" r="r" b="b"/>
            <a:pathLst>
              <a:path w="775334" h="706755">
                <a:moveTo>
                  <a:pt x="774776" y="0"/>
                </a:moveTo>
                <a:lnTo>
                  <a:pt x="0" y="134950"/>
                </a:lnTo>
                <a:lnTo>
                  <a:pt x="0" y="706158"/>
                </a:lnTo>
                <a:lnTo>
                  <a:pt x="774776" y="571207"/>
                </a:lnTo>
                <a:lnTo>
                  <a:pt x="774776" y="0"/>
                </a:lnTo>
                <a:close/>
              </a:path>
            </a:pathLst>
          </a:custGeom>
          <a:solidFill>
            <a:srgbClr val="DDB6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722539" y="2400055"/>
            <a:ext cx="577215" cy="330835"/>
          </a:xfrm>
          <a:custGeom>
            <a:avLst/>
            <a:gdLst/>
            <a:ahLst/>
            <a:cxnLst/>
            <a:rect l="l" t="t" r="r" b="b"/>
            <a:pathLst>
              <a:path w="577215" h="330835">
                <a:moveTo>
                  <a:pt x="576897" y="0"/>
                </a:moveTo>
                <a:lnTo>
                  <a:pt x="0" y="101079"/>
                </a:lnTo>
                <a:lnTo>
                  <a:pt x="0" y="330542"/>
                </a:lnTo>
                <a:lnTo>
                  <a:pt x="576897" y="229488"/>
                </a:lnTo>
                <a:lnTo>
                  <a:pt x="576897" y="0"/>
                </a:lnTo>
                <a:close/>
              </a:path>
            </a:pathLst>
          </a:custGeom>
          <a:solidFill>
            <a:srgbClr val="926F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623596" y="2239289"/>
            <a:ext cx="774776" cy="70615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207125" y="2242079"/>
            <a:ext cx="416559" cy="703580"/>
          </a:xfrm>
          <a:custGeom>
            <a:avLst/>
            <a:gdLst/>
            <a:ahLst/>
            <a:cxnLst/>
            <a:rect l="l" t="t" r="r" b="b"/>
            <a:pathLst>
              <a:path w="416559" h="703580">
                <a:moveTo>
                  <a:pt x="0" y="0"/>
                </a:moveTo>
                <a:lnTo>
                  <a:pt x="0" y="568413"/>
                </a:lnTo>
                <a:lnTo>
                  <a:pt x="416471" y="703364"/>
                </a:lnTo>
                <a:lnTo>
                  <a:pt x="416471" y="132156"/>
                </a:lnTo>
                <a:lnTo>
                  <a:pt x="0" y="0"/>
                </a:lnTo>
                <a:close/>
              </a:path>
            </a:pathLst>
          </a:custGeom>
          <a:solidFill>
            <a:srgbClr val="A47D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207125" y="2242083"/>
            <a:ext cx="416471" cy="70336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617990" y="2096888"/>
            <a:ext cx="799465" cy="278765"/>
          </a:xfrm>
          <a:custGeom>
            <a:avLst/>
            <a:gdLst/>
            <a:ahLst/>
            <a:cxnLst/>
            <a:rect l="l" t="t" r="r" b="b"/>
            <a:pathLst>
              <a:path w="799465" h="278764">
                <a:moveTo>
                  <a:pt x="798995" y="0"/>
                </a:moveTo>
                <a:lnTo>
                  <a:pt x="0" y="139153"/>
                </a:lnTo>
                <a:lnTo>
                  <a:pt x="0" y="278333"/>
                </a:lnTo>
                <a:lnTo>
                  <a:pt x="798995" y="139153"/>
                </a:lnTo>
                <a:lnTo>
                  <a:pt x="798995" y="0"/>
                </a:lnTo>
                <a:close/>
              </a:path>
            </a:pathLst>
          </a:custGeom>
          <a:solidFill>
            <a:srgbClr val="C59E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617995" y="2096884"/>
            <a:ext cx="798995" cy="27833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188514" y="2096888"/>
            <a:ext cx="429895" cy="278765"/>
          </a:xfrm>
          <a:custGeom>
            <a:avLst/>
            <a:gdLst/>
            <a:ahLst/>
            <a:cxnLst/>
            <a:rect l="l" t="t" r="r" b="b"/>
            <a:pathLst>
              <a:path w="429895" h="278764">
                <a:moveTo>
                  <a:pt x="0" y="0"/>
                </a:moveTo>
                <a:lnTo>
                  <a:pt x="0" y="139153"/>
                </a:lnTo>
                <a:lnTo>
                  <a:pt x="429475" y="278333"/>
                </a:lnTo>
                <a:lnTo>
                  <a:pt x="429475" y="139153"/>
                </a:lnTo>
                <a:lnTo>
                  <a:pt x="0" y="0"/>
                </a:lnTo>
                <a:close/>
              </a:path>
            </a:pathLst>
          </a:custGeom>
          <a:solidFill>
            <a:srgbClr val="926F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188506" y="2096884"/>
            <a:ext cx="429488" cy="27833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188510" y="1957721"/>
            <a:ext cx="1228725" cy="278765"/>
          </a:xfrm>
          <a:custGeom>
            <a:avLst/>
            <a:gdLst/>
            <a:ahLst/>
            <a:cxnLst/>
            <a:rect l="l" t="t" r="r" b="b"/>
            <a:pathLst>
              <a:path w="1228725" h="278764">
                <a:moveTo>
                  <a:pt x="798995" y="0"/>
                </a:moveTo>
                <a:lnTo>
                  <a:pt x="0" y="139166"/>
                </a:lnTo>
                <a:lnTo>
                  <a:pt x="429475" y="278320"/>
                </a:lnTo>
                <a:lnTo>
                  <a:pt x="1228471" y="139166"/>
                </a:lnTo>
                <a:lnTo>
                  <a:pt x="798995" y="0"/>
                </a:lnTo>
                <a:close/>
              </a:path>
            </a:pathLst>
          </a:custGeom>
          <a:solidFill>
            <a:srgbClr val="DDB6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188506" y="1957717"/>
            <a:ext cx="1228483" cy="27832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594512" y="2059601"/>
            <a:ext cx="416559" cy="79375"/>
          </a:xfrm>
          <a:custGeom>
            <a:avLst/>
            <a:gdLst/>
            <a:ahLst/>
            <a:cxnLst/>
            <a:rect l="l" t="t" r="r" b="b"/>
            <a:pathLst>
              <a:path w="416559" h="79375">
                <a:moveTo>
                  <a:pt x="374916" y="0"/>
                </a:moveTo>
                <a:lnTo>
                  <a:pt x="0" y="65316"/>
                </a:lnTo>
                <a:lnTo>
                  <a:pt x="41554" y="78778"/>
                </a:lnTo>
                <a:lnTo>
                  <a:pt x="416471" y="13474"/>
                </a:lnTo>
                <a:lnTo>
                  <a:pt x="374916" y="0"/>
                </a:lnTo>
                <a:close/>
              </a:path>
            </a:pathLst>
          </a:custGeom>
          <a:solidFill>
            <a:srgbClr val="4B3E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316525" y="1246929"/>
            <a:ext cx="213791" cy="20327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449319" y="1434292"/>
            <a:ext cx="260985" cy="349885"/>
          </a:xfrm>
          <a:custGeom>
            <a:avLst/>
            <a:gdLst/>
            <a:ahLst/>
            <a:cxnLst/>
            <a:rect l="l" t="t" r="r" b="b"/>
            <a:pathLst>
              <a:path w="260984" h="349885">
                <a:moveTo>
                  <a:pt x="93611" y="0"/>
                </a:moveTo>
                <a:lnTo>
                  <a:pt x="1803" y="22339"/>
                </a:lnTo>
                <a:lnTo>
                  <a:pt x="0" y="75183"/>
                </a:lnTo>
                <a:lnTo>
                  <a:pt x="2030" y="126771"/>
                </a:lnTo>
                <a:lnTo>
                  <a:pt x="7283" y="176642"/>
                </a:lnTo>
                <a:lnTo>
                  <a:pt x="15145" y="224335"/>
                </a:lnTo>
                <a:lnTo>
                  <a:pt x="25006" y="269388"/>
                </a:lnTo>
                <a:lnTo>
                  <a:pt x="36252" y="311341"/>
                </a:lnTo>
                <a:lnTo>
                  <a:pt x="48272" y="349732"/>
                </a:lnTo>
                <a:lnTo>
                  <a:pt x="260794" y="211328"/>
                </a:lnTo>
                <a:lnTo>
                  <a:pt x="206954" y="162091"/>
                </a:lnTo>
                <a:lnTo>
                  <a:pt x="171592" y="123666"/>
                </a:lnTo>
                <a:lnTo>
                  <a:pt x="139036" y="76239"/>
                </a:lnTo>
                <a:lnTo>
                  <a:pt x="93611" y="0"/>
                </a:lnTo>
                <a:close/>
              </a:path>
            </a:pathLst>
          </a:custGeom>
          <a:solidFill>
            <a:srgbClr val="D0E8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514530" y="1422254"/>
            <a:ext cx="400685" cy="507365"/>
          </a:xfrm>
          <a:custGeom>
            <a:avLst/>
            <a:gdLst/>
            <a:ahLst/>
            <a:cxnLst/>
            <a:rect l="l" t="t" r="r" b="b"/>
            <a:pathLst>
              <a:path w="400684" h="507364">
                <a:moveTo>
                  <a:pt x="352429" y="0"/>
                </a:moveTo>
                <a:lnTo>
                  <a:pt x="27932" y="40474"/>
                </a:lnTo>
                <a:lnTo>
                  <a:pt x="3229" y="181478"/>
                </a:lnTo>
                <a:lnTo>
                  <a:pt x="0" y="277109"/>
                </a:lnTo>
                <a:lnTo>
                  <a:pt x="22747" y="371132"/>
                </a:lnTo>
                <a:lnTo>
                  <a:pt x="75976" y="507314"/>
                </a:lnTo>
                <a:lnTo>
                  <a:pt x="400473" y="466826"/>
                </a:lnTo>
                <a:lnTo>
                  <a:pt x="386603" y="427312"/>
                </a:lnTo>
                <a:lnTo>
                  <a:pt x="359483" y="322553"/>
                </a:lnTo>
                <a:lnTo>
                  <a:pt x="340846" y="173223"/>
                </a:lnTo>
                <a:lnTo>
                  <a:pt x="3524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637535" y="1598290"/>
            <a:ext cx="277495" cy="325755"/>
          </a:xfrm>
          <a:custGeom>
            <a:avLst/>
            <a:gdLst/>
            <a:ahLst/>
            <a:cxnLst/>
            <a:rect l="l" t="t" r="r" b="b"/>
            <a:pathLst>
              <a:path w="277495" h="325755">
                <a:moveTo>
                  <a:pt x="207213" y="0"/>
                </a:moveTo>
                <a:lnTo>
                  <a:pt x="156608" y="35223"/>
                </a:lnTo>
                <a:lnTo>
                  <a:pt x="114666" y="74309"/>
                </a:lnTo>
                <a:lnTo>
                  <a:pt x="80582" y="116104"/>
                </a:lnTo>
                <a:lnTo>
                  <a:pt x="53520" y="159535"/>
                </a:lnTo>
                <a:lnTo>
                  <a:pt x="32788" y="203217"/>
                </a:lnTo>
                <a:lnTo>
                  <a:pt x="17473" y="246230"/>
                </a:lnTo>
                <a:lnTo>
                  <a:pt x="6811" y="287346"/>
                </a:lnTo>
                <a:lnTo>
                  <a:pt x="0" y="325412"/>
                </a:lnTo>
                <a:lnTo>
                  <a:pt x="277469" y="290791"/>
                </a:lnTo>
                <a:lnTo>
                  <a:pt x="247515" y="214966"/>
                </a:lnTo>
                <a:lnTo>
                  <a:pt x="231330" y="159458"/>
                </a:lnTo>
                <a:lnTo>
                  <a:pt x="223369" y="97358"/>
                </a:lnTo>
                <a:lnTo>
                  <a:pt x="218033" y="1295"/>
                </a:lnTo>
                <a:lnTo>
                  <a:pt x="207213" y="0"/>
                </a:lnTo>
                <a:close/>
              </a:path>
            </a:pathLst>
          </a:custGeom>
          <a:solidFill>
            <a:srgbClr val="D0E8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645967" y="1647105"/>
            <a:ext cx="563880" cy="452755"/>
          </a:xfrm>
          <a:custGeom>
            <a:avLst/>
            <a:gdLst/>
            <a:ahLst/>
            <a:cxnLst/>
            <a:rect l="l" t="t" r="r" b="b"/>
            <a:pathLst>
              <a:path w="563879" h="452755">
                <a:moveTo>
                  <a:pt x="266776" y="0"/>
                </a:moveTo>
                <a:lnTo>
                  <a:pt x="116473" y="108603"/>
                </a:lnTo>
                <a:lnTo>
                  <a:pt x="36837" y="240150"/>
                </a:lnTo>
                <a:lnTo>
                  <a:pt x="5477" y="351047"/>
                </a:lnTo>
                <a:lnTo>
                  <a:pt x="0" y="397700"/>
                </a:lnTo>
                <a:lnTo>
                  <a:pt x="213550" y="452348"/>
                </a:lnTo>
                <a:lnTo>
                  <a:pt x="300520" y="437210"/>
                </a:lnTo>
                <a:lnTo>
                  <a:pt x="305395" y="409756"/>
                </a:lnTo>
                <a:lnTo>
                  <a:pt x="313208" y="376827"/>
                </a:lnTo>
                <a:lnTo>
                  <a:pt x="324642" y="339754"/>
                </a:lnTo>
                <a:lnTo>
                  <a:pt x="340381" y="299867"/>
                </a:lnTo>
                <a:lnTo>
                  <a:pt x="361107" y="258495"/>
                </a:lnTo>
                <a:lnTo>
                  <a:pt x="387504" y="216970"/>
                </a:lnTo>
                <a:lnTo>
                  <a:pt x="420256" y="176621"/>
                </a:lnTo>
                <a:lnTo>
                  <a:pt x="460045" y="138778"/>
                </a:lnTo>
                <a:lnTo>
                  <a:pt x="507557" y="104772"/>
                </a:lnTo>
                <a:lnTo>
                  <a:pt x="563473" y="75933"/>
                </a:lnTo>
                <a:lnTo>
                  <a:pt x="2667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134021" y="1027507"/>
            <a:ext cx="286385" cy="388620"/>
          </a:xfrm>
          <a:custGeom>
            <a:avLst/>
            <a:gdLst/>
            <a:ahLst/>
            <a:cxnLst/>
            <a:rect l="l" t="t" r="r" b="b"/>
            <a:pathLst>
              <a:path w="286384" h="388619">
                <a:moveTo>
                  <a:pt x="190157" y="0"/>
                </a:moveTo>
                <a:lnTo>
                  <a:pt x="135140" y="0"/>
                </a:lnTo>
                <a:lnTo>
                  <a:pt x="97072" y="125625"/>
                </a:lnTo>
                <a:lnTo>
                  <a:pt x="52501" y="225613"/>
                </a:lnTo>
                <a:lnTo>
                  <a:pt x="15465" y="291681"/>
                </a:lnTo>
                <a:lnTo>
                  <a:pt x="0" y="315544"/>
                </a:lnTo>
                <a:lnTo>
                  <a:pt x="197675" y="388137"/>
                </a:lnTo>
                <a:lnTo>
                  <a:pt x="221812" y="353465"/>
                </a:lnTo>
                <a:lnTo>
                  <a:pt x="243533" y="314772"/>
                </a:lnTo>
                <a:lnTo>
                  <a:pt x="261840" y="272013"/>
                </a:lnTo>
                <a:lnTo>
                  <a:pt x="275735" y="225142"/>
                </a:lnTo>
                <a:lnTo>
                  <a:pt x="284219" y="174115"/>
                </a:lnTo>
                <a:lnTo>
                  <a:pt x="286296" y="118884"/>
                </a:lnTo>
                <a:lnTo>
                  <a:pt x="190157" y="0"/>
                </a:lnTo>
                <a:close/>
              </a:path>
            </a:pathLst>
          </a:custGeom>
          <a:solidFill>
            <a:srgbClr val="D0E8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011851" y="1027507"/>
            <a:ext cx="310515" cy="156210"/>
          </a:xfrm>
          <a:custGeom>
            <a:avLst/>
            <a:gdLst/>
            <a:ahLst/>
            <a:cxnLst/>
            <a:rect l="l" t="t" r="r" b="b"/>
            <a:pathLst>
              <a:path w="310514" h="156209">
                <a:moveTo>
                  <a:pt x="259765" y="0"/>
                </a:moveTo>
                <a:lnTo>
                  <a:pt x="90932" y="0"/>
                </a:lnTo>
                <a:lnTo>
                  <a:pt x="0" y="46761"/>
                </a:lnTo>
                <a:lnTo>
                  <a:pt x="53097" y="59872"/>
                </a:lnTo>
                <a:lnTo>
                  <a:pt x="100886" y="78296"/>
                </a:lnTo>
                <a:lnTo>
                  <a:pt x="143612" y="101092"/>
                </a:lnTo>
                <a:lnTo>
                  <a:pt x="181518" y="127321"/>
                </a:lnTo>
                <a:lnTo>
                  <a:pt x="214845" y="156044"/>
                </a:lnTo>
                <a:lnTo>
                  <a:pt x="310489" y="142976"/>
                </a:lnTo>
                <a:lnTo>
                  <a:pt x="294607" y="107299"/>
                </a:lnTo>
                <a:lnTo>
                  <a:pt x="280970" y="71402"/>
                </a:lnTo>
                <a:lnTo>
                  <a:pt x="269411" y="35548"/>
                </a:lnTo>
                <a:lnTo>
                  <a:pt x="259765" y="0"/>
                </a:lnTo>
                <a:close/>
              </a:path>
            </a:pathLst>
          </a:custGeom>
          <a:solidFill>
            <a:srgbClr val="D0E8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087973" y="1027507"/>
            <a:ext cx="594995" cy="387350"/>
          </a:xfrm>
          <a:custGeom>
            <a:avLst/>
            <a:gdLst/>
            <a:ahLst/>
            <a:cxnLst/>
            <a:rect l="l" t="t" r="r" b="b"/>
            <a:pathLst>
              <a:path w="594995" h="387350">
                <a:moveTo>
                  <a:pt x="442455" y="0"/>
                </a:moveTo>
                <a:lnTo>
                  <a:pt x="53289" y="0"/>
                </a:lnTo>
                <a:lnTo>
                  <a:pt x="0" y="19862"/>
                </a:lnTo>
                <a:lnTo>
                  <a:pt x="160979" y="111914"/>
                </a:lnTo>
                <a:lnTo>
                  <a:pt x="254122" y="234275"/>
                </a:lnTo>
                <a:lnTo>
                  <a:pt x="297071" y="341222"/>
                </a:lnTo>
                <a:lnTo>
                  <a:pt x="307467" y="387032"/>
                </a:lnTo>
                <a:lnTo>
                  <a:pt x="594436" y="280073"/>
                </a:lnTo>
                <a:lnTo>
                  <a:pt x="579095" y="182899"/>
                </a:lnTo>
                <a:lnTo>
                  <a:pt x="558150" y="121334"/>
                </a:lnTo>
                <a:lnTo>
                  <a:pt x="517353" y="69119"/>
                </a:lnTo>
                <a:lnTo>
                  <a:pt x="4424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563666" y="1096763"/>
            <a:ext cx="114846" cy="19067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623638" y="1027507"/>
            <a:ext cx="361315" cy="285750"/>
          </a:xfrm>
          <a:custGeom>
            <a:avLst/>
            <a:gdLst/>
            <a:ahLst/>
            <a:cxnLst/>
            <a:rect l="l" t="t" r="r" b="b"/>
            <a:pathLst>
              <a:path w="361315" h="285750">
                <a:moveTo>
                  <a:pt x="361187" y="0"/>
                </a:moveTo>
                <a:lnTo>
                  <a:pt x="23215" y="0"/>
                </a:lnTo>
                <a:lnTo>
                  <a:pt x="8585" y="83083"/>
                </a:lnTo>
                <a:lnTo>
                  <a:pt x="1838" y="150193"/>
                </a:lnTo>
                <a:lnTo>
                  <a:pt x="0" y="194643"/>
                </a:lnTo>
                <a:lnTo>
                  <a:pt x="50" y="210883"/>
                </a:lnTo>
                <a:lnTo>
                  <a:pt x="318401" y="285623"/>
                </a:lnTo>
                <a:lnTo>
                  <a:pt x="316684" y="206365"/>
                </a:lnTo>
                <a:lnTo>
                  <a:pt x="320568" y="150193"/>
                </a:lnTo>
                <a:lnTo>
                  <a:pt x="334065" y="90330"/>
                </a:lnTo>
                <a:lnTo>
                  <a:pt x="3611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915006" y="1027507"/>
            <a:ext cx="443230" cy="599440"/>
          </a:xfrm>
          <a:custGeom>
            <a:avLst/>
            <a:gdLst/>
            <a:ahLst/>
            <a:cxnLst/>
            <a:rect l="l" t="t" r="r" b="b"/>
            <a:pathLst>
              <a:path w="443229" h="599439">
                <a:moveTo>
                  <a:pt x="279146" y="0"/>
                </a:moveTo>
                <a:lnTo>
                  <a:pt x="237210" y="0"/>
                </a:lnTo>
                <a:lnTo>
                  <a:pt x="194504" y="161510"/>
                </a:lnTo>
                <a:lnTo>
                  <a:pt x="113590" y="276240"/>
                </a:lnTo>
                <a:lnTo>
                  <a:pt x="35183" y="344703"/>
                </a:lnTo>
                <a:lnTo>
                  <a:pt x="0" y="367411"/>
                </a:lnTo>
                <a:lnTo>
                  <a:pt x="200164" y="599186"/>
                </a:lnTo>
                <a:lnTo>
                  <a:pt x="346359" y="515918"/>
                </a:lnTo>
                <a:lnTo>
                  <a:pt x="419793" y="444822"/>
                </a:lnTo>
                <a:lnTo>
                  <a:pt x="442700" y="346891"/>
                </a:lnTo>
                <a:lnTo>
                  <a:pt x="437311" y="183121"/>
                </a:lnTo>
                <a:lnTo>
                  <a:pt x="2791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908954" cy="11849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74250" y="3854539"/>
            <a:ext cx="4390656" cy="11851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99659" y="17411"/>
            <a:ext cx="2473325" cy="244475"/>
          </a:xfrm>
          <a:custGeom>
            <a:avLst/>
            <a:gdLst/>
            <a:ahLst/>
            <a:cxnLst/>
            <a:rect l="l" t="t" r="r" b="b"/>
            <a:pathLst>
              <a:path w="2473325" h="244475">
                <a:moveTo>
                  <a:pt x="2472740" y="0"/>
                </a:moveTo>
                <a:lnTo>
                  <a:pt x="0" y="0"/>
                </a:lnTo>
                <a:lnTo>
                  <a:pt x="213677" y="199821"/>
                </a:lnTo>
                <a:lnTo>
                  <a:pt x="238387" y="218616"/>
                </a:lnTo>
                <a:lnTo>
                  <a:pt x="266712" y="232487"/>
                </a:lnTo>
                <a:lnTo>
                  <a:pt x="297695" y="241075"/>
                </a:lnTo>
                <a:lnTo>
                  <a:pt x="330377" y="244017"/>
                </a:lnTo>
                <a:lnTo>
                  <a:pt x="2472740" y="244017"/>
                </a:lnTo>
                <a:lnTo>
                  <a:pt x="2472740" y="0"/>
                </a:lnTo>
                <a:close/>
              </a:path>
            </a:pathLst>
          </a:custGeom>
          <a:solidFill>
            <a:srgbClr val="D5EE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89600" y="17411"/>
            <a:ext cx="2082800" cy="244475"/>
          </a:xfrm>
          <a:custGeom>
            <a:avLst/>
            <a:gdLst/>
            <a:ahLst/>
            <a:cxnLst/>
            <a:rect l="l" t="t" r="r" b="b"/>
            <a:pathLst>
              <a:path w="2082800" h="244475">
                <a:moveTo>
                  <a:pt x="2082800" y="0"/>
                </a:moveTo>
                <a:lnTo>
                  <a:pt x="0" y="0"/>
                </a:lnTo>
                <a:lnTo>
                  <a:pt x="171957" y="190919"/>
                </a:lnTo>
                <a:lnTo>
                  <a:pt x="197399" y="213360"/>
                </a:lnTo>
                <a:lnTo>
                  <a:pt x="227623" y="230041"/>
                </a:lnTo>
                <a:lnTo>
                  <a:pt x="261374" y="240436"/>
                </a:lnTo>
                <a:lnTo>
                  <a:pt x="297395" y="244017"/>
                </a:lnTo>
                <a:lnTo>
                  <a:pt x="2082800" y="244017"/>
                </a:lnTo>
                <a:lnTo>
                  <a:pt x="2082800" y="0"/>
                </a:lnTo>
                <a:close/>
              </a:path>
            </a:pathLst>
          </a:custGeom>
          <a:solidFill>
            <a:srgbClr val="6CCE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077582" y="27904"/>
            <a:ext cx="152019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40" dirty="0">
                <a:solidFill>
                  <a:srgbClr val="003C7A"/>
                </a:solidFill>
                <a:latin typeface="Arial"/>
                <a:cs typeface="Arial"/>
              </a:rPr>
              <a:t>Partai</a:t>
            </a:r>
            <a:r>
              <a:rPr sz="1100" b="1" spc="-114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100" b="1" spc="-40" dirty="0">
                <a:solidFill>
                  <a:srgbClr val="003C7A"/>
                </a:solidFill>
                <a:latin typeface="Arial"/>
                <a:cs typeface="Arial"/>
              </a:rPr>
              <a:t>Politik</a:t>
            </a:r>
            <a:r>
              <a:rPr sz="1100" b="1" spc="-11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100" b="1" spc="-30" dirty="0">
                <a:solidFill>
                  <a:srgbClr val="003C7A"/>
                </a:solidFill>
                <a:latin typeface="Arial"/>
                <a:cs typeface="Arial"/>
              </a:rPr>
              <a:t>dan</a:t>
            </a:r>
            <a:r>
              <a:rPr sz="1100" b="1" spc="-11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100" b="1" spc="-45" dirty="0">
                <a:solidFill>
                  <a:srgbClr val="003C7A"/>
                </a:solidFill>
                <a:latin typeface="Arial"/>
                <a:cs typeface="Arial"/>
              </a:rPr>
              <a:t>Pemilu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85419" y="27904"/>
            <a:ext cx="10350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003C7A"/>
                </a:solidFill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6129" y="3295506"/>
            <a:ext cx="1003300" cy="521334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990"/>
              </a:lnSpc>
              <a:spcBef>
                <a:spcPts val="204"/>
              </a:spcBef>
            </a:pPr>
            <a:r>
              <a:rPr sz="900" spc="-35" dirty="0">
                <a:solidFill>
                  <a:srgbClr val="003C7A"/>
                </a:solidFill>
                <a:latin typeface="Arial"/>
                <a:cs typeface="Arial"/>
              </a:rPr>
              <a:t>Memilih </a:t>
            </a:r>
            <a:r>
              <a:rPr sz="900" spc="-40" dirty="0">
                <a:solidFill>
                  <a:srgbClr val="003C7A"/>
                </a:solidFill>
                <a:latin typeface="Arial"/>
                <a:cs typeface="Arial"/>
              </a:rPr>
              <a:t>sesuai  pertimbangan</a:t>
            </a:r>
            <a:r>
              <a:rPr sz="900" spc="-114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900" spc="-40" dirty="0">
                <a:solidFill>
                  <a:srgbClr val="003C7A"/>
                </a:solidFill>
                <a:latin typeface="Arial"/>
                <a:cs typeface="Arial"/>
              </a:rPr>
              <a:t>sendiri</a:t>
            </a:r>
            <a:endParaRPr sz="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200" spc="-30" dirty="0">
                <a:solidFill>
                  <a:srgbClr val="003C7A"/>
                </a:solidFill>
                <a:latin typeface="Arial Black"/>
                <a:cs typeface="Arial Black"/>
              </a:rPr>
              <a:t>82,9</a:t>
            </a:r>
            <a:r>
              <a:rPr sz="1200" spc="-105" dirty="0">
                <a:solidFill>
                  <a:srgbClr val="003C7A"/>
                </a:solidFill>
                <a:latin typeface="Arial Black"/>
                <a:cs typeface="Arial Black"/>
              </a:rPr>
              <a:t> </a:t>
            </a:r>
            <a:r>
              <a:rPr sz="1200" spc="10" dirty="0">
                <a:solidFill>
                  <a:srgbClr val="003C7A"/>
                </a:solidFill>
                <a:latin typeface="Arial Black"/>
                <a:cs typeface="Arial Black"/>
              </a:rPr>
              <a:t>%</a:t>
            </a:r>
            <a:endParaRPr sz="1200" dirty="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74291" y="4085901"/>
            <a:ext cx="793115" cy="64262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200" spc="-30" dirty="0">
                <a:solidFill>
                  <a:srgbClr val="003C7A"/>
                </a:solidFill>
                <a:latin typeface="Arial Black"/>
                <a:cs typeface="Arial Black"/>
              </a:rPr>
              <a:t>7,6</a:t>
            </a:r>
            <a:r>
              <a:rPr sz="1200" spc="-105" dirty="0">
                <a:solidFill>
                  <a:srgbClr val="003C7A"/>
                </a:solidFill>
                <a:latin typeface="Arial Black"/>
                <a:cs typeface="Arial Black"/>
              </a:rPr>
              <a:t> </a:t>
            </a:r>
            <a:r>
              <a:rPr sz="1200" spc="10" dirty="0">
                <a:solidFill>
                  <a:srgbClr val="003C7A"/>
                </a:solidFill>
                <a:latin typeface="Arial Black"/>
                <a:cs typeface="Arial Black"/>
              </a:rPr>
              <a:t>%</a:t>
            </a:r>
            <a:endParaRPr sz="1200">
              <a:latin typeface="Arial Black"/>
              <a:cs typeface="Arial Black"/>
            </a:endParaRPr>
          </a:p>
          <a:p>
            <a:pPr marL="12700" marR="5080">
              <a:lnSpc>
                <a:spcPts val="990"/>
              </a:lnSpc>
              <a:spcBef>
                <a:spcPts val="254"/>
              </a:spcBef>
            </a:pPr>
            <a:r>
              <a:rPr sz="900" spc="-30" dirty="0">
                <a:solidFill>
                  <a:srgbClr val="003C7A"/>
                </a:solidFill>
                <a:latin typeface="Arial"/>
                <a:cs typeface="Arial"/>
              </a:rPr>
              <a:t>Ikut </a:t>
            </a:r>
            <a:r>
              <a:rPr sz="900" spc="-40" dirty="0">
                <a:solidFill>
                  <a:srgbClr val="003C7A"/>
                </a:solidFill>
                <a:latin typeface="Arial"/>
                <a:cs typeface="Arial"/>
              </a:rPr>
              <a:t>pilhan  </a:t>
            </a:r>
            <a:r>
              <a:rPr sz="900" spc="-35" dirty="0">
                <a:solidFill>
                  <a:srgbClr val="003C7A"/>
                </a:solidFill>
                <a:latin typeface="Arial"/>
                <a:cs typeface="Arial"/>
              </a:rPr>
              <a:t>kepala</a:t>
            </a:r>
            <a:r>
              <a:rPr sz="900" spc="-13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900" spc="-40" dirty="0">
                <a:solidFill>
                  <a:srgbClr val="003C7A"/>
                </a:solidFill>
                <a:latin typeface="Arial"/>
                <a:cs typeface="Arial"/>
              </a:rPr>
              <a:t>keluarga/  </a:t>
            </a:r>
            <a:r>
              <a:rPr sz="900" spc="-35" dirty="0">
                <a:solidFill>
                  <a:srgbClr val="003C7A"/>
                </a:solidFill>
                <a:latin typeface="Arial"/>
                <a:cs typeface="Arial"/>
              </a:rPr>
              <a:t>Suami/</a:t>
            </a:r>
            <a:r>
              <a:rPr sz="900" spc="-8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900" spc="-40" dirty="0">
                <a:solidFill>
                  <a:srgbClr val="003C7A"/>
                </a:solidFill>
                <a:latin typeface="Arial"/>
                <a:cs typeface="Arial"/>
              </a:rPr>
              <a:t>Ayah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14814" y="3295453"/>
            <a:ext cx="717550" cy="521334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990"/>
              </a:lnSpc>
              <a:spcBef>
                <a:spcPts val="204"/>
              </a:spcBef>
            </a:pPr>
            <a:r>
              <a:rPr sz="900" spc="-40" dirty="0">
                <a:solidFill>
                  <a:srgbClr val="003C7A"/>
                </a:solidFill>
                <a:latin typeface="Arial"/>
                <a:cs typeface="Arial"/>
              </a:rPr>
              <a:t>Dirembug  </a:t>
            </a:r>
            <a:r>
              <a:rPr sz="900" spc="-30" dirty="0">
                <a:solidFill>
                  <a:srgbClr val="003C7A"/>
                </a:solidFill>
                <a:latin typeface="Arial"/>
                <a:cs typeface="Arial"/>
              </a:rPr>
              <a:t>sama</a:t>
            </a:r>
            <a:r>
              <a:rPr sz="900" spc="-14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900" spc="-40" dirty="0">
                <a:solidFill>
                  <a:srgbClr val="003C7A"/>
                </a:solidFill>
                <a:latin typeface="Arial"/>
                <a:cs typeface="Arial"/>
              </a:rPr>
              <a:t>keluarga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200" spc="-30" dirty="0">
                <a:solidFill>
                  <a:srgbClr val="003C7A"/>
                </a:solidFill>
                <a:latin typeface="Arial Black"/>
                <a:cs typeface="Arial Black"/>
              </a:rPr>
              <a:t>6,0</a:t>
            </a:r>
            <a:r>
              <a:rPr sz="1200" spc="-110" dirty="0">
                <a:solidFill>
                  <a:srgbClr val="003C7A"/>
                </a:solidFill>
                <a:latin typeface="Arial Black"/>
                <a:cs typeface="Arial Black"/>
              </a:rPr>
              <a:t> </a:t>
            </a:r>
            <a:r>
              <a:rPr sz="1200" spc="10" dirty="0">
                <a:solidFill>
                  <a:srgbClr val="003C7A"/>
                </a:solidFill>
                <a:latin typeface="Arial Black"/>
                <a:cs typeface="Arial Black"/>
              </a:rPr>
              <a:t>%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31307" y="3295453"/>
            <a:ext cx="749300" cy="521334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990"/>
              </a:lnSpc>
              <a:spcBef>
                <a:spcPts val="204"/>
              </a:spcBef>
            </a:pPr>
            <a:r>
              <a:rPr sz="900" spc="-30" dirty="0">
                <a:solidFill>
                  <a:srgbClr val="003C7A"/>
                </a:solidFill>
                <a:latin typeface="Arial"/>
                <a:cs typeface="Arial"/>
              </a:rPr>
              <a:t>Ikut </a:t>
            </a:r>
            <a:r>
              <a:rPr sz="900" spc="-40" dirty="0">
                <a:solidFill>
                  <a:srgbClr val="003C7A"/>
                </a:solidFill>
                <a:latin typeface="Arial"/>
                <a:cs typeface="Arial"/>
              </a:rPr>
              <a:t>pilihan  </a:t>
            </a:r>
            <a:r>
              <a:rPr sz="900" spc="-30" dirty="0">
                <a:solidFill>
                  <a:srgbClr val="003C7A"/>
                </a:solidFill>
                <a:latin typeface="Arial"/>
                <a:cs typeface="Arial"/>
              </a:rPr>
              <a:t>tokoh</a:t>
            </a:r>
            <a:r>
              <a:rPr sz="900" spc="-14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900" spc="-40" dirty="0">
                <a:solidFill>
                  <a:srgbClr val="003C7A"/>
                </a:solidFill>
                <a:latin typeface="Arial"/>
                <a:cs typeface="Arial"/>
              </a:rPr>
              <a:t>kampung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200" spc="-30" dirty="0">
                <a:solidFill>
                  <a:srgbClr val="003C7A"/>
                </a:solidFill>
                <a:latin typeface="Arial Black"/>
                <a:cs typeface="Arial Black"/>
              </a:rPr>
              <a:t>1,3</a:t>
            </a:r>
            <a:r>
              <a:rPr sz="1200" spc="-105" dirty="0">
                <a:solidFill>
                  <a:srgbClr val="003C7A"/>
                </a:solidFill>
                <a:latin typeface="Arial Black"/>
                <a:cs typeface="Arial Black"/>
              </a:rPr>
              <a:t> </a:t>
            </a:r>
            <a:r>
              <a:rPr sz="1200" spc="10" dirty="0">
                <a:solidFill>
                  <a:srgbClr val="003C7A"/>
                </a:solidFill>
                <a:latin typeface="Arial Black"/>
                <a:cs typeface="Arial Black"/>
              </a:rPr>
              <a:t>%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07433" y="4086056"/>
            <a:ext cx="835660" cy="51689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200" spc="-30" dirty="0">
                <a:solidFill>
                  <a:srgbClr val="003C7A"/>
                </a:solidFill>
                <a:latin typeface="Arial Black"/>
                <a:cs typeface="Arial Black"/>
              </a:rPr>
              <a:t>0,5</a:t>
            </a:r>
            <a:r>
              <a:rPr sz="1200" spc="-105" dirty="0">
                <a:solidFill>
                  <a:srgbClr val="003C7A"/>
                </a:solidFill>
                <a:latin typeface="Arial Black"/>
                <a:cs typeface="Arial Black"/>
              </a:rPr>
              <a:t> </a:t>
            </a:r>
            <a:r>
              <a:rPr sz="1200" spc="10" dirty="0">
                <a:solidFill>
                  <a:srgbClr val="003C7A"/>
                </a:solidFill>
                <a:latin typeface="Arial Black"/>
                <a:cs typeface="Arial Black"/>
              </a:rPr>
              <a:t>%</a:t>
            </a:r>
            <a:endParaRPr sz="1200">
              <a:latin typeface="Arial Black"/>
              <a:cs typeface="Arial Black"/>
            </a:endParaRPr>
          </a:p>
          <a:p>
            <a:pPr marL="12700" marR="5080">
              <a:lnSpc>
                <a:spcPts val="990"/>
              </a:lnSpc>
              <a:spcBef>
                <a:spcPts val="254"/>
              </a:spcBef>
            </a:pPr>
            <a:r>
              <a:rPr sz="900" spc="-35" dirty="0">
                <a:solidFill>
                  <a:srgbClr val="003C7A"/>
                </a:solidFill>
                <a:latin typeface="Arial"/>
                <a:cs typeface="Arial"/>
              </a:rPr>
              <a:t>Memilih </a:t>
            </a:r>
            <a:r>
              <a:rPr sz="900" spc="-40" dirty="0">
                <a:solidFill>
                  <a:srgbClr val="003C7A"/>
                </a:solidFill>
                <a:latin typeface="Arial"/>
                <a:cs typeface="Arial"/>
              </a:rPr>
              <a:t>yang  </a:t>
            </a:r>
            <a:r>
              <a:rPr sz="900" spc="-35" dirty="0">
                <a:solidFill>
                  <a:srgbClr val="003C7A"/>
                </a:solidFill>
                <a:latin typeface="Arial"/>
                <a:cs typeface="Arial"/>
              </a:rPr>
              <a:t>memberi</a:t>
            </a:r>
            <a:r>
              <a:rPr sz="900" spc="-14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900" spc="-40" dirty="0">
                <a:solidFill>
                  <a:srgbClr val="003C7A"/>
                </a:solidFill>
                <a:latin typeface="Arial"/>
                <a:cs typeface="Arial"/>
              </a:rPr>
              <a:t>sesuatu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35740" y="3430419"/>
            <a:ext cx="464184" cy="38608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900" spc="-40" dirty="0">
                <a:solidFill>
                  <a:srgbClr val="003C7A"/>
                </a:solidFill>
                <a:latin typeface="Arial"/>
                <a:cs typeface="Arial"/>
              </a:rPr>
              <a:t>Lainnya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200" spc="-30" dirty="0">
                <a:solidFill>
                  <a:srgbClr val="003C7A"/>
                </a:solidFill>
                <a:latin typeface="Arial Black"/>
                <a:cs typeface="Arial Black"/>
              </a:rPr>
              <a:t>0,3</a:t>
            </a:r>
            <a:r>
              <a:rPr sz="1200" spc="-160" dirty="0">
                <a:solidFill>
                  <a:srgbClr val="003C7A"/>
                </a:solidFill>
                <a:latin typeface="Arial Black"/>
                <a:cs typeface="Arial Black"/>
              </a:rPr>
              <a:t> </a:t>
            </a:r>
            <a:r>
              <a:rPr sz="1200" spc="10" dirty="0">
                <a:solidFill>
                  <a:srgbClr val="003C7A"/>
                </a:solidFill>
                <a:latin typeface="Arial Black"/>
                <a:cs typeface="Arial Black"/>
              </a:rPr>
              <a:t>%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08521" y="3446786"/>
            <a:ext cx="2628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9554" algn="l"/>
              </a:tabLst>
            </a:pPr>
            <a:r>
              <a:rPr sz="900" u="sng" dirty="0">
                <a:solidFill>
                  <a:srgbClr val="003C7A"/>
                </a:solidFill>
                <a:uFill>
                  <a:solidFill>
                    <a:srgbClr val="717173"/>
                  </a:solidFill>
                </a:uFill>
                <a:latin typeface="Arial"/>
                <a:cs typeface="Arial"/>
              </a:rPr>
              <a:t> 	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58578" y="4086056"/>
            <a:ext cx="1034415" cy="51689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200" spc="-30" dirty="0">
                <a:solidFill>
                  <a:srgbClr val="003C7A"/>
                </a:solidFill>
                <a:latin typeface="Arial Black"/>
                <a:cs typeface="Arial Black"/>
              </a:rPr>
              <a:t>1,5</a:t>
            </a:r>
            <a:r>
              <a:rPr sz="1200" spc="-105" dirty="0">
                <a:solidFill>
                  <a:srgbClr val="003C7A"/>
                </a:solidFill>
                <a:latin typeface="Arial Black"/>
                <a:cs typeface="Arial Black"/>
              </a:rPr>
              <a:t> </a:t>
            </a:r>
            <a:r>
              <a:rPr sz="1200" spc="10" dirty="0">
                <a:solidFill>
                  <a:srgbClr val="003C7A"/>
                </a:solidFill>
                <a:latin typeface="Arial Black"/>
                <a:cs typeface="Arial Black"/>
              </a:rPr>
              <a:t>%</a:t>
            </a:r>
            <a:endParaRPr sz="1200">
              <a:latin typeface="Arial Black"/>
              <a:cs typeface="Arial Black"/>
            </a:endParaRPr>
          </a:p>
          <a:p>
            <a:pPr marL="12700" marR="5080">
              <a:lnSpc>
                <a:spcPts val="990"/>
              </a:lnSpc>
              <a:spcBef>
                <a:spcPts val="254"/>
              </a:spcBef>
            </a:pPr>
            <a:r>
              <a:rPr sz="900" spc="-30" dirty="0">
                <a:solidFill>
                  <a:srgbClr val="003C7A"/>
                </a:solidFill>
                <a:latin typeface="Arial"/>
                <a:cs typeface="Arial"/>
              </a:rPr>
              <a:t>Ikut </a:t>
            </a:r>
            <a:r>
              <a:rPr sz="900" spc="-35" dirty="0">
                <a:solidFill>
                  <a:srgbClr val="003C7A"/>
                </a:solidFill>
                <a:latin typeface="Arial"/>
                <a:cs typeface="Arial"/>
              </a:rPr>
              <a:t>pilihan </a:t>
            </a:r>
            <a:r>
              <a:rPr sz="900" spc="-40" dirty="0">
                <a:solidFill>
                  <a:srgbClr val="003C7A"/>
                </a:solidFill>
                <a:latin typeface="Arial"/>
                <a:cs typeface="Arial"/>
              </a:rPr>
              <a:t>orang  kebanyakan/tetangga</a:t>
            </a:r>
            <a:endParaRPr sz="900">
              <a:latin typeface="Arial"/>
              <a:cs typeface="Arial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1012626" y="907973"/>
          <a:ext cx="5522593" cy="18398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67864"/>
                <a:gridCol w="939164"/>
                <a:gridCol w="1988820"/>
                <a:gridCol w="626745"/>
              </a:tblGrid>
              <a:tr h="266153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300" b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Alasan </a:t>
                      </a:r>
                      <a:r>
                        <a:rPr sz="13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Memilih</a:t>
                      </a:r>
                      <a:r>
                        <a:rPr sz="1300" b="1" spc="-17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b="1" spc="-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Jokowi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300" b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Alasan </a:t>
                      </a:r>
                      <a:r>
                        <a:rPr sz="13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Memilih</a:t>
                      </a:r>
                      <a:r>
                        <a:rPr sz="1300" b="1" spc="-18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b="1" spc="-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Prabowo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20707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100" spc="-4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Jujur, merakyat </a:t>
                      </a:r>
                      <a:r>
                        <a:rPr sz="110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&amp;</a:t>
                      </a:r>
                      <a:r>
                        <a:rPr sz="1100" spc="-18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4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sederhana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115" marB="0"/>
                </a:tc>
                <a:tc>
                  <a:txBody>
                    <a:bodyPr/>
                    <a:lstStyle/>
                    <a:p>
                      <a:pPr marR="347980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100" b="1" spc="-3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44.1</a:t>
                      </a:r>
                      <a:r>
                        <a:rPr sz="1100" b="1" spc="-2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50" baseline="-10101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1650" baseline="-10101">
                        <a:latin typeface="Arial"/>
                        <a:cs typeface="Arial"/>
                      </a:endParaRPr>
                    </a:p>
                  </a:txBody>
                  <a:tcPr marL="0" marR="0" marT="31115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100" spc="-4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Prabowo </a:t>
                      </a:r>
                      <a:r>
                        <a:rPr sz="1100" spc="-3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lebih</a:t>
                      </a:r>
                      <a:r>
                        <a:rPr sz="1100" spc="-14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4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tegas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115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100" b="1" spc="-3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44.1</a:t>
                      </a:r>
                      <a:r>
                        <a:rPr sz="1100" b="1" spc="-2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50" baseline="-10101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1650" baseline="-10101">
                        <a:latin typeface="Arial"/>
                        <a:cs typeface="Arial"/>
                      </a:endParaRPr>
                    </a:p>
                  </a:txBody>
                  <a:tcPr marL="0" marR="0" marT="31115" marB="0"/>
                </a:tc>
              </a:tr>
              <a:tr h="168092">
                <a:tc>
                  <a:txBody>
                    <a:bodyPr/>
                    <a:lstStyle/>
                    <a:p>
                      <a:pPr marL="31750">
                        <a:lnSpc>
                          <a:spcPts val="1155"/>
                        </a:lnSpc>
                      </a:pPr>
                      <a:r>
                        <a:rPr sz="1100" spc="-3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Sudah </a:t>
                      </a:r>
                      <a:r>
                        <a:rPr sz="1100" spc="-4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terbukti </a:t>
                      </a:r>
                      <a:r>
                        <a:rPr sz="1100" spc="-3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mampu</a:t>
                      </a:r>
                      <a:r>
                        <a:rPr sz="1100" spc="-24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4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memimpin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7980" algn="r">
                        <a:lnSpc>
                          <a:spcPts val="1155"/>
                        </a:lnSpc>
                      </a:pPr>
                      <a:r>
                        <a:rPr sz="1100" b="1" spc="-3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40.2</a:t>
                      </a:r>
                      <a:r>
                        <a:rPr sz="1100" b="1" spc="-2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50" baseline="-10101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1650" baseline="-10101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ts val="1155"/>
                        </a:lnSpc>
                      </a:pPr>
                      <a:r>
                        <a:rPr sz="1100" spc="-4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Jokowi </a:t>
                      </a:r>
                      <a:r>
                        <a:rPr sz="1100" spc="-3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gagal</a:t>
                      </a:r>
                      <a:r>
                        <a:rPr sz="1100" spc="-14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4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memimpin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155"/>
                        </a:lnSpc>
                      </a:pPr>
                      <a:r>
                        <a:rPr sz="1100" b="1" spc="-3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40.2</a:t>
                      </a:r>
                      <a:r>
                        <a:rPr sz="1100" b="1" spc="-2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50" baseline="-10101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1650" baseline="-10101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168092">
                <a:tc>
                  <a:txBody>
                    <a:bodyPr/>
                    <a:lstStyle/>
                    <a:p>
                      <a:pPr marL="31750">
                        <a:lnSpc>
                          <a:spcPts val="1155"/>
                        </a:lnSpc>
                      </a:pPr>
                      <a:r>
                        <a:rPr sz="1100" spc="-4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Berpihak </a:t>
                      </a:r>
                      <a:r>
                        <a:rPr sz="1100" spc="-3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pada wong</a:t>
                      </a:r>
                      <a:r>
                        <a:rPr sz="1100" spc="-20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4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cilik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7980" algn="r">
                        <a:lnSpc>
                          <a:spcPts val="1155"/>
                        </a:lnSpc>
                      </a:pPr>
                      <a:r>
                        <a:rPr sz="1100" b="1" spc="-3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7.8 </a:t>
                      </a:r>
                      <a:r>
                        <a:rPr sz="1650" baseline="-10101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1650" baseline="-10101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ts val="1155"/>
                        </a:lnSpc>
                      </a:pPr>
                      <a:r>
                        <a:rPr sz="1100" spc="-4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Berpihak </a:t>
                      </a:r>
                      <a:r>
                        <a:rPr sz="1100" spc="-3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pada wong</a:t>
                      </a:r>
                      <a:r>
                        <a:rPr sz="1100" spc="-20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4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cilik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155"/>
                        </a:lnSpc>
                      </a:pPr>
                      <a:r>
                        <a:rPr sz="1100" b="1" spc="-3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7.8 </a:t>
                      </a:r>
                      <a:r>
                        <a:rPr sz="1650" baseline="-10101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1650" baseline="-10101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168092">
                <a:tc>
                  <a:txBody>
                    <a:bodyPr/>
                    <a:lstStyle/>
                    <a:p>
                      <a:pPr marL="31750">
                        <a:lnSpc>
                          <a:spcPts val="1155"/>
                        </a:lnSpc>
                      </a:pPr>
                      <a:r>
                        <a:rPr sz="1100" spc="-3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Tidak suka </a:t>
                      </a:r>
                      <a:r>
                        <a:rPr sz="1100" spc="-4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dengan</a:t>
                      </a:r>
                      <a:r>
                        <a:rPr sz="1100" spc="-204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4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Prabowo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7980" algn="r">
                        <a:lnSpc>
                          <a:spcPts val="1155"/>
                        </a:lnSpc>
                      </a:pPr>
                      <a:r>
                        <a:rPr sz="1100" b="1" spc="-3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2.3 </a:t>
                      </a:r>
                      <a:r>
                        <a:rPr sz="1650" baseline="-10101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1650" baseline="-10101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ts val="1155"/>
                        </a:lnSpc>
                      </a:pPr>
                      <a:r>
                        <a:rPr sz="1100" spc="-4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Jokowi kurang</a:t>
                      </a:r>
                      <a:r>
                        <a:rPr sz="1100" spc="-13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4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tegas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155"/>
                        </a:lnSpc>
                      </a:pPr>
                      <a:r>
                        <a:rPr sz="1100" b="1" spc="-3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2.3 </a:t>
                      </a:r>
                      <a:r>
                        <a:rPr sz="1650" baseline="-10101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1650" baseline="-10101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168092">
                <a:tc>
                  <a:txBody>
                    <a:bodyPr/>
                    <a:lstStyle/>
                    <a:p>
                      <a:pPr marL="31750">
                        <a:lnSpc>
                          <a:spcPts val="1155"/>
                        </a:lnSpc>
                      </a:pPr>
                      <a:r>
                        <a:rPr sz="1100" spc="-4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Jokowi-Maruf </a:t>
                      </a:r>
                      <a:r>
                        <a:rPr sz="1100" spc="-3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lebih</a:t>
                      </a:r>
                      <a:r>
                        <a:rPr sz="1100" spc="-14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4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islami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7980" algn="r">
                        <a:lnSpc>
                          <a:spcPts val="1155"/>
                        </a:lnSpc>
                      </a:pPr>
                      <a:r>
                        <a:rPr sz="1100" b="1" spc="-3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1.2 </a:t>
                      </a:r>
                      <a:r>
                        <a:rPr sz="1650" baseline="-10101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1650" baseline="-10101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ts val="1155"/>
                        </a:lnSpc>
                      </a:pPr>
                      <a:r>
                        <a:rPr sz="1100" spc="-3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Tidak</a:t>
                      </a:r>
                      <a:r>
                        <a:rPr sz="1100" spc="-9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3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suka</a:t>
                      </a:r>
                      <a:r>
                        <a:rPr sz="1100" spc="-9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4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dengan</a:t>
                      </a:r>
                      <a:r>
                        <a:rPr sz="1100" spc="-9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3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Maruf</a:t>
                      </a:r>
                      <a:r>
                        <a:rPr sz="1100" spc="-9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4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Amin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155"/>
                        </a:lnSpc>
                      </a:pPr>
                      <a:r>
                        <a:rPr sz="1100" b="1" spc="-3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1.2 </a:t>
                      </a:r>
                      <a:r>
                        <a:rPr sz="1650" baseline="-10101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1650" baseline="-10101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168092">
                <a:tc>
                  <a:txBody>
                    <a:bodyPr/>
                    <a:lstStyle/>
                    <a:p>
                      <a:pPr marL="31750">
                        <a:lnSpc>
                          <a:spcPts val="1155"/>
                        </a:lnSpc>
                      </a:pPr>
                      <a:r>
                        <a:rPr sz="1100" spc="-3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Tidak suga </a:t>
                      </a:r>
                      <a:r>
                        <a:rPr sz="1100" spc="-4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dengan</a:t>
                      </a:r>
                      <a:r>
                        <a:rPr sz="1100" spc="-204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4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Sandiaga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7980" algn="r">
                        <a:lnSpc>
                          <a:spcPts val="1155"/>
                        </a:lnSpc>
                      </a:pPr>
                      <a:r>
                        <a:rPr sz="1100" b="1" spc="-3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0.8 </a:t>
                      </a:r>
                      <a:r>
                        <a:rPr sz="1650" baseline="-10101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1650" baseline="-10101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ts val="1155"/>
                        </a:lnSpc>
                      </a:pPr>
                      <a:r>
                        <a:rPr sz="1100" spc="-3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Suka </a:t>
                      </a:r>
                      <a:r>
                        <a:rPr sz="1100" spc="-4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dengan</a:t>
                      </a:r>
                      <a:r>
                        <a:rPr sz="1100" spc="-14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4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Sandiaga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155"/>
                        </a:lnSpc>
                      </a:pPr>
                      <a:r>
                        <a:rPr sz="1100" b="1" spc="-3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0.8 </a:t>
                      </a:r>
                      <a:r>
                        <a:rPr sz="1650" baseline="-10101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1650" baseline="-10101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168092">
                <a:tc>
                  <a:txBody>
                    <a:bodyPr/>
                    <a:lstStyle/>
                    <a:p>
                      <a:pPr marL="31750">
                        <a:lnSpc>
                          <a:spcPts val="1155"/>
                        </a:lnSpc>
                      </a:pPr>
                      <a:r>
                        <a:rPr sz="1100" spc="-3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Suka </a:t>
                      </a:r>
                      <a:r>
                        <a:rPr sz="1100" spc="-4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dengan </a:t>
                      </a:r>
                      <a:r>
                        <a:rPr sz="1100" spc="-3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Maruf</a:t>
                      </a:r>
                      <a:r>
                        <a:rPr sz="1100" spc="-19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4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Amin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7980" algn="r">
                        <a:lnSpc>
                          <a:spcPts val="1155"/>
                        </a:lnSpc>
                      </a:pPr>
                      <a:r>
                        <a:rPr sz="1100" b="1" spc="-3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0.8 </a:t>
                      </a:r>
                      <a:r>
                        <a:rPr sz="1650" baseline="-10101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1650" baseline="-10101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ts val="1155"/>
                        </a:lnSpc>
                      </a:pPr>
                      <a:r>
                        <a:rPr sz="1100" spc="-4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Prabowo-Sandi </a:t>
                      </a:r>
                      <a:r>
                        <a:rPr sz="1100" spc="-3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lebih</a:t>
                      </a:r>
                      <a:r>
                        <a:rPr sz="1100" spc="-15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4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islami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155"/>
                        </a:lnSpc>
                      </a:pPr>
                      <a:r>
                        <a:rPr sz="1100" b="1" spc="-3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0.8 </a:t>
                      </a:r>
                      <a:r>
                        <a:rPr sz="1650" baseline="-10101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1650" baseline="-10101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168092">
                <a:tc>
                  <a:txBody>
                    <a:bodyPr/>
                    <a:lstStyle/>
                    <a:p>
                      <a:pPr marL="31750">
                        <a:lnSpc>
                          <a:spcPts val="1155"/>
                        </a:lnSpc>
                      </a:pPr>
                      <a:r>
                        <a:rPr sz="1100" spc="-4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Jokowi </a:t>
                      </a:r>
                      <a:r>
                        <a:rPr sz="1100" spc="-3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lebih</a:t>
                      </a:r>
                      <a:r>
                        <a:rPr sz="1100" spc="-14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4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tegas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7980" algn="r">
                        <a:lnSpc>
                          <a:spcPts val="1155"/>
                        </a:lnSpc>
                      </a:pPr>
                      <a:r>
                        <a:rPr sz="1100" b="1" spc="-3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0.4 </a:t>
                      </a:r>
                      <a:r>
                        <a:rPr sz="1650" baseline="-10101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1650" baseline="-10101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ts val="1155"/>
                        </a:lnSpc>
                      </a:pPr>
                      <a:r>
                        <a:rPr sz="1100" spc="-3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Tidak suka </a:t>
                      </a:r>
                      <a:r>
                        <a:rPr sz="1100" spc="-4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dengan</a:t>
                      </a:r>
                      <a:r>
                        <a:rPr sz="1100" spc="-20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4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Jokowi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155"/>
                        </a:lnSpc>
                      </a:pPr>
                      <a:r>
                        <a:rPr sz="1100" b="1" spc="-3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0.4 </a:t>
                      </a:r>
                      <a:r>
                        <a:rPr sz="1650" baseline="-10101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1650" baseline="-10101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176300">
                <a:tc>
                  <a:txBody>
                    <a:bodyPr/>
                    <a:lstStyle/>
                    <a:p>
                      <a:pPr marL="31750">
                        <a:lnSpc>
                          <a:spcPts val="1155"/>
                        </a:lnSpc>
                      </a:pPr>
                      <a:r>
                        <a:rPr sz="1100" spc="-4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Lainnya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7980" algn="r">
                        <a:lnSpc>
                          <a:spcPts val="1155"/>
                        </a:lnSpc>
                      </a:pPr>
                      <a:r>
                        <a:rPr sz="1100" b="1" spc="-3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2.3 </a:t>
                      </a:r>
                      <a:r>
                        <a:rPr sz="1650" baseline="-10101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1650" baseline="-10101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7" name="object 17"/>
          <p:cNvSpPr/>
          <p:nvPr/>
        </p:nvSpPr>
        <p:spPr>
          <a:xfrm>
            <a:off x="2961728" y="386562"/>
            <a:ext cx="628230" cy="7853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908344" y="431076"/>
            <a:ext cx="593839" cy="7430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85944" y="866966"/>
            <a:ext cx="288290" cy="251460"/>
          </a:xfrm>
          <a:custGeom>
            <a:avLst/>
            <a:gdLst/>
            <a:ahLst/>
            <a:cxnLst/>
            <a:rect l="l" t="t" r="r" b="b"/>
            <a:pathLst>
              <a:path w="288289" h="251459">
                <a:moveTo>
                  <a:pt x="0" y="114401"/>
                </a:moveTo>
                <a:lnTo>
                  <a:pt x="57010" y="139026"/>
                </a:lnTo>
                <a:lnTo>
                  <a:pt x="93752" y="169319"/>
                </a:lnTo>
                <a:lnTo>
                  <a:pt x="92455" y="198609"/>
                </a:lnTo>
                <a:lnTo>
                  <a:pt x="81051" y="251371"/>
                </a:lnTo>
                <a:lnTo>
                  <a:pt x="83136" y="243222"/>
                </a:lnTo>
                <a:lnTo>
                  <a:pt x="90747" y="224485"/>
                </a:lnTo>
                <a:lnTo>
                  <a:pt x="105922" y="203718"/>
                </a:lnTo>
                <a:lnTo>
                  <a:pt x="130695" y="189484"/>
                </a:lnTo>
                <a:lnTo>
                  <a:pt x="154728" y="184354"/>
                </a:lnTo>
                <a:lnTo>
                  <a:pt x="218963" y="184354"/>
                </a:lnTo>
                <a:lnTo>
                  <a:pt x="220700" y="175348"/>
                </a:lnTo>
                <a:lnTo>
                  <a:pt x="228690" y="150060"/>
                </a:lnTo>
                <a:lnTo>
                  <a:pt x="238375" y="133873"/>
                </a:lnTo>
                <a:lnTo>
                  <a:pt x="256076" y="119806"/>
                </a:lnTo>
                <a:lnTo>
                  <a:pt x="260843" y="116989"/>
                </a:lnTo>
                <a:lnTo>
                  <a:pt x="55706" y="116989"/>
                </a:lnTo>
                <a:lnTo>
                  <a:pt x="0" y="114401"/>
                </a:lnTo>
                <a:close/>
              </a:path>
              <a:path w="288289" h="251459">
                <a:moveTo>
                  <a:pt x="218963" y="184354"/>
                </a:moveTo>
                <a:lnTo>
                  <a:pt x="154728" y="184354"/>
                </a:lnTo>
                <a:lnTo>
                  <a:pt x="171751" y="188974"/>
                </a:lnTo>
                <a:lnTo>
                  <a:pt x="189874" y="209041"/>
                </a:lnTo>
                <a:lnTo>
                  <a:pt x="217208" y="250253"/>
                </a:lnTo>
                <a:lnTo>
                  <a:pt x="216019" y="244578"/>
                </a:lnTo>
                <a:lnTo>
                  <a:pt x="214329" y="228879"/>
                </a:lnTo>
                <a:lnTo>
                  <a:pt x="214952" y="205140"/>
                </a:lnTo>
                <a:lnTo>
                  <a:pt x="218963" y="184354"/>
                </a:lnTo>
                <a:close/>
              </a:path>
              <a:path w="288289" h="251459">
                <a:moveTo>
                  <a:pt x="85458" y="10274"/>
                </a:moveTo>
                <a:lnTo>
                  <a:pt x="90423" y="74687"/>
                </a:lnTo>
                <a:lnTo>
                  <a:pt x="83177" y="107005"/>
                </a:lnTo>
                <a:lnTo>
                  <a:pt x="55706" y="116989"/>
                </a:lnTo>
                <a:lnTo>
                  <a:pt x="260843" y="116989"/>
                </a:lnTo>
                <a:lnTo>
                  <a:pt x="288112" y="100876"/>
                </a:lnTo>
                <a:lnTo>
                  <a:pt x="278063" y="100397"/>
                </a:lnTo>
                <a:lnTo>
                  <a:pt x="254871" y="97467"/>
                </a:lnTo>
                <a:lnTo>
                  <a:pt x="210781" y="75285"/>
                </a:lnTo>
                <a:lnTo>
                  <a:pt x="198143" y="43167"/>
                </a:lnTo>
                <a:lnTo>
                  <a:pt x="125272" y="43167"/>
                </a:lnTo>
                <a:lnTo>
                  <a:pt x="111827" y="40460"/>
                </a:lnTo>
                <a:lnTo>
                  <a:pt x="103198" y="36131"/>
                </a:lnTo>
                <a:lnTo>
                  <a:pt x="95653" y="27097"/>
                </a:lnTo>
                <a:lnTo>
                  <a:pt x="85458" y="10274"/>
                </a:lnTo>
                <a:close/>
              </a:path>
              <a:path w="288289" h="251459">
                <a:moveTo>
                  <a:pt x="198259" y="0"/>
                </a:moveTo>
                <a:lnTo>
                  <a:pt x="190059" y="7291"/>
                </a:lnTo>
                <a:lnTo>
                  <a:pt x="170310" y="23040"/>
                </a:lnTo>
                <a:lnTo>
                  <a:pt x="146288" y="38061"/>
                </a:lnTo>
                <a:lnTo>
                  <a:pt x="125272" y="43167"/>
                </a:lnTo>
                <a:lnTo>
                  <a:pt x="198143" y="43167"/>
                </a:lnTo>
                <a:lnTo>
                  <a:pt x="197362" y="29444"/>
                </a:lnTo>
                <a:lnTo>
                  <a:pt x="1982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06613" y="881867"/>
            <a:ext cx="288290" cy="253365"/>
          </a:xfrm>
          <a:custGeom>
            <a:avLst/>
            <a:gdLst/>
            <a:ahLst/>
            <a:cxnLst/>
            <a:rect l="l" t="t" r="r" b="b"/>
            <a:pathLst>
              <a:path w="288289" h="253365">
                <a:moveTo>
                  <a:pt x="212180" y="180615"/>
                </a:moveTo>
                <a:lnTo>
                  <a:pt x="146161" y="180615"/>
                </a:lnTo>
                <a:lnTo>
                  <a:pt x="162582" y="187064"/>
                </a:lnTo>
                <a:lnTo>
                  <a:pt x="178407" y="208991"/>
                </a:lnTo>
                <a:lnTo>
                  <a:pt x="201079" y="252945"/>
                </a:lnTo>
                <a:lnTo>
                  <a:pt x="200516" y="247173"/>
                </a:lnTo>
                <a:lnTo>
                  <a:pt x="200558" y="231309"/>
                </a:lnTo>
                <a:lnTo>
                  <a:pt x="203758" y="207843"/>
                </a:lnTo>
                <a:lnTo>
                  <a:pt x="212180" y="180615"/>
                </a:lnTo>
                <a:close/>
              </a:path>
              <a:path w="288289" h="253365">
                <a:moveTo>
                  <a:pt x="0" y="94195"/>
                </a:moveTo>
                <a:lnTo>
                  <a:pt x="53974" y="124879"/>
                </a:lnTo>
                <a:lnTo>
                  <a:pt x="87185" y="159007"/>
                </a:lnTo>
                <a:lnTo>
                  <a:pt x="82700" y="187979"/>
                </a:lnTo>
                <a:lnTo>
                  <a:pt x="65608" y="239179"/>
                </a:lnTo>
                <a:lnTo>
                  <a:pt x="68568" y="231309"/>
                </a:lnTo>
                <a:lnTo>
                  <a:pt x="78178" y="213518"/>
                </a:lnTo>
                <a:lnTo>
                  <a:pt x="95526" y="194537"/>
                </a:lnTo>
                <a:lnTo>
                  <a:pt x="121704" y="183095"/>
                </a:lnTo>
                <a:lnTo>
                  <a:pt x="146161" y="180615"/>
                </a:lnTo>
                <a:lnTo>
                  <a:pt x="212180" y="180615"/>
                </a:lnTo>
                <a:lnTo>
                  <a:pt x="212725" y="178854"/>
                </a:lnTo>
                <a:lnTo>
                  <a:pt x="223428" y="154595"/>
                </a:lnTo>
                <a:lnTo>
                  <a:pt x="234822" y="139563"/>
                </a:lnTo>
                <a:lnTo>
                  <a:pt x="253951" y="127508"/>
                </a:lnTo>
                <a:lnTo>
                  <a:pt x="287858" y="112179"/>
                </a:lnTo>
                <a:lnTo>
                  <a:pt x="277921" y="110608"/>
                </a:lnTo>
                <a:lnTo>
                  <a:pt x="255185" y="105170"/>
                </a:lnTo>
                <a:lnTo>
                  <a:pt x="249600" y="102839"/>
                </a:lnTo>
                <a:lnTo>
                  <a:pt x="55082" y="102839"/>
                </a:lnTo>
                <a:lnTo>
                  <a:pt x="0" y="94195"/>
                </a:lnTo>
                <a:close/>
              </a:path>
              <a:path w="288289" h="253365">
                <a:moveTo>
                  <a:pt x="96304" y="0"/>
                </a:moveTo>
                <a:lnTo>
                  <a:pt x="94206" y="64572"/>
                </a:lnTo>
                <a:lnTo>
                  <a:pt x="83475" y="95908"/>
                </a:lnTo>
                <a:lnTo>
                  <a:pt x="55082" y="102839"/>
                </a:lnTo>
                <a:lnTo>
                  <a:pt x="249600" y="102839"/>
                </a:lnTo>
                <a:lnTo>
                  <a:pt x="230267" y="94771"/>
                </a:lnTo>
                <a:lnTo>
                  <a:pt x="213779" y="78320"/>
                </a:lnTo>
                <a:lnTo>
                  <a:pt x="207162" y="62242"/>
                </a:lnTo>
                <a:lnTo>
                  <a:pt x="204516" y="48945"/>
                </a:lnTo>
                <a:lnTo>
                  <a:pt x="205141" y="37045"/>
                </a:lnTo>
                <a:lnTo>
                  <a:pt x="132283" y="37045"/>
                </a:lnTo>
                <a:lnTo>
                  <a:pt x="119219" y="32895"/>
                </a:lnTo>
                <a:lnTo>
                  <a:pt x="111117" y="27652"/>
                </a:lnTo>
                <a:lnTo>
                  <a:pt x="104602" y="17845"/>
                </a:lnTo>
                <a:lnTo>
                  <a:pt x="96304" y="0"/>
                </a:lnTo>
                <a:close/>
              </a:path>
              <a:path w="288289" h="253365">
                <a:moveTo>
                  <a:pt x="209550" y="2120"/>
                </a:moveTo>
                <a:lnTo>
                  <a:pt x="200602" y="8470"/>
                </a:lnTo>
                <a:lnTo>
                  <a:pt x="179250" y="21964"/>
                </a:lnTo>
                <a:lnTo>
                  <a:pt x="153732" y="34267"/>
                </a:lnTo>
                <a:lnTo>
                  <a:pt x="132283" y="37045"/>
                </a:lnTo>
                <a:lnTo>
                  <a:pt x="205141" y="37045"/>
                </a:lnTo>
                <a:lnTo>
                  <a:pt x="205444" y="31286"/>
                </a:lnTo>
                <a:lnTo>
                  <a:pt x="209550" y="2120"/>
                </a:lnTo>
                <a:close/>
              </a:path>
            </a:pathLst>
          </a:custGeom>
          <a:solidFill>
            <a:srgbClr val="9CA3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921223" y="965789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4" h="62865">
                <a:moveTo>
                  <a:pt x="31432" y="0"/>
                </a:moveTo>
                <a:lnTo>
                  <a:pt x="19191" y="2469"/>
                </a:lnTo>
                <a:lnTo>
                  <a:pt x="9201" y="9205"/>
                </a:lnTo>
                <a:lnTo>
                  <a:pt x="2468" y="19197"/>
                </a:lnTo>
                <a:lnTo>
                  <a:pt x="0" y="31432"/>
                </a:lnTo>
                <a:lnTo>
                  <a:pt x="2468" y="43667"/>
                </a:lnTo>
                <a:lnTo>
                  <a:pt x="9201" y="53659"/>
                </a:lnTo>
                <a:lnTo>
                  <a:pt x="19191" y="60395"/>
                </a:lnTo>
                <a:lnTo>
                  <a:pt x="31432" y="62865"/>
                </a:lnTo>
                <a:lnTo>
                  <a:pt x="43665" y="60395"/>
                </a:lnTo>
                <a:lnTo>
                  <a:pt x="53652" y="53659"/>
                </a:lnTo>
                <a:lnTo>
                  <a:pt x="60384" y="43667"/>
                </a:lnTo>
                <a:lnTo>
                  <a:pt x="62852" y="31432"/>
                </a:lnTo>
                <a:lnTo>
                  <a:pt x="60384" y="19197"/>
                </a:lnTo>
                <a:lnTo>
                  <a:pt x="53652" y="9205"/>
                </a:lnTo>
                <a:lnTo>
                  <a:pt x="43665" y="2469"/>
                </a:lnTo>
                <a:lnTo>
                  <a:pt x="31432" y="0"/>
                </a:lnTo>
                <a:close/>
              </a:path>
            </a:pathLst>
          </a:custGeom>
          <a:solidFill>
            <a:srgbClr val="1D1D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94263" y="790428"/>
            <a:ext cx="273050" cy="220345"/>
          </a:xfrm>
          <a:custGeom>
            <a:avLst/>
            <a:gdLst/>
            <a:ahLst/>
            <a:cxnLst/>
            <a:rect l="l" t="t" r="r" b="b"/>
            <a:pathLst>
              <a:path w="273050" h="220344">
                <a:moveTo>
                  <a:pt x="38335" y="0"/>
                </a:moveTo>
                <a:lnTo>
                  <a:pt x="2516" y="24686"/>
                </a:lnTo>
                <a:lnTo>
                  <a:pt x="0" y="33529"/>
                </a:lnTo>
                <a:lnTo>
                  <a:pt x="608" y="39844"/>
                </a:lnTo>
                <a:lnTo>
                  <a:pt x="3073" y="43553"/>
                </a:lnTo>
                <a:lnTo>
                  <a:pt x="7048" y="46728"/>
                </a:lnTo>
                <a:lnTo>
                  <a:pt x="19748" y="51490"/>
                </a:lnTo>
                <a:lnTo>
                  <a:pt x="233260" y="202303"/>
                </a:lnTo>
                <a:lnTo>
                  <a:pt x="272948" y="219765"/>
                </a:lnTo>
                <a:lnTo>
                  <a:pt x="246748" y="176103"/>
                </a:lnTo>
                <a:lnTo>
                  <a:pt x="50698" y="18940"/>
                </a:lnTo>
                <a:lnTo>
                  <a:pt x="45148" y="1491"/>
                </a:lnTo>
                <a:lnTo>
                  <a:pt x="42760" y="690"/>
                </a:lnTo>
                <a:lnTo>
                  <a:pt x="38335" y="0"/>
                </a:lnTo>
                <a:close/>
              </a:path>
            </a:pathLst>
          </a:custGeom>
          <a:solidFill>
            <a:srgbClr val="686B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06944" y="866966"/>
            <a:ext cx="288290" cy="251460"/>
          </a:xfrm>
          <a:custGeom>
            <a:avLst/>
            <a:gdLst/>
            <a:ahLst/>
            <a:cxnLst/>
            <a:rect l="l" t="t" r="r" b="b"/>
            <a:pathLst>
              <a:path w="288289" h="251459">
                <a:moveTo>
                  <a:pt x="0" y="114401"/>
                </a:moveTo>
                <a:lnTo>
                  <a:pt x="57010" y="139026"/>
                </a:lnTo>
                <a:lnTo>
                  <a:pt x="93752" y="169319"/>
                </a:lnTo>
                <a:lnTo>
                  <a:pt x="92455" y="198609"/>
                </a:lnTo>
                <a:lnTo>
                  <a:pt x="81051" y="251371"/>
                </a:lnTo>
                <a:lnTo>
                  <a:pt x="83136" y="243222"/>
                </a:lnTo>
                <a:lnTo>
                  <a:pt x="90747" y="224485"/>
                </a:lnTo>
                <a:lnTo>
                  <a:pt x="105922" y="203718"/>
                </a:lnTo>
                <a:lnTo>
                  <a:pt x="130695" y="189484"/>
                </a:lnTo>
                <a:lnTo>
                  <a:pt x="154728" y="184354"/>
                </a:lnTo>
                <a:lnTo>
                  <a:pt x="218963" y="184354"/>
                </a:lnTo>
                <a:lnTo>
                  <a:pt x="220700" y="175348"/>
                </a:lnTo>
                <a:lnTo>
                  <a:pt x="228690" y="150060"/>
                </a:lnTo>
                <a:lnTo>
                  <a:pt x="238375" y="133873"/>
                </a:lnTo>
                <a:lnTo>
                  <a:pt x="256076" y="119806"/>
                </a:lnTo>
                <a:lnTo>
                  <a:pt x="260843" y="116989"/>
                </a:lnTo>
                <a:lnTo>
                  <a:pt x="55706" y="116989"/>
                </a:lnTo>
                <a:lnTo>
                  <a:pt x="0" y="114401"/>
                </a:lnTo>
                <a:close/>
              </a:path>
              <a:path w="288289" h="251459">
                <a:moveTo>
                  <a:pt x="218963" y="184354"/>
                </a:moveTo>
                <a:lnTo>
                  <a:pt x="154728" y="184354"/>
                </a:lnTo>
                <a:lnTo>
                  <a:pt x="171751" y="188974"/>
                </a:lnTo>
                <a:lnTo>
                  <a:pt x="189874" y="209041"/>
                </a:lnTo>
                <a:lnTo>
                  <a:pt x="217208" y="250253"/>
                </a:lnTo>
                <a:lnTo>
                  <a:pt x="216019" y="244578"/>
                </a:lnTo>
                <a:lnTo>
                  <a:pt x="214329" y="228879"/>
                </a:lnTo>
                <a:lnTo>
                  <a:pt x="214952" y="205140"/>
                </a:lnTo>
                <a:lnTo>
                  <a:pt x="218963" y="184354"/>
                </a:lnTo>
                <a:close/>
              </a:path>
              <a:path w="288289" h="251459">
                <a:moveTo>
                  <a:pt x="85458" y="10274"/>
                </a:moveTo>
                <a:lnTo>
                  <a:pt x="90423" y="74687"/>
                </a:lnTo>
                <a:lnTo>
                  <a:pt x="83177" y="107005"/>
                </a:lnTo>
                <a:lnTo>
                  <a:pt x="55706" y="116989"/>
                </a:lnTo>
                <a:lnTo>
                  <a:pt x="260843" y="116989"/>
                </a:lnTo>
                <a:lnTo>
                  <a:pt x="288112" y="100876"/>
                </a:lnTo>
                <a:lnTo>
                  <a:pt x="278063" y="100397"/>
                </a:lnTo>
                <a:lnTo>
                  <a:pt x="254871" y="97467"/>
                </a:lnTo>
                <a:lnTo>
                  <a:pt x="210781" y="75285"/>
                </a:lnTo>
                <a:lnTo>
                  <a:pt x="198143" y="43167"/>
                </a:lnTo>
                <a:lnTo>
                  <a:pt x="125272" y="43167"/>
                </a:lnTo>
                <a:lnTo>
                  <a:pt x="111827" y="40460"/>
                </a:lnTo>
                <a:lnTo>
                  <a:pt x="103198" y="36131"/>
                </a:lnTo>
                <a:lnTo>
                  <a:pt x="95653" y="27097"/>
                </a:lnTo>
                <a:lnTo>
                  <a:pt x="85458" y="10274"/>
                </a:lnTo>
                <a:close/>
              </a:path>
              <a:path w="288289" h="251459">
                <a:moveTo>
                  <a:pt x="198259" y="0"/>
                </a:moveTo>
                <a:lnTo>
                  <a:pt x="190059" y="7291"/>
                </a:lnTo>
                <a:lnTo>
                  <a:pt x="170310" y="23040"/>
                </a:lnTo>
                <a:lnTo>
                  <a:pt x="146288" y="38061"/>
                </a:lnTo>
                <a:lnTo>
                  <a:pt x="125272" y="43167"/>
                </a:lnTo>
                <a:lnTo>
                  <a:pt x="198143" y="43167"/>
                </a:lnTo>
                <a:lnTo>
                  <a:pt x="197362" y="29444"/>
                </a:lnTo>
                <a:lnTo>
                  <a:pt x="1982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727613" y="881867"/>
            <a:ext cx="288290" cy="253365"/>
          </a:xfrm>
          <a:custGeom>
            <a:avLst/>
            <a:gdLst/>
            <a:ahLst/>
            <a:cxnLst/>
            <a:rect l="l" t="t" r="r" b="b"/>
            <a:pathLst>
              <a:path w="288289" h="253365">
                <a:moveTo>
                  <a:pt x="212180" y="180615"/>
                </a:moveTo>
                <a:lnTo>
                  <a:pt x="146161" y="180615"/>
                </a:lnTo>
                <a:lnTo>
                  <a:pt x="162582" y="187064"/>
                </a:lnTo>
                <a:lnTo>
                  <a:pt x="178407" y="208991"/>
                </a:lnTo>
                <a:lnTo>
                  <a:pt x="201079" y="252945"/>
                </a:lnTo>
                <a:lnTo>
                  <a:pt x="200516" y="247173"/>
                </a:lnTo>
                <a:lnTo>
                  <a:pt x="200558" y="231309"/>
                </a:lnTo>
                <a:lnTo>
                  <a:pt x="203758" y="207843"/>
                </a:lnTo>
                <a:lnTo>
                  <a:pt x="212180" y="180615"/>
                </a:lnTo>
                <a:close/>
              </a:path>
              <a:path w="288289" h="253365">
                <a:moveTo>
                  <a:pt x="0" y="94195"/>
                </a:moveTo>
                <a:lnTo>
                  <a:pt x="53975" y="124879"/>
                </a:lnTo>
                <a:lnTo>
                  <a:pt x="87185" y="159007"/>
                </a:lnTo>
                <a:lnTo>
                  <a:pt x="82700" y="187979"/>
                </a:lnTo>
                <a:lnTo>
                  <a:pt x="65608" y="239179"/>
                </a:lnTo>
                <a:lnTo>
                  <a:pt x="68568" y="231309"/>
                </a:lnTo>
                <a:lnTo>
                  <a:pt x="78178" y="213518"/>
                </a:lnTo>
                <a:lnTo>
                  <a:pt x="95526" y="194537"/>
                </a:lnTo>
                <a:lnTo>
                  <a:pt x="121704" y="183095"/>
                </a:lnTo>
                <a:lnTo>
                  <a:pt x="146161" y="180615"/>
                </a:lnTo>
                <a:lnTo>
                  <a:pt x="212180" y="180615"/>
                </a:lnTo>
                <a:lnTo>
                  <a:pt x="212725" y="178854"/>
                </a:lnTo>
                <a:lnTo>
                  <a:pt x="223428" y="154595"/>
                </a:lnTo>
                <a:lnTo>
                  <a:pt x="234823" y="139563"/>
                </a:lnTo>
                <a:lnTo>
                  <a:pt x="253951" y="127508"/>
                </a:lnTo>
                <a:lnTo>
                  <a:pt x="287858" y="112179"/>
                </a:lnTo>
                <a:lnTo>
                  <a:pt x="277921" y="110608"/>
                </a:lnTo>
                <a:lnTo>
                  <a:pt x="255185" y="105170"/>
                </a:lnTo>
                <a:lnTo>
                  <a:pt x="249600" y="102839"/>
                </a:lnTo>
                <a:lnTo>
                  <a:pt x="55082" y="102839"/>
                </a:lnTo>
                <a:lnTo>
                  <a:pt x="0" y="94195"/>
                </a:lnTo>
                <a:close/>
              </a:path>
              <a:path w="288289" h="253365">
                <a:moveTo>
                  <a:pt x="96304" y="0"/>
                </a:moveTo>
                <a:lnTo>
                  <a:pt x="94206" y="64572"/>
                </a:lnTo>
                <a:lnTo>
                  <a:pt x="83475" y="95908"/>
                </a:lnTo>
                <a:lnTo>
                  <a:pt x="55082" y="102839"/>
                </a:lnTo>
                <a:lnTo>
                  <a:pt x="249600" y="102839"/>
                </a:lnTo>
                <a:lnTo>
                  <a:pt x="230267" y="94771"/>
                </a:lnTo>
                <a:lnTo>
                  <a:pt x="213779" y="78320"/>
                </a:lnTo>
                <a:lnTo>
                  <a:pt x="207162" y="62242"/>
                </a:lnTo>
                <a:lnTo>
                  <a:pt x="204516" y="48945"/>
                </a:lnTo>
                <a:lnTo>
                  <a:pt x="205141" y="37045"/>
                </a:lnTo>
                <a:lnTo>
                  <a:pt x="132283" y="37045"/>
                </a:lnTo>
                <a:lnTo>
                  <a:pt x="119219" y="32895"/>
                </a:lnTo>
                <a:lnTo>
                  <a:pt x="111117" y="27652"/>
                </a:lnTo>
                <a:lnTo>
                  <a:pt x="104602" y="17845"/>
                </a:lnTo>
                <a:lnTo>
                  <a:pt x="96304" y="0"/>
                </a:lnTo>
                <a:close/>
              </a:path>
              <a:path w="288289" h="253365">
                <a:moveTo>
                  <a:pt x="209550" y="2120"/>
                </a:moveTo>
                <a:lnTo>
                  <a:pt x="200602" y="8470"/>
                </a:lnTo>
                <a:lnTo>
                  <a:pt x="179250" y="21964"/>
                </a:lnTo>
                <a:lnTo>
                  <a:pt x="153732" y="34267"/>
                </a:lnTo>
                <a:lnTo>
                  <a:pt x="132283" y="37045"/>
                </a:lnTo>
                <a:lnTo>
                  <a:pt x="205141" y="37045"/>
                </a:lnTo>
                <a:lnTo>
                  <a:pt x="205444" y="31286"/>
                </a:lnTo>
                <a:lnTo>
                  <a:pt x="209550" y="2120"/>
                </a:lnTo>
                <a:close/>
              </a:path>
            </a:pathLst>
          </a:custGeom>
          <a:solidFill>
            <a:srgbClr val="9CA3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42223" y="965789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4" h="62865">
                <a:moveTo>
                  <a:pt x="31432" y="0"/>
                </a:moveTo>
                <a:lnTo>
                  <a:pt x="19191" y="2469"/>
                </a:lnTo>
                <a:lnTo>
                  <a:pt x="9201" y="9205"/>
                </a:lnTo>
                <a:lnTo>
                  <a:pt x="2468" y="19197"/>
                </a:lnTo>
                <a:lnTo>
                  <a:pt x="0" y="31432"/>
                </a:lnTo>
                <a:lnTo>
                  <a:pt x="2468" y="43667"/>
                </a:lnTo>
                <a:lnTo>
                  <a:pt x="9201" y="53659"/>
                </a:lnTo>
                <a:lnTo>
                  <a:pt x="19191" y="60395"/>
                </a:lnTo>
                <a:lnTo>
                  <a:pt x="31432" y="62865"/>
                </a:lnTo>
                <a:lnTo>
                  <a:pt x="43665" y="60395"/>
                </a:lnTo>
                <a:lnTo>
                  <a:pt x="53652" y="53659"/>
                </a:lnTo>
                <a:lnTo>
                  <a:pt x="60384" y="43667"/>
                </a:lnTo>
                <a:lnTo>
                  <a:pt x="62852" y="31432"/>
                </a:lnTo>
                <a:lnTo>
                  <a:pt x="60384" y="19197"/>
                </a:lnTo>
                <a:lnTo>
                  <a:pt x="53652" y="9205"/>
                </a:lnTo>
                <a:lnTo>
                  <a:pt x="43665" y="2469"/>
                </a:lnTo>
                <a:lnTo>
                  <a:pt x="31432" y="0"/>
                </a:lnTo>
                <a:close/>
              </a:path>
            </a:pathLst>
          </a:custGeom>
          <a:solidFill>
            <a:srgbClr val="1D1D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15263" y="790428"/>
            <a:ext cx="273050" cy="220345"/>
          </a:xfrm>
          <a:custGeom>
            <a:avLst/>
            <a:gdLst/>
            <a:ahLst/>
            <a:cxnLst/>
            <a:rect l="l" t="t" r="r" b="b"/>
            <a:pathLst>
              <a:path w="273050" h="220344">
                <a:moveTo>
                  <a:pt x="38335" y="0"/>
                </a:moveTo>
                <a:lnTo>
                  <a:pt x="2516" y="24686"/>
                </a:lnTo>
                <a:lnTo>
                  <a:pt x="0" y="33529"/>
                </a:lnTo>
                <a:lnTo>
                  <a:pt x="608" y="39844"/>
                </a:lnTo>
                <a:lnTo>
                  <a:pt x="3073" y="43553"/>
                </a:lnTo>
                <a:lnTo>
                  <a:pt x="7048" y="46728"/>
                </a:lnTo>
                <a:lnTo>
                  <a:pt x="19748" y="51490"/>
                </a:lnTo>
                <a:lnTo>
                  <a:pt x="233260" y="202303"/>
                </a:lnTo>
                <a:lnTo>
                  <a:pt x="272948" y="219765"/>
                </a:lnTo>
                <a:lnTo>
                  <a:pt x="246748" y="176103"/>
                </a:lnTo>
                <a:lnTo>
                  <a:pt x="50698" y="18940"/>
                </a:lnTo>
                <a:lnTo>
                  <a:pt x="45148" y="1491"/>
                </a:lnTo>
                <a:lnTo>
                  <a:pt x="42760" y="690"/>
                </a:lnTo>
                <a:lnTo>
                  <a:pt x="38335" y="0"/>
                </a:lnTo>
                <a:close/>
              </a:path>
            </a:pathLst>
          </a:custGeom>
          <a:solidFill>
            <a:srgbClr val="686B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05929" y="3956644"/>
            <a:ext cx="4174490" cy="0"/>
          </a:xfrm>
          <a:custGeom>
            <a:avLst/>
            <a:gdLst/>
            <a:ahLst/>
            <a:cxnLst/>
            <a:rect l="l" t="t" r="r" b="b"/>
            <a:pathLst>
              <a:path w="4174490">
                <a:moveTo>
                  <a:pt x="0" y="0"/>
                </a:moveTo>
                <a:lnTo>
                  <a:pt x="4174363" y="0"/>
                </a:lnTo>
              </a:path>
            </a:pathLst>
          </a:custGeom>
          <a:ln w="12700">
            <a:solidFill>
              <a:srgbClr val="003C7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61859" y="3842524"/>
            <a:ext cx="237566" cy="2375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97861" y="3878535"/>
            <a:ext cx="165569" cy="1655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783664" y="3842524"/>
            <a:ext cx="237578" cy="23757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19666" y="3878535"/>
            <a:ext cx="165582" cy="16556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27477" y="3842524"/>
            <a:ext cx="237578" cy="23757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563484" y="3878535"/>
            <a:ext cx="165569" cy="1655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171240" y="3842524"/>
            <a:ext cx="237566" cy="2375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207240" y="3878535"/>
            <a:ext cx="165569" cy="1655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43997" y="3842524"/>
            <a:ext cx="237566" cy="2375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879993" y="3878535"/>
            <a:ext cx="165569" cy="1655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502734" y="3842524"/>
            <a:ext cx="237578" cy="23757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538731" y="3878535"/>
            <a:ext cx="165582" cy="16556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147462" y="3842524"/>
            <a:ext cx="237578" cy="23757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183466" y="3878535"/>
            <a:ext cx="165569" cy="1655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85316" y="2978086"/>
            <a:ext cx="4681524" cy="26614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985316" y="3005123"/>
            <a:ext cx="46818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</a:pPr>
            <a:r>
              <a:rPr sz="1200" b="1" spc="-50" dirty="0">
                <a:solidFill>
                  <a:srgbClr val="FFFFFF"/>
                </a:solidFill>
                <a:latin typeface="Arial"/>
                <a:cs typeface="Arial"/>
              </a:rPr>
              <a:t>Pengambilan </a:t>
            </a:r>
            <a:r>
              <a:rPr sz="1200" b="1" spc="-45" dirty="0">
                <a:solidFill>
                  <a:srgbClr val="FFFFFF"/>
                </a:solidFill>
                <a:latin typeface="Arial"/>
                <a:cs typeface="Arial"/>
              </a:rPr>
              <a:t>Keputusan Responden </a:t>
            </a:r>
            <a:r>
              <a:rPr sz="1200" b="1" spc="-40" dirty="0">
                <a:solidFill>
                  <a:srgbClr val="FFFFFF"/>
                </a:solidFill>
                <a:latin typeface="Arial"/>
                <a:cs typeface="Arial"/>
              </a:rPr>
              <a:t>dalam</a:t>
            </a:r>
            <a:r>
              <a:rPr sz="1200" b="1" spc="-2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0" dirty="0">
                <a:solidFill>
                  <a:srgbClr val="FFFFFF"/>
                </a:solidFill>
                <a:latin typeface="Arial"/>
                <a:cs typeface="Arial"/>
              </a:rPr>
              <a:t>Memilih</a:t>
            </a:r>
            <a:endParaRPr sz="12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184416" y="3525947"/>
            <a:ext cx="1014094" cy="182880"/>
          </a:xfrm>
          <a:custGeom>
            <a:avLst/>
            <a:gdLst/>
            <a:ahLst/>
            <a:cxnLst/>
            <a:rect l="l" t="t" r="r" b="b"/>
            <a:pathLst>
              <a:path w="1014095" h="182879">
                <a:moveTo>
                  <a:pt x="917587" y="0"/>
                </a:moveTo>
                <a:lnTo>
                  <a:pt x="96075" y="0"/>
                </a:lnTo>
                <a:lnTo>
                  <a:pt x="0" y="182537"/>
                </a:lnTo>
                <a:lnTo>
                  <a:pt x="1013663" y="182537"/>
                </a:lnTo>
                <a:lnTo>
                  <a:pt x="91758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947865" y="3617217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0" y="0"/>
                </a:moveTo>
                <a:lnTo>
                  <a:pt x="44278" y="0"/>
                </a:lnTo>
              </a:path>
            </a:pathLst>
          </a:custGeom>
          <a:ln w="21602">
            <a:solidFill>
              <a:srgbClr val="AAAA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390341" y="3617217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0" y="0"/>
                </a:moveTo>
                <a:lnTo>
                  <a:pt x="44291" y="0"/>
                </a:lnTo>
              </a:path>
            </a:pathLst>
          </a:custGeom>
          <a:ln w="21602">
            <a:solidFill>
              <a:srgbClr val="AAAA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203632" y="3865638"/>
            <a:ext cx="975360" cy="671830"/>
          </a:xfrm>
          <a:custGeom>
            <a:avLst/>
            <a:gdLst/>
            <a:ahLst/>
            <a:cxnLst/>
            <a:rect l="l" t="t" r="r" b="b"/>
            <a:pathLst>
              <a:path w="975359" h="671829">
                <a:moveTo>
                  <a:pt x="0" y="671461"/>
                </a:moveTo>
                <a:lnTo>
                  <a:pt x="975245" y="671461"/>
                </a:lnTo>
                <a:lnTo>
                  <a:pt x="975245" y="0"/>
                </a:lnTo>
                <a:lnTo>
                  <a:pt x="0" y="0"/>
                </a:lnTo>
                <a:lnTo>
                  <a:pt x="0" y="671461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203632" y="3814978"/>
            <a:ext cx="975360" cy="50800"/>
          </a:xfrm>
          <a:custGeom>
            <a:avLst/>
            <a:gdLst/>
            <a:ahLst/>
            <a:cxnLst/>
            <a:rect l="l" t="t" r="r" b="b"/>
            <a:pathLst>
              <a:path w="975359" h="50800">
                <a:moveTo>
                  <a:pt x="0" y="50660"/>
                </a:moveTo>
                <a:lnTo>
                  <a:pt x="975245" y="50660"/>
                </a:lnTo>
                <a:lnTo>
                  <a:pt x="975245" y="0"/>
                </a:lnTo>
                <a:lnTo>
                  <a:pt x="0" y="0"/>
                </a:lnTo>
                <a:lnTo>
                  <a:pt x="0" y="50660"/>
                </a:lnTo>
                <a:close/>
              </a:path>
            </a:pathLst>
          </a:custGeom>
          <a:solidFill>
            <a:srgbClr val="AAAAAA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84417" y="3708476"/>
            <a:ext cx="1014094" cy="106680"/>
          </a:xfrm>
          <a:custGeom>
            <a:avLst/>
            <a:gdLst/>
            <a:ahLst/>
            <a:cxnLst/>
            <a:rect l="l" t="t" r="r" b="b"/>
            <a:pathLst>
              <a:path w="1014095" h="106679">
                <a:moveTo>
                  <a:pt x="1013663" y="106502"/>
                </a:moveTo>
                <a:lnTo>
                  <a:pt x="0" y="106502"/>
                </a:lnTo>
                <a:lnTo>
                  <a:pt x="0" y="0"/>
                </a:lnTo>
                <a:lnTo>
                  <a:pt x="1013663" y="0"/>
                </a:lnTo>
                <a:lnTo>
                  <a:pt x="1013663" y="106502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6365837" y="4016108"/>
            <a:ext cx="650875" cy="207010"/>
          </a:xfrm>
          <a:prstGeom prst="rect">
            <a:avLst/>
          </a:prstGeom>
          <a:solidFill>
            <a:srgbClr val="FF435A"/>
          </a:solidFill>
          <a:ln w="7594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8585">
              <a:lnSpc>
                <a:spcPts val="1630"/>
              </a:lnSpc>
            </a:pPr>
            <a:r>
              <a:rPr sz="1400" b="1" spc="100" dirty="0">
                <a:solidFill>
                  <a:srgbClr val="FFFFFF"/>
                </a:solidFill>
                <a:latin typeface="Calibri"/>
                <a:cs typeface="Calibri"/>
              </a:rPr>
              <a:t>VOTE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788796" y="3053828"/>
            <a:ext cx="201404" cy="1369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434632" y="3119285"/>
            <a:ext cx="513715" cy="509270"/>
          </a:xfrm>
          <a:custGeom>
            <a:avLst/>
            <a:gdLst/>
            <a:ahLst/>
            <a:cxnLst/>
            <a:rect l="l" t="t" r="r" b="b"/>
            <a:pathLst>
              <a:path w="513715" h="509270">
                <a:moveTo>
                  <a:pt x="513232" y="508787"/>
                </a:moveTo>
                <a:lnTo>
                  <a:pt x="0" y="508787"/>
                </a:lnTo>
                <a:lnTo>
                  <a:pt x="0" y="0"/>
                </a:lnTo>
                <a:lnTo>
                  <a:pt x="513232" y="0"/>
                </a:lnTo>
                <a:lnTo>
                  <a:pt x="513232" y="5087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524066" y="3268611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71932" y="0"/>
                </a:moveTo>
                <a:lnTo>
                  <a:pt x="1130" y="0"/>
                </a:lnTo>
                <a:lnTo>
                  <a:pt x="0" y="1142"/>
                </a:lnTo>
                <a:lnTo>
                  <a:pt x="0" y="71932"/>
                </a:lnTo>
                <a:lnTo>
                  <a:pt x="1130" y="73063"/>
                </a:lnTo>
                <a:lnTo>
                  <a:pt x="71932" y="73063"/>
                </a:lnTo>
                <a:lnTo>
                  <a:pt x="73050" y="71932"/>
                </a:lnTo>
                <a:lnTo>
                  <a:pt x="73050" y="68008"/>
                </a:lnTo>
                <a:lnTo>
                  <a:pt x="5054" y="68008"/>
                </a:lnTo>
                <a:lnTo>
                  <a:pt x="5054" y="5054"/>
                </a:lnTo>
                <a:lnTo>
                  <a:pt x="73050" y="5054"/>
                </a:lnTo>
                <a:lnTo>
                  <a:pt x="73050" y="1142"/>
                </a:lnTo>
                <a:lnTo>
                  <a:pt x="71932" y="0"/>
                </a:lnTo>
                <a:close/>
              </a:path>
              <a:path w="73659" h="73660">
                <a:moveTo>
                  <a:pt x="73050" y="5054"/>
                </a:moveTo>
                <a:lnTo>
                  <a:pt x="68008" y="5054"/>
                </a:lnTo>
                <a:lnTo>
                  <a:pt x="68008" y="68008"/>
                </a:lnTo>
                <a:lnTo>
                  <a:pt x="73050" y="68008"/>
                </a:lnTo>
                <a:lnTo>
                  <a:pt x="73050" y="5054"/>
                </a:lnTo>
                <a:close/>
              </a:path>
            </a:pathLst>
          </a:custGeom>
          <a:solidFill>
            <a:srgbClr val="717173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621716" y="3288416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>
                <a:moveTo>
                  <a:pt x="0" y="0"/>
                </a:moveTo>
                <a:lnTo>
                  <a:pt x="236220" y="0"/>
                </a:lnTo>
              </a:path>
            </a:pathLst>
          </a:custGeom>
          <a:ln w="3175">
            <a:solidFill>
              <a:srgbClr val="71717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621221" y="3286511"/>
            <a:ext cx="237490" cy="0"/>
          </a:xfrm>
          <a:custGeom>
            <a:avLst/>
            <a:gdLst/>
            <a:ahLst/>
            <a:cxnLst/>
            <a:rect l="l" t="t" r="r" b="b"/>
            <a:pathLst>
              <a:path w="237490">
                <a:moveTo>
                  <a:pt x="0" y="0"/>
                </a:moveTo>
                <a:lnTo>
                  <a:pt x="237210" y="0"/>
                </a:lnTo>
              </a:path>
            </a:pathLst>
          </a:custGeom>
          <a:ln w="3175">
            <a:solidFill>
              <a:srgbClr val="71717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621747" y="3284606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>
                <a:moveTo>
                  <a:pt x="0" y="0"/>
                </a:moveTo>
                <a:lnTo>
                  <a:pt x="236157" y="0"/>
                </a:lnTo>
              </a:path>
            </a:pathLst>
          </a:custGeom>
          <a:ln w="3175">
            <a:solidFill>
              <a:srgbClr val="71717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621716" y="3325660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>
                <a:moveTo>
                  <a:pt x="0" y="0"/>
                </a:moveTo>
                <a:lnTo>
                  <a:pt x="236220" y="0"/>
                </a:lnTo>
              </a:path>
            </a:pathLst>
          </a:custGeom>
          <a:ln w="3175">
            <a:solidFill>
              <a:srgbClr val="71717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621221" y="3323755"/>
            <a:ext cx="237490" cy="0"/>
          </a:xfrm>
          <a:custGeom>
            <a:avLst/>
            <a:gdLst/>
            <a:ahLst/>
            <a:cxnLst/>
            <a:rect l="l" t="t" r="r" b="b"/>
            <a:pathLst>
              <a:path w="237490">
                <a:moveTo>
                  <a:pt x="0" y="0"/>
                </a:moveTo>
                <a:lnTo>
                  <a:pt x="237210" y="0"/>
                </a:lnTo>
              </a:path>
            </a:pathLst>
          </a:custGeom>
          <a:ln w="3175">
            <a:solidFill>
              <a:srgbClr val="71717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621741" y="3321850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>
                <a:moveTo>
                  <a:pt x="0" y="0"/>
                </a:moveTo>
                <a:lnTo>
                  <a:pt x="236169" y="0"/>
                </a:lnTo>
              </a:path>
            </a:pathLst>
          </a:custGeom>
          <a:ln w="3175">
            <a:solidFill>
              <a:srgbClr val="71717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524066" y="3393706"/>
            <a:ext cx="73050" cy="7306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621716" y="3413505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>
                <a:moveTo>
                  <a:pt x="0" y="0"/>
                </a:moveTo>
                <a:lnTo>
                  <a:pt x="236220" y="0"/>
                </a:lnTo>
              </a:path>
            </a:pathLst>
          </a:custGeom>
          <a:ln w="3175">
            <a:solidFill>
              <a:srgbClr val="71717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621221" y="3411601"/>
            <a:ext cx="237490" cy="0"/>
          </a:xfrm>
          <a:custGeom>
            <a:avLst/>
            <a:gdLst/>
            <a:ahLst/>
            <a:cxnLst/>
            <a:rect l="l" t="t" r="r" b="b"/>
            <a:pathLst>
              <a:path w="237490">
                <a:moveTo>
                  <a:pt x="0" y="0"/>
                </a:moveTo>
                <a:lnTo>
                  <a:pt x="237210" y="0"/>
                </a:lnTo>
              </a:path>
            </a:pathLst>
          </a:custGeom>
          <a:ln w="3175">
            <a:solidFill>
              <a:srgbClr val="71717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621735" y="3409696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>
                <a:moveTo>
                  <a:pt x="0" y="0"/>
                </a:moveTo>
                <a:lnTo>
                  <a:pt x="236183" y="0"/>
                </a:lnTo>
              </a:path>
            </a:pathLst>
          </a:custGeom>
          <a:ln w="3175">
            <a:solidFill>
              <a:srgbClr val="71717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621716" y="3450750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>
                <a:moveTo>
                  <a:pt x="0" y="0"/>
                </a:moveTo>
                <a:lnTo>
                  <a:pt x="236220" y="0"/>
                </a:lnTo>
              </a:path>
            </a:pathLst>
          </a:custGeom>
          <a:ln w="3175">
            <a:solidFill>
              <a:srgbClr val="71717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621221" y="3448845"/>
            <a:ext cx="237490" cy="0"/>
          </a:xfrm>
          <a:custGeom>
            <a:avLst/>
            <a:gdLst/>
            <a:ahLst/>
            <a:cxnLst/>
            <a:rect l="l" t="t" r="r" b="b"/>
            <a:pathLst>
              <a:path w="237490">
                <a:moveTo>
                  <a:pt x="0" y="0"/>
                </a:moveTo>
                <a:lnTo>
                  <a:pt x="237210" y="0"/>
                </a:lnTo>
              </a:path>
            </a:pathLst>
          </a:custGeom>
          <a:ln w="3175">
            <a:solidFill>
              <a:srgbClr val="71717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621735" y="3446939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>
                <a:moveTo>
                  <a:pt x="0" y="0"/>
                </a:moveTo>
                <a:lnTo>
                  <a:pt x="236183" y="0"/>
                </a:lnTo>
              </a:path>
            </a:pathLst>
          </a:custGeom>
          <a:ln w="3175">
            <a:solidFill>
              <a:srgbClr val="71717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524066" y="3510280"/>
            <a:ext cx="73050" cy="73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621716" y="3530088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>
                <a:moveTo>
                  <a:pt x="0" y="0"/>
                </a:moveTo>
                <a:lnTo>
                  <a:pt x="236220" y="0"/>
                </a:lnTo>
              </a:path>
            </a:pathLst>
          </a:custGeom>
          <a:ln w="3175">
            <a:solidFill>
              <a:srgbClr val="71717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621221" y="3528183"/>
            <a:ext cx="237490" cy="0"/>
          </a:xfrm>
          <a:custGeom>
            <a:avLst/>
            <a:gdLst/>
            <a:ahLst/>
            <a:cxnLst/>
            <a:rect l="l" t="t" r="r" b="b"/>
            <a:pathLst>
              <a:path w="237490">
                <a:moveTo>
                  <a:pt x="0" y="0"/>
                </a:moveTo>
                <a:lnTo>
                  <a:pt x="237210" y="0"/>
                </a:lnTo>
              </a:path>
            </a:pathLst>
          </a:custGeom>
          <a:ln w="3175">
            <a:solidFill>
              <a:srgbClr val="71717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621735" y="3526278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>
                <a:moveTo>
                  <a:pt x="0" y="0"/>
                </a:moveTo>
                <a:lnTo>
                  <a:pt x="236183" y="0"/>
                </a:lnTo>
              </a:path>
            </a:pathLst>
          </a:custGeom>
          <a:ln w="3175">
            <a:solidFill>
              <a:srgbClr val="71717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621716" y="3567332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>
                <a:moveTo>
                  <a:pt x="0" y="0"/>
                </a:moveTo>
                <a:lnTo>
                  <a:pt x="236220" y="0"/>
                </a:lnTo>
              </a:path>
            </a:pathLst>
          </a:custGeom>
          <a:ln w="3175">
            <a:solidFill>
              <a:srgbClr val="71717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621735" y="3563522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>
                <a:moveTo>
                  <a:pt x="0" y="0"/>
                </a:moveTo>
                <a:lnTo>
                  <a:pt x="236183" y="0"/>
                </a:lnTo>
              </a:path>
            </a:pathLst>
          </a:custGeom>
          <a:ln w="3175">
            <a:solidFill>
              <a:srgbClr val="71717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534413" y="3251224"/>
            <a:ext cx="76835" cy="82550"/>
          </a:xfrm>
          <a:custGeom>
            <a:avLst/>
            <a:gdLst/>
            <a:ahLst/>
            <a:cxnLst/>
            <a:rect l="l" t="t" r="r" b="b"/>
            <a:pathLst>
              <a:path w="76834" h="82550">
                <a:moveTo>
                  <a:pt x="9000" y="28570"/>
                </a:moveTo>
                <a:lnTo>
                  <a:pt x="3552" y="29630"/>
                </a:lnTo>
                <a:lnTo>
                  <a:pt x="0" y="33828"/>
                </a:lnTo>
                <a:lnTo>
                  <a:pt x="802" y="39736"/>
                </a:lnTo>
                <a:lnTo>
                  <a:pt x="26342" y="82052"/>
                </a:lnTo>
                <a:lnTo>
                  <a:pt x="33556" y="82116"/>
                </a:lnTo>
                <a:lnTo>
                  <a:pt x="41034" y="69530"/>
                </a:lnTo>
                <a:lnTo>
                  <a:pt x="23396" y="69530"/>
                </a:lnTo>
                <a:lnTo>
                  <a:pt x="29895" y="58589"/>
                </a:lnTo>
                <a:lnTo>
                  <a:pt x="13883" y="32078"/>
                </a:lnTo>
                <a:lnTo>
                  <a:pt x="9000" y="28570"/>
                </a:lnTo>
                <a:close/>
              </a:path>
              <a:path w="76834" h="82550">
                <a:moveTo>
                  <a:pt x="29895" y="58589"/>
                </a:moveTo>
                <a:lnTo>
                  <a:pt x="23396" y="69530"/>
                </a:lnTo>
                <a:lnTo>
                  <a:pt x="36502" y="69530"/>
                </a:lnTo>
                <a:lnTo>
                  <a:pt x="29895" y="58589"/>
                </a:lnTo>
                <a:close/>
              </a:path>
              <a:path w="76834" h="82550">
                <a:moveTo>
                  <a:pt x="67456" y="0"/>
                </a:moveTo>
                <a:lnTo>
                  <a:pt x="62601" y="3528"/>
                </a:lnTo>
                <a:lnTo>
                  <a:pt x="29895" y="58589"/>
                </a:lnTo>
                <a:lnTo>
                  <a:pt x="36502" y="69530"/>
                </a:lnTo>
                <a:lnTo>
                  <a:pt x="41034" y="69530"/>
                </a:lnTo>
                <a:lnTo>
                  <a:pt x="75694" y="11199"/>
                </a:lnTo>
                <a:lnTo>
                  <a:pt x="76461" y="5262"/>
                </a:lnTo>
                <a:lnTo>
                  <a:pt x="72896" y="1053"/>
                </a:lnTo>
                <a:lnTo>
                  <a:pt x="67456" y="0"/>
                </a:lnTo>
                <a:close/>
              </a:path>
            </a:pathLst>
          </a:custGeom>
          <a:solidFill>
            <a:srgbClr val="149F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147835" y="2226740"/>
            <a:ext cx="364490" cy="582930"/>
          </a:xfrm>
          <a:custGeom>
            <a:avLst/>
            <a:gdLst/>
            <a:ahLst/>
            <a:cxnLst/>
            <a:rect l="l" t="t" r="r" b="b"/>
            <a:pathLst>
              <a:path w="364490" h="582930">
                <a:moveTo>
                  <a:pt x="364112" y="0"/>
                </a:moveTo>
                <a:lnTo>
                  <a:pt x="358076" y="0"/>
                </a:lnTo>
                <a:lnTo>
                  <a:pt x="0" y="252450"/>
                </a:lnTo>
                <a:lnTo>
                  <a:pt x="232676" y="582853"/>
                </a:lnTo>
                <a:lnTo>
                  <a:pt x="233768" y="582091"/>
                </a:lnTo>
                <a:lnTo>
                  <a:pt x="178003" y="503389"/>
                </a:lnTo>
                <a:lnTo>
                  <a:pt x="364112" y="372970"/>
                </a:lnTo>
                <a:lnTo>
                  <a:pt x="364112" y="0"/>
                </a:lnTo>
                <a:close/>
              </a:path>
            </a:pathLst>
          </a:custGeom>
          <a:solidFill>
            <a:srgbClr val="2B43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325838" y="2599711"/>
            <a:ext cx="186109" cy="20912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547397" y="2547061"/>
            <a:ext cx="772160" cy="695960"/>
          </a:xfrm>
          <a:custGeom>
            <a:avLst/>
            <a:gdLst/>
            <a:ahLst/>
            <a:cxnLst/>
            <a:rect l="l" t="t" r="r" b="b"/>
            <a:pathLst>
              <a:path w="772159" h="695960">
                <a:moveTo>
                  <a:pt x="502289" y="69583"/>
                </a:moveTo>
                <a:lnTo>
                  <a:pt x="171098" y="133591"/>
                </a:lnTo>
                <a:lnTo>
                  <a:pt x="126138" y="155028"/>
                </a:lnTo>
                <a:lnTo>
                  <a:pt x="97286" y="195630"/>
                </a:lnTo>
                <a:lnTo>
                  <a:pt x="5604" y="436283"/>
                </a:lnTo>
                <a:lnTo>
                  <a:pt x="0" y="459194"/>
                </a:lnTo>
                <a:lnTo>
                  <a:pt x="161" y="482436"/>
                </a:lnTo>
                <a:lnTo>
                  <a:pt x="5949" y="504947"/>
                </a:lnTo>
                <a:lnTo>
                  <a:pt x="17225" y="525665"/>
                </a:lnTo>
                <a:lnTo>
                  <a:pt x="78058" y="610400"/>
                </a:lnTo>
                <a:lnTo>
                  <a:pt x="68301" y="631858"/>
                </a:lnTo>
                <a:lnTo>
                  <a:pt x="87786" y="678408"/>
                </a:lnTo>
                <a:lnTo>
                  <a:pt x="94276" y="684758"/>
                </a:lnTo>
                <a:lnTo>
                  <a:pt x="94085" y="684885"/>
                </a:lnTo>
                <a:lnTo>
                  <a:pt x="94923" y="685279"/>
                </a:lnTo>
                <a:lnTo>
                  <a:pt x="102669" y="690449"/>
                </a:lnTo>
                <a:lnTo>
                  <a:pt x="110710" y="693762"/>
                </a:lnTo>
                <a:lnTo>
                  <a:pt x="118941" y="695409"/>
                </a:lnTo>
                <a:lnTo>
                  <a:pt x="127258" y="695579"/>
                </a:lnTo>
                <a:lnTo>
                  <a:pt x="134819" y="695431"/>
                </a:lnTo>
                <a:lnTo>
                  <a:pt x="141659" y="694001"/>
                </a:lnTo>
                <a:lnTo>
                  <a:pt x="148042" y="691460"/>
                </a:lnTo>
                <a:lnTo>
                  <a:pt x="154232" y="687984"/>
                </a:lnTo>
                <a:lnTo>
                  <a:pt x="160011" y="685203"/>
                </a:lnTo>
                <a:lnTo>
                  <a:pt x="165485" y="681888"/>
                </a:lnTo>
                <a:lnTo>
                  <a:pt x="170361" y="678408"/>
                </a:lnTo>
                <a:lnTo>
                  <a:pt x="201111" y="654763"/>
                </a:lnTo>
                <a:lnTo>
                  <a:pt x="248716" y="617243"/>
                </a:lnTo>
                <a:lnTo>
                  <a:pt x="297218" y="579540"/>
                </a:lnTo>
                <a:lnTo>
                  <a:pt x="330661" y="555345"/>
                </a:lnTo>
                <a:lnTo>
                  <a:pt x="448307" y="499824"/>
                </a:lnTo>
                <a:lnTo>
                  <a:pt x="496231" y="476918"/>
                </a:lnTo>
                <a:lnTo>
                  <a:pt x="533962" y="457022"/>
                </a:lnTo>
                <a:lnTo>
                  <a:pt x="541074" y="453402"/>
                </a:lnTo>
                <a:lnTo>
                  <a:pt x="546497" y="450468"/>
                </a:lnTo>
                <a:lnTo>
                  <a:pt x="581663" y="418463"/>
                </a:lnTo>
                <a:lnTo>
                  <a:pt x="622751" y="371011"/>
                </a:lnTo>
                <a:lnTo>
                  <a:pt x="658196" y="327131"/>
                </a:lnTo>
                <a:lnTo>
                  <a:pt x="673281" y="307835"/>
                </a:lnTo>
                <a:lnTo>
                  <a:pt x="674512" y="307835"/>
                </a:lnTo>
                <a:lnTo>
                  <a:pt x="771973" y="237807"/>
                </a:lnTo>
                <a:lnTo>
                  <a:pt x="650751" y="70053"/>
                </a:lnTo>
                <a:lnTo>
                  <a:pt x="502644" y="70053"/>
                </a:lnTo>
                <a:lnTo>
                  <a:pt x="502289" y="69583"/>
                </a:lnTo>
                <a:close/>
              </a:path>
              <a:path w="772159" h="695960">
                <a:moveTo>
                  <a:pt x="674512" y="307835"/>
                </a:moveTo>
                <a:lnTo>
                  <a:pt x="673281" y="307835"/>
                </a:lnTo>
                <a:lnTo>
                  <a:pt x="673929" y="308254"/>
                </a:lnTo>
                <a:lnTo>
                  <a:pt x="674512" y="307835"/>
                </a:lnTo>
                <a:close/>
              </a:path>
              <a:path w="772159" h="695960">
                <a:moveTo>
                  <a:pt x="600129" y="0"/>
                </a:moveTo>
                <a:lnTo>
                  <a:pt x="502644" y="70053"/>
                </a:lnTo>
                <a:lnTo>
                  <a:pt x="650751" y="70053"/>
                </a:lnTo>
                <a:lnTo>
                  <a:pt x="600129" y="0"/>
                </a:lnTo>
                <a:close/>
              </a:path>
            </a:pathLst>
          </a:custGeom>
          <a:solidFill>
            <a:srgbClr val="FFCD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643875" y="2750714"/>
            <a:ext cx="675640" cy="492125"/>
          </a:xfrm>
          <a:custGeom>
            <a:avLst/>
            <a:gdLst/>
            <a:ahLst/>
            <a:cxnLst/>
            <a:rect l="l" t="t" r="r" b="b"/>
            <a:pathLst>
              <a:path w="675640" h="492125">
                <a:moveTo>
                  <a:pt x="650798" y="0"/>
                </a:moveTo>
                <a:lnTo>
                  <a:pt x="554583" y="70675"/>
                </a:lnTo>
                <a:lnTo>
                  <a:pt x="526148" y="112619"/>
                </a:lnTo>
                <a:lnTo>
                  <a:pt x="505218" y="139715"/>
                </a:lnTo>
                <a:lnTo>
                  <a:pt x="444652" y="196583"/>
                </a:lnTo>
                <a:lnTo>
                  <a:pt x="411675" y="217295"/>
                </a:lnTo>
                <a:lnTo>
                  <a:pt x="359639" y="243256"/>
                </a:lnTo>
                <a:lnTo>
                  <a:pt x="301624" y="270519"/>
                </a:lnTo>
                <a:lnTo>
                  <a:pt x="250710" y="295139"/>
                </a:lnTo>
                <a:lnTo>
                  <a:pt x="219976" y="313169"/>
                </a:lnTo>
                <a:lnTo>
                  <a:pt x="138987" y="377846"/>
                </a:lnTo>
                <a:lnTo>
                  <a:pt x="68549" y="431330"/>
                </a:lnTo>
                <a:lnTo>
                  <a:pt x="18831" y="467735"/>
                </a:lnTo>
                <a:lnTo>
                  <a:pt x="0" y="481177"/>
                </a:lnTo>
                <a:lnTo>
                  <a:pt x="18310" y="490807"/>
                </a:lnTo>
                <a:lnTo>
                  <a:pt x="37318" y="491637"/>
                </a:lnTo>
                <a:lnTo>
                  <a:pt x="56432" y="485412"/>
                </a:lnTo>
                <a:lnTo>
                  <a:pt x="75057" y="473875"/>
                </a:lnTo>
                <a:lnTo>
                  <a:pt x="203042" y="374605"/>
                </a:lnTo>
                <a:lnTo>
                  <a:pt x="235369" y="350812"/>
                </a:lnTo>
                <a:lnTo>
                  <a:pt x="264656" y="335724"/>
                </a:lnTo>
                <a:lnTo>
                  <a:pt x="370934" y="287326"/>
                </a:lnTo>
                <a:lnTo>
                  <a:pt x="421982" y="262809"/>
                </a:lnTo>
                <a:lnTo>
                  <a:pt x="485513" y="212724"/>
                </a:lnTo>
                <a:lnTo>
                  <a:pt x="526700" y="165406"/>
                </a:lnTo>
                <a:lnTo>
                  <a:pt x="562620" y="122196"/>
                </a:lnTo>
                <a:lnTo>
                  <a:pt x="577989" y="103301"/>
                </a:lnTo>
                <a:lnTo>
                  <a:pt x="675487" y="34150"/>
                </a:lnTo>
                <a:lnTo>
                  <a:pt x="650798" y="0"/>
                </a:lnTo>
                <a:close/>
              </a:path>
            </a:pathLst>
          </a:custGeom>
          <a:solidFill>
            <a:srgbClr val="B3825D">
              <a:alpha val="27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667561" y="2921061"/>
            <a:ext cx="165163" cy="14895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633254" y="3145922"/>
            <a:ext cx="99548" cy="8643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102685" y="2501075"/>
            <a:ext cx="261620" cy="328295"/>
          </a:xfrm>
          <a:custGeom>
            <a:avLst/>
            <a:gdLst/>
            <a:ahLst/>
            <a:cxnLst/>
            <a:rect l="l" t="t" r="r" b="b"/>
            <a:pathLst>
              <a:path w="261620" h="328294">
                <a:moveTo>
                  <a:pt x="60363" y="0"/>
                </a:moveTo>
                <a:lnTo>
                  <a:pt x="0" y="42544"/>
                </a:lnTo>
                <a:lnTo>
                  <a:pt x="200964" y="327774"/>
                </a:lnTo>
                <a:lnTo>
                  <a:pt x="261327" y="285241"/>
                </a:lnTo>
                <a:lnTo>
                  <a:pt x="603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263989" y="2677468"/>
            <a:ext cx="214251" cy="15138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379810" cy="11849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74250" y="3854539"/>
            <a:ext cx="4390656" cy="11851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64160" y="17411"/>
            <a:ext cx="1608455" cy="244475"/>
          </a:xfrm>
          <a:custGeom>
            <a:avLst/>
            <a:gdLst/>
            <a:ahLst/>
            <a:cxnLst/>
            <a:rect l="l" t="t" r="r" b="b"/>
            <a:pathLst>
              <a:path w="1608454" h="244475">
                <a:moveTo>
                  <a:pt x="1608239" y="0"/>
                </a:moveTo>
                <a:lnTo>
                  <a:pt x="0" y="0"/>
                </a:lnTo>
                <a:lnTo>
                  <a:pt x="213677" y="199821"/>
                </a:lnTo>
                <a:lnTo>
                  <a:pt x="238389" y="218616"/>
                </a:lnTo>
                <a:lnTo>
                  <a:pt x="266717" y="232487"/>
                </a:lnTo>
                <a:lnTo>
                  <a:pt x="297700" y="241075"/>
                </a:lnTo>
                <a:lnTo>
                  <a:pt x="330377" y="244017"/>
                </a:lnTo>
                <a:lnTo>
                  <a:pt x="1608239" y="244017"/>
                </a:lnTo>
                <a:lnTo>
                  <a:pt x="1608239" y="0"/>
                </a:lnTo>
                <a:close/>
              </a:path>
            </a:pathLst>
          </a:custGeom>
          <a:solidFill>
            <a:srgbClr val="D5EE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54101" y="17411"/>
            <a:ext cx="1218565" cy="244475"/>
          </a:xfrm>
          <a:custGeom>
            <a:avLst/>
            <a:gdLst/>
            <a:ahLst/>
            <a:cxnLst/>
            <a:rect l="l" t="t" r="r" b="b"/>
            <a:pathLst>
              <a:path w="1218565" h="244475">
                <a:moveTo>
                  <a:pt x="1218298" y="0"/>
                </a:moveTo>
                <a:lnTo>
                  <a:pt x="0" y="0"/>
                </a:lnTo>
                <a:lnTo>
                  <a:pt x="171957" y="190919"/>
                </a:lnTo>
                <a:lnTo>
                  <a:pt x="197399" y="213360"/>
                </a:lnTo>
                <a:lnTo>
                  <a:pt x="227623" y="230041"/>
                </a:lnTo>
                <a:lnTo>
                  <a:pt x="261374" y="240436"/>
                </a:lnTo>
                <a:lnTo>
                  <a:pt x="297395" y="244017"/>
                </a:lnTo>
                <a:lnTo>
                  <a:pt x="1218298" y="244017"/>
                </a:lnTo>
                <a:lnTo>
                  <a:pt x="1218298" y="0"/>
                </a:lnTo>
                <a:close/>
              </a:path>
            </a:pathLst>
          </a:custGeom>
          <a:solidFill>
            <a:srgbClr val="6CCE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08700" y="27904"/>
            <a:ext cx="68834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45" dirty="0">
                <a:solidFill>
                  <a:srgbClr val="003C7A"/>
                </a:solidFill>
                <a:latin typeface="Arial"/>
                <a:cs typeface="Arial"/>
              </a:rPr>
              <a:t>Kampanye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49926" y="27904"/>
            <a:ext cx="10350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003C7A"/>
                </a:solidFill>
                <a:latin typeface="Arial"/>
                <a:cs typeface="Arial"/>
              </a:rPr>
              <a:t>4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527788" y="341047"/>
            <a:ext cx="2631440" cy="582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50" spc="-50" dirty="0"/>
              <a:t>KAMPANYE</a:t>
            </a:r>
            <a:endParaRPr sz="3650"/>
          </a:p>
        </p:txBody>
      </p:sp>
      <p:sp>
        <p:nvSpPr>
          <p:cNvPr id="9" name="object 9"/>
          <p:cNvSpPr/>
          <p:nvPr/>
        </p:nvSpPr>
        <p:spPr>
          <a:xfrm>
            <a:off x="739333" y="432700"/>
            <a:ext cx="645160" cy="829944"/>
          </a:xfrm>
          <a:custGeom>
            <a:avLst/>
            <a:gdLst/>
            <a:ahLst/>
            <a:cxnLst/>
            <a:rect l="l" t="t" r="r" b="b"/>
            <a:pathLst>
              <a:path w="645160" h="829944">
                <a:moveTo>
                  <a:pt x="645071" y="0"/>
                </a:moveTo>
                <a:lnTo>
                  <a:pt x="0" y="0"/>
                </a:lnTo>
                <a:lnTo>
                  <a:pt x="0" y="829373"/>
                </a:lnTo>
                <a:lnTo>
                  <a:pt x="512546" y="829373"/>
                </a:lnTo>
                <a:lnTo>
                  <a:pt x="554434" y="822618"/>
                </a:lnTo>
                <a:lnTo>
                  <a:pt x="590813" y="803808"/>
                </a:lnTo>
                <a:lnTo>
                  <a:pt x="619501" y="775123"/>
                </a:lnTo>
                <a:lnTo>
                  <a:pt x="638314" y="738747"/>
                </a:lnTo>
                <a:lnTo>
                  <a:pt x="645071" y="696861"/>
                </a:lnTo>
                <a:lnTo>
                  <a:pt x="645071" y="0"/>
                </a:lnTo>
                <a:close/>
              </a:path>
            </a:pathLst>
          </a:custGeom>
          <a:solidFill>
            <a:srgbClr val="003C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30907" y="1520488"/>
            <a:ext cx="315341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45" dirty="0">
                <a:solidFill>
                  <a:srgbClr val="003C7A"/>
                </a:solidFill>
                <a:latin typeface="Arial"/>
                <a:cs typeface="Arial"/>
              </a:rPr>
              <a:t>Model</a:t>
            </a:r>
            <a:r>
              <a:rPr sz="1300" b="1" spc="-114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300" b="1" spc="-50" dirty="0">
                <a:solidFill>
                  <a:srgbClr val="003C7A"/>
                </a:solidFill>
                <a:latin typeface="Arial"/>
                <a:cs typeface="Arial"/>
              </a:rPr>
              <a:t>Kampanye</a:t>
            </a:r>
            <a:r>
              <a:rPr sz="1300" b="1" spc="-114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300" b="1" spc="-45" dirty="0">
                <a:solidFill>
                  <a:srgbClr val="003C7A"/>
                </a:solidFill>
                <a:latin typeface="Arial"/>
                <a:cs typeface="Arial"/>
              </a:rPr>
              <a:t>yang</a:t>
            </a:r>
            <a:r>
              <a:rPr sz="1300" b="1" spc="-114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300" b="1" spc="-50" dirty="0">
                <a:solidFill>
                  <a:srgbClr val="003C7A"/>
                </a:solidFill>
                <a:latin typeface="Arial"/>
                <a:cs typeface="Arial"/>
              </a:rPr>
              <a:t>Disukai</a:t>
            </a:r>
            <a:r>
              <a:rPr sz="1300" b="1" spc="-114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300" b="1" spc="-55" dirty="0">
                <a:solidFill>
                  <a:srgbClr val="003C7A"/>
                </a:solidFill>
                <a:latin typeface="Arial"/>
                <a:cs typeface="Arial"/>
              </a:rPr>
              <a:t>Responden</a:t>
            </a:r>
            <a:endParaRPr sz="13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0907" y="3268897"/>
            <a:ext cx="213042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45" dirty="0">
                <a:solidFill>
                  <a:srgbClr val="003C7A"/>
                </a:solidFill>
                <a:latin typeface="Arial"/>
                <a:cs typeface="Arial"/>
              </a:rPr>
              <a:t>Jenis </a:t>
            </a:r>
            <a:r>
              <a:rPr sz="1300" b="1" spc="-50" dirty="0">
                <a:solidFill>
                  <a:srgbClr val="003C7A"/>
                </a:solidFill>
                <a:latin typeface="Arial"/>
                <a:cs typeface="Arial"/>
              </a:rPr>
              <a:t>bingkisan </a:t>
            </a:r>
            <a:r>
              <a:rPr sz="1300" b="1" spc="-45" dirty="0">
                <a:solidFill>
                  <a:srgbClr val="003C7A"/>
                </a:solidFill>
                <a:latin typeface="Arial"/>
                <a:cs typeface="Arial"/>
              </a:rPr>
              <a:t>yang</a:t>
            </a:r>
            <a:r>
              <a:rPr sz="1300" b="1" spc="-27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300" b="1" spc="-55" dirty="0">
                <a:solidFill>
                  <a:srgbClr val="003C7A"/>
                </a:solidFill>
                <a:latin typeface="Arial"/>
                <a:cs typeface="Arial"/>
              </a:rPr>
              <a:t>disukai</a:t>
            </a:r>
            <a:endParaRPr sz="13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0919" y="1782240"/>
            <a:ext cx="124714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22300">
              <a:lnSpc>
                <a:spcPct val="100000"/>
              </a:lnSpc>
              <a:spcBef>
                <a:spcPts val="100"/>
              </a:spcBef>
            </a:pPr>
            <a:r>
              <a:rPr sz="1000" spc="-40" dirty="0">
                <a:latin typeface="Arial"/>
                <a:cs typeface="Arial"/>
              </a:rPr>
              <a:t>Pengajian  </a:t>
            </a:r>
            <a:r>
              <a:rPr sz="1000" spc="-35" dirty="0">
                <a:latin typeface="Arial"/>
                <a:cs typeface="Arial"/>
              </a:rPr>
              <a:t>Bakti</a:t>
            </a:r>
            <a:r>
              <a:rPr sz="1000" spc="-160" dirty="0">
                <a:latin typeface="Arial"/>
                <a:cs typeface="Arial"/>
              </a:rPr>
              <a:t> </a:t>
            </a:r>
            <a:r>
              <a:rPr sz="1000" spc="-40" dirty="0">
                <a:latin typeface="Arial"/>
                <a:cs typeface="Arial"/>
              </a:rPr>
              <a:t>Sosial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35" dirty="0">
                <a:latin typeface="Arial"/>
                <a:cs typeface="Arial"/>
              </a:rPr>
              <a:t>Dialogis</a:t>
            </a:r>
            <a:r>
              <a:rPr sz="1000" spc="-105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(forum</a:t>
            </a:r>
            <a:r>
              <a:rPr sz="1000" spc="-10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di</a:t>
            </a:r>
            <a:r>
              <a:rPr sz="1000" spc="-105" dirty="0">
                <a:latin typeface="Arial"/>
                <a:cs typeface="Arial"/>
              </a:rPr>
              <a:t> </a:t>
            </a:r>
            <a:r>
              <a:rPr sz="1000" spc="-40" dirty="0">
                <a:latin typeface="Arial"/>
                <a:cs typeface="Arial"/>
              </a:rPr>
              <a:t>desa)</a:t>
            </a:r>
            <a:endParaRPr sz="1000">
              <a:latin typeface="Arial"/>
              <a:cs typeface="Arial"/>
            </a:endParaRPr>
          </a:p>
          <a:p>
            <a:pPr marL="12700" marR="523875">
              <a:lnSpc>
                <a:spcPct val="100000"/>
              </a:lnSpc>
            </a:pPr>
            <a:r>
              <a:rPr sz="1000" spc="-35" dirty="0">
                <a:latin typeface="Arial"/>
                <a:cs typeface="Arial"/>
              </a:rPr>
              <a:t>Pentas</a:t>
            </a:r>
            <a:r>
              <a:rPr sz="1000" spc="-165" dirty="0">
                <a:latin typeface="Arial"/>
                <a:cs typeface="Arial"/>
              </a:rPr>
              <a:t> </a:t>
            </a:r>
            <a:r>
              <a:rPr sz="1000" spc="-40" dirty="0">
                <a:latin typeface="Arial"/>
                <a:cs typeface="Arial"/>
              </a:rPr>
              <a:t>musik  </a:t>
            </a:r>
            <a:r>
              <a:rPr sz="1000" spc="-30" dirty="0">
                <a:latin typeface="Arial"/>
                <a:cs typeface="Arial"/>
              </a:rPr>
              <a:t>Door </a:t>
            </a:r>
            <a:r>
              <a:rPr sz="1000" spc="-20" dirty="0">
                <a:latin typeface="Arial"/>
                <a:cs typeface="Arial"/>
              </a:rPr>
              <a:t>to </a:t>
            </a:r>
            <a:r>
              <a:rPr sz="1000" spc="-40" dirty="0">
                <a:latin typeface="Arial"/>
                <a:cs typeface="Arial"/>
              </a:rPr>
              <a:t>door  Konvoi  Lainnya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01883" y="1782240"/>
            <a:ext cx="43116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30" dirty="0">
                <a:latin typeface="Arial"/>
                <a:cs typeface="Arial"/>
              </a:rPr>
              <a:t>40.4</a:t>
            </a:r>
            <a:r>
              <a:rPr sz="1000" b="1" spc="9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%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30" dirty="0">
                <a:latin typeface="Arial"/>
                <a:cs typeface="Arial"/>
              </a:rPr>
              <a:t>34.7</a:t>
            </a:r>
            <a:r>
              <a:rPr sz="1000" b="1" spc="9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%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30" dirty="0">
                <a:latin typeface="Arial"/>
                <a:cs typeface="Arial"/>
              </a:rPr>
              <a:t>10.4</a:t>
            </a:r>
            <a:r>
              <a:rPr sz="1000" b="1" spc="9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%</a:t>
            </a:r>
            <a:endParaRPr sz="1000">
              <a:latin typeface="Arial"/>
              <a:cs typeface="Arial"/>
            </a:endParaRPr>
          </a:p>
          <a:p>
            <a:pPr marL="78105">
              <a:lnSpc>
                <a:spcPct val="100000"/>
              </a:lnSpc>
            </a:pPr>
            <a:r>
              <a:rPr sz="1000" b="1" spc="-30" dirty="0">
                <a:latin typeface="Arial"/>
                <a:cs typeface="Arial"/>
              </a:rPr>
              <a:t>5.7</a:t>
            </a:r>
            <a:r>
              <a:rPr sz="1000" b="1" spc="10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%</a:t>
            </a:r>
            <a:endParaRPr sz="1000">
              <a:latin typeface="Arial"/>
              <a:cs typeface="Arial"/>
            </a:endParaRPr>
          </a:p>
          <a:p>
            <a:pPr marL="78105">
              <a:lnSpc>
                <a:spcPct val="100000"/>
              </a:lnSpc>
            </a:pPr>
            <a:r>
              <a:rPr sz="1000" b="1" spc="-30" dirty="0">
                <a:latin typeface="Arial"/>
                <a:cs typeface="Arial"/>
              </a:rPr>
              <a:t>4.9</a:t>
            </a:r>
            <a:r>
              <a:rPr sz="1000" b="1" spc="10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%</a:t>
            </a:r>
            <a:endParaRPr sz="1000">
              <a:latin typeface="Arial"/>
              <a:cs typeface="Arial"/>
            </a:endParaRPr>
          </a:p>
          <a:p>
            <a:pPr marL="78105">
              <a:lnSpc>
                <a:spcPct val="100000"/>
              </a:lnSpc>
            </a:pPr>
            <a:r>
              <a:rPr sz="1000" b="1" spc="-30" dirty="0">
                <a:latin typeface="Arial"/>
                <a:cs typeface="Arial"/>
              </a:rPr>
              <a:t>2.3</a:t>
            </a:r>
            <a:r>
              <a:rPr sz="1000" b="1" spc="10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%</a:t>
            </a:r>
            <a:endParaRPr sz="1000">
              <a:latin typeface="Arial"/>
              <a:cs typeface="Arial"/>
            </a:endParaRPr>
          </a:p>
          <a:p>
            <a:pPr marL="78105">
              <a:lnSpc>
                <a:spcPct val="100000"/>
              </a:lnSpc>
            </a:pPr>
            <a:r>
              <a:rPr sz="1000" b="1" spc="-30" dirty="0">
                <a:latin typeface="Arial"/>
                <a:cs typeface="Arial"/>
              </a:rPr>
              <a:t>1.6</a:t>
            </a:r>
            <a:r>
              <a:rPr sz="1000" b="1" spc="10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%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711996" y="3546871"/>
          <a:ext cx="2339974" cy="9038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585"/>
                <a:gridCol w="784225"/>
                <a:gridCol w="177164"/>
              </a:tblGrid>
              <a:tr h="147141">
                <a:tc>
                  <a:txBody>
                    <a:bodyPr/>
                    <a:lstStyle/>
                    <a:p>
                      <a:pPr marL="31750">
                        <a:lnSpc>
                          <a:spcPts val="1060"/>
                        </a:lnSpc>
                      </a:pPr>
                      <a:r>
                        <a:rPr sz="1000" spc="-40" dirty="0">
                          <a:latin typeface="Arial"/>
                          <a:cs typeface="Arial"/>
                        </a:rPr>
                        <a:t>Kaos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ts val="1060"/>
                        </a:lnSpc>
                      </a:pPr>
                      <a:r>
                        <a:rPr sz="1000" b="1" spc="-40" dirty="0">
                          <a:latin typeface="Arial"/>
                          <a:cs typeface="Arial"/>
                        </a:rPr>
                        <a:t>10.5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ts val="1060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152400">
                <a:tc>
                  <a:txBody>
                    <a:bodyPr/>
                    <a:lstStyle/>
                    <a:p>
                      <a:pPr marL="31750">
                        <a:lnSpc>
                          <a:spcPts val="1100"/>
                        </a:lnSpc>
                      </a:pPr>
                      <a:r>
                        <a:rPr sz="1000" spc="-40" dirty="0">
                          <a:latin typeface="Arial"/>
                          <a:cs typeface="Arial"/>
                        </a:rPr>
                        <a:t>Jilbab/kerudung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ts val="1100"/>
                        </a:lnSpc>
                      </a:pPr>
                      <a:r>
                        <a:rPr sz="1000" b="1" spc="-40" dirty="0">
                          <a:latin typeface="Arial"/>
                          <a:cs typeface="Arial"/>
                        </a:rPr>
                        <a:t>6.2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ts val="1100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152400">
                <a:tc>
                  <a:txBody>
                    <a:bodyPr/>
                    <a:lstStyle/>
                    <a:p>
                      <a:pPr marL="31750">
                        <a:lnSpc>
                          <a:spcPts val="1100"/>
                        </a:lnSpc>
                      </a:pPr>
                      <a:r>
                        <a:rPr sz="1000" spc="-40" dirty="0">
                          <a:latin typeface="Arial"/>
                          <a:cs typeface="Arial"/>
                        </a:rPr>
                        <a:t>Sarung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ts val="1100"/>
                        </a:lnSpc>
                      </a:pPr>
                      <a:r>
                        <a:rPr sz="1000" b="1" spc="-40" dirty="0">
                          <a:latin typeface="Arial"/>
                          <a:cs typeface="Arial"/>
                        </a:rPr>
                        <a:t>8.6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ts val="1100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152400">
                <a:tc>
                  <a:txBody>
                    <a:bodyPr/>
                    <a:lstStyle/>
                    <a:p>
                      <a:pPr marL="31750">
                        <a:lnSpc>
                          <a:spcPts val="1100"/>
                        </a:lnSpc>
                      </a:pPr>
                      <a:r>
                        <a:rPr sz="1000" spc="-40" dirty="0">
                          <a:latin typeface="Arial"/>
                          <a:cs typeface="Arial"/>
                        </a:rPr>
                        <a:t>Sembako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ts val="1100"/>
                        </a:lnSpc>
                      </a:pPr>
                      <a:r>
                        <a:rPr sz="1000" b="1" spc="-40" dirty="0">
                          <a:latin typeface="Arial"/>
                          <a:cs typeface="Arial"/>
                        </a:rPr>
                        <a:t>65.8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ts val="1100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152400">
                <a:tc>
                  <a:txBody>
                    <a:bodyPr/>
                    <a:lstStyle/>
                    <a:p>
                      <a:pPr marL="31750">
                        <a:lnSpc>
                          <a:spcPts val="1100"/>
                        </a:lnSpc>
                      </a:pPr>
                      <a:r>
                        <a:rPr sz="1000" spc="-40" dirty="0">
                          <a:latin typeface="Arial"/>
                          <a:cs typeface="Arial"/>
                        </a:rPr>
                        <a:t>Kalender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ts val="1100"/>
                        </a:lnSpc>
                      </a:pPr>
                      <a:r>
                        <a:rPr sz="1000" b="1" spc="-40" dirty="0">
                          <a:latin typeface="Arial"/>
                          <a:cs typeface="Arial"/>
                        </a:rPr>
                        <a:t>5.9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ts val="1100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147141">
                <a:tc>
                  <a:txBody>
                    <a:bodyPr/>
                    <a:lstStyle/>
                    <a:p>
                      <a:pPr marL="31750">
                        <a:lnSpc>
                          <a:spcPts val="1060"/>
                        </a:lnSpc>
                      </a:pPr>
                      <a:r>
                        <a:rPr sz="1000" spc="-40" dirty="0">
                          <a:latin typeface="Arial"/>
                          <a:cs typeface="Arial"/>
                        </a:rPr>
                        <a:t>Lainnya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ts val="1060"/>
                        </a:lnSpc>
                      </a:pPr>
                      <a:r>
                        <a:rPr sz="1000" b="1" spc="-40" dirty="0">
                          <a:latin typeface="Arial"/>
                          <a:cs typeface="Arial"/>
                        </a:rPr>
                        <a:t>3.0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ts val="1060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4202300" y="1520488"/>
            <a:ext cx="2931160" cy="662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300" b="1" spc="-45" dirty="0">
                <a:solidFill>
                  <a:srgbClr val="003C7A"/>
                </a:solidFill>
                <a:latin typeface="Arial"/>
                <a:cs typeface="Arial"/>
              </a:rPr>
              <a:t>Media</a:t>
            </a:r>
            <a:r>
              <a:rPr sz="1300" b="1" spc="-114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300" b="1" spc="-50" dirty="0">
                <a:solidFill>
                  <a:srgbClr val="003C7A"/>
                </a:solidFill>
                <a:latin typeface="Arial"/>
                <a:cs typeface="Arial"/>
              </a:rPr>
              <a:t>kampanye</a:t>
            </a:r>
            <a:r>
              <a:rPr sz="1300" b="1" spc="-11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300" b="1" spc="-40" dirty="0">
                <a:solidFill>
                  <a:srgbClr val="003C7A"/>
                </a:solidFill>
                <a:latin typeface="Arial"/>
                <a:cs typeface="Arial"/>
              </a:rPr>
              <a:t>apa</a:t>
            </a:r>
            <a:r>
              <a:rPr sz="1300" b="1" spc="-11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300" b="1" spc="-45" dirty="0">
                <a:solidFill>
                  <a:srgbClr val="003C7A"/>
                </a:solidFill>
                <a:latin typeface="Arial"/>
                <a:cs typeface="Arial"/>
              </a:rPr>
              <a:t>yang</a:t>
            </a:r>
            <a:r>
              <a:rPr sz="1300" b="1" spc="-11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300" b="1" spc="-50" dirty="0">
                <a:solidFill>
                  <a:srgbClr val="003C7A"/>
                </a:solidFill>
                <a:latin typeface="Arial"/>
                <a:cs typeface="Arial"/>
              </a:rPr>
              <a:t>paling</a:t>
            </a:r>
            <a:r>
              <a:rPr sz="1300" b="1" spc="-11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300" b="1" spc="-55" dirty="0">
                <a:solidFill>
                  <a:srgbClr val="003C7A"/>
                </a:solidFill>
                <a:latin typeface="Arial"/>
                <a:cs typeface="Arial"/>
              </a:rPr>
              <a:t>cocok  </a:t>
            </a:r>
            <a:r>
              <a:rPr sz="1300" b="1" spc="-45" dirty="0">
                <a:solidFill>
                  <a:srgbClr val="003C7A"/>
                </a:solidFill>
                <a:latin typeface="Arial"/>
                <a:cs typeface="Arial"/>
              </a:rPr>
              <a:t>untuk Pileg</a:t>
            </a:r>
            <a:r>
              <a:rPr sz="1300" b="1" spc="-17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300" b="1" spc="-55" dirty="0">
                <a:solidFill>
                  <a:srgbClr val="003C7A"/>
                </a:solidFill>
                <a:latin typeface="Arial"/>
                <a:cs typeface="Arial"/>
              </a:rPr>
              <a:t>2019?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00"/>
              </a:spcBef>
              <a:tabLst>
                <a:tab pos="1777364" algn="l"/>
              </a:tabLst>
            </a:pPr>
            <a:r>
              <a:rPr sz="1000" spc="5" dirty="0">
                <a:latin typeface="Calibri"/>
                <a:cs typeface="Calibri"/>
              </a:rPr>
              <a:t>TV/Radio	</a:t>
            </a:r>
            <a:r>
              <a:rPr sz="1000" b="1" spc="-30" dirty="0">
                <a:latin typeface="Arial"/>
                <a:cs typeface="Arial"/>
              </a:rPr>
              <a:t>52.3</a:t>
            </a:r>
            <a:r>
              <a:rPr sz="1000" b="1" spc="18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%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4183414" y="2173527"/>
          <a:ext cx="2235200" cy="10670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72895"/>
                <a:gridCol w="484505"/>
                <a:gridCol w="177800"/>
              </a:tblGrid>
              <a:tr h="152527">
                <a:tc>
                  <a:txBody>
                    <a:bodyPr/>
                    <a:lstStyle/>
                    <a:p>
                      <a:pPr marL="31750">
                        <a:lnSpc>
                          <a:spcPts val="1100"/>
                        </a:lnSpc>
                      </a:pPr>
                      <a:r>
                        <a:rPr sz="1000" spc="10" dirty="0">
                          <a:latin typeface="Calibri"/>
                          <a:cs typeface="Calibri"/>
                        </a:rPr>
                        <a:t>Spanduk/Baliho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ts val="1100"/>
                        </a:lnSpc>
                      </a:pPr>
                      <a:r>
                        <a:rPr sz="1000" b="1" spc="-40" dirty="0">
                          <a:latin typeface="Arial"/>
                          <a:cs typeface="Arial"/>
                        </a:rPr>
                        <a:t>20.4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100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152400">
                <a:tc>
                  <a:txBody>
                    <a:bodyPr/>
                    <a:lstStyle/>
                    <a:p>
                      <a:pPr marL="31750">
                        <a:lnSpc>
                          <a:spcPts val="1100"/>
                        </a:lnSpc>
                      </a:pPr>
                      <a:r>
                        <a:rPr sz="1000" spc="15" dirty="0">
                          <a:latin typeface="Calibri"/>
                          <a:cs typeface="Calibri"/>
                        </a:rPr>
                        <a:t>Kaos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ts val="1100"/>
                        </a:lnSpc>
                      </a:pPr>
                      <a:r>
                        <a:rPr sz="1000" b="1" spc="-40" dirty="0">
                          <a:latin typeface="Arial"/>
                          <a:cs typeface="Arial"/>
                        </a:rPr>
                        <a:t>14.0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100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152400">
                <a:tc>
                  <a:txBody>
                    <a:bodyPr/>
                    <a:lstStyle/>
                    <a:p>
                      <a:pPr marL="31750">
                        <a:lnSpc>
                          <a:spcPts val="1100"/>
                        </a:lnSpc>
                      </a:pPr>
                      <a:r>
                        <a:rPr sz="1000" spc="10" dirty="0">
                          <a:latin typeface="Calibri"/>
                          <a:cs typeface="Calibri"/>
                        </a:rPr>
                        <a:t>Kalender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ts val="1100"/>
                        </a:lnSpc>
                      </a:pPr>
                      <a:r>
                        <a:rPr sz="1000" b="1" spc="-40" dirty="0">
                          <a:latin typeface="Arial"/>
                          <a:cs typeface="Arial"/>
                        </a:rPr>
                        <a:t>9.4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100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152400">
                <a:tc>
                  <a:txBody>
                    <a:bodyPr/>
                    <a:lstStyle/>
                    <a:p>
                      <a:pPr marL="31750">
                        <a:lnSpc>
                          <a:spcPts val="1100"/>
                        </a:lnSpc>
                      </a:pPr>
                      <a:r>
                        <a:rPr sz="1000" spc="10" dirty="0">
                          <a:latin typeface="Calibri"/>
                          <a:cs typeface="Calibri"/>
                        </a:rPr>
                        <a:t>Koran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ts val="1100"/>
                        </a:lnSpc>
                      </a:pPr>
                      <a:r>
                        <a:rPr sz="1000" b="1" spc="-40" dirty="0">
                          <a:latin typeface="Arial"/>
                          <a:cs typeface="Arial"/>
                        </a:rPr>
                        <a:t>1.0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100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152400">
                <a:tc>
                  <a:txBody>
                    <a:bodyPr/>
                    <a:lstStyle/>
                    <a:p>
                      <a:pPr marL="31750">
                        <a:lnSpc>
                          <a:spcPts val="1100"/>
                        </a:lnSpc>
                      </a:pPr>
                      <a:r>
                        <a:rPr sz="1000" spc="10" dirty="0">
                          <a:latin typeface="Calibri"/>
                          <a:cs typeface="Calibri"/>
                        </a:rPr>
                        <a:t>Kartu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15" dirty="0">
                          <a:latin typeface="Calibri"/>
                          <a:cs typeface="Calibri"/>
                        </a:rPr>
                        <a:t>nama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ts val="1100"/>
                        </a:lnSpc>
                      </a:pPr>
                      <a:r>
                        <a:rPr sz="1000" b="1" spc="-40" dirty="0">
                          <a:latin typeface="Arial"/>
                          <a:cs typeface="Arial"/>
                        </a:rPr>
                        <a:t>0.3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100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152400">
                <a:tc>
                  <a:txBody>
                    <a:bodyPr/>
                    <a:lstStyle/>
                    <a:p>
                      <a:pPr marL="31750">
                        <a:lnSpc>
                          <a:spcPts val="1100"/>
                        </a:lnSpc>
                      </a:pPr>
                      <a:r>
                        <a:rPr sz="1000" spc="25" dirty="0">
                          <a:latin typeface="Calibri"/>
                          <a:cs typeface="Calibri"/>
                        </a:rPr>
                        <a:t>Karung 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beras</a:t>
                      </a:r>
                      <a:r>
                        <a:rPr sz="1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15" dirty="0">
                          <a:latin typeface="Calibri"/>
                          <a:cs typeface="Calibri"/>
                        </a:rPr>
                        <a:t>bergambar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ts val="1100"/>
                        </a:lnSpc>
                      </a:pPr>
                      <a:r>
                        <a:rPr sz="1000" b="1" spc="-40" dirty="0">
                          <a:latin typeface="Arial"/>
                          <a:cs typeface="Arial"/>
                        </a:rPr>
                        <a:t>0.3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100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152526">
                <a:tc>
                  <a:txBody>
                    <a:bodyPr/>
                    <a:lstStyle/>
                    <a:p>
                      <a:pPr marL="31750">
                        <a:lnSpc>
                          <a:spcPts val="1100"/>
                        </a:lnSpc>
                      </a:pPr>
                      <a:r>
                        <a:rPr sz="1000" spc="15" dirty="0">
                          <a:latin typeface="Calibri"/>
                          <a:cs typeface="Calibri"/>
                        </a:rPr>
                        <a:t>Lainnya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ts val="1100"/>
                        </a:lnSpc>
                      </a:pPr>
                      <a:r>
                        <a:rPr sz="1000" b="1" spc="-40" dirty="0">
                          <a:latin typeface="Arial"/>
                          <a:cs typeface="Arial"/>
                        </a:rPr>
                        <a:t>2.3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100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7" name="object 17"/>
          <p:cNvSpPr/>
          <p:nvPr/>
        </p:nvSpPr>
        <p:spPr>
          <a:xfrm>
            <a:off x="820962" y="527875"/>
            <a:ext cx="466090" cy="650240"/>
          </a:xfrm>
          <a:custGeom>
            <a:avLst/>
            <a:gdLst/>
            <a:ahLst/>
            <a:cxnLst/>
            <a:rect l="l" t="t" r="r" b="b"/>
            <a:pathLst>
              <a:path w="466090" h="650240">
                <a:moveTo>
                  <a:pt x="385216" y="519912"/>
                </a:moveTo>
                <a:lnTo>
                  <a:pt x="265036" y="519912"/>
                </a:lnTo>
                <a:lnTo>
                  <a:pt x="265036" y="650227"/>
                </a:lnTo>
                <a:lnTo>
                  <a:pt x="385216" y="650227"/>
                </a:lnTo>
                <a:lnTo>
                  <a:pt x="385216" y="519912"/>
                </a:lnTo>
                <a:close/>
              </a:path>
              <a:path w="466090" h="650240">
                <a:moveTo>
                  <a:pt x="385216" y="0"/>
                </a:moveTo>
                <a:lnTo>
                  <a:pt x="280962" y="0"/>
                </a:lnTo>
                <a:lnTo>
                  <a:pt x="0" y="411251"/>
                </a:lnTo>
                <a:lnTo>
                  <a:pt x="0" y="519912"/>
                </a:lnTo>
                <a:lnTo>
                  <a:pt x="465581" y="519912"/>
                </a:lnTo>
                <a:lnTo>
                  <a:pt x="465581" y="410806"/>
                </a:lnTo>
                <a:lnTo>
                  <a:pt x="116179" y="410806"/>
                </a:lnTo>
                <a:lnTo>
                  <a:pt x="265036" y="189509"/>
                </a:lnTo>
                <a:lnTo>
                  <a:pt x="385216" y="189509"/>
                </a:lnTo>
                <a:lnTo>
                  <a:pt x="385216" y="0"/>
                </a:lnTo>
                <a:close/>
              </a:path>
              <a:path w="466090" h="650240">
                <a:moveTo>
                  <a:pt x="385216" y="189509"/>
                </a:moveTo>
                <a:lnTo>
                  <a:pt x="265036" y="189509"/>
                </a:lnTo>
                <a:lnTo>
                  <a:pt x="265036" y="410806"/>
                </a:lnTo>
                <a:lnTo>
                  <a:pt x="385216" y="410806"/>
                </a:lnTo>
                <a:lnTo>
                  <a:pt x="385216" y="1895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61078" y="3371089"/>
            <a:ext cx="1205661" cy="11564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46035" y="4527499"/>
            <a:ext cx="2921000" cy="0"/>
          </a:xfrm>
          <a:custGeom>
            <a:avLst/>
            <a:gdLst/>
            <a:ahLst/>
            <a:cxnLst/>
            <a:rect l="l" t="t" r="r" b="b"/>
            <a:pathLst>
              <a:path w="2921000">
                <a:moveTo>
                  <a:pt x="0" y="0"/>
                </a:moveTo>
                <a:lnTo>
                  <a:pt x="29210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3607" y="3206699"/>
            <a:ext cx="2266315" cy="0"/>
          </a:xfrm>
          <a:custGeom>
            <a:avLst/>
            <a:gdLst/>
            <a:ahLst/>
            <a:cxnLst/>
            <a:rect l="l" t="t" r="r" b="b"/>
            <a:pathLst>
              <a:path w="2266315">
                <a:moveTo>
                  <a:pt x="0" y="0"/>
                </a:moveTo>
                <a:lnTo>
                  <a:pt x="226630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43607" y="1437170"/>
            <a:ext cx="6440805" cy="0"/>
          </a:xfrm>
          <a:custGeom>
            <a:avLst/>
            <a:gdLst/>
            <a:ahLst/>
            <a:cxnLst/>
            <a:rect l="l" t="t" r="r" b="b"/>
            <a:pathLst>
              <a:path w="6440805">
                <a:moveTo>
                  <a:pt x="0" y="0"/>
                </a:moveTo>
                <a:lnTo>
                  <a:pt x="644036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379810" cy="11849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74250" y="3854539"/>
            <a:ext cx="4390656" cy="11851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64160" y="17411"/>
            <a:ext cx="1608455" cy="244475"/>
          </a:xfrm>
          <a:custGeom>
            <a:avLst/>
            <a:gdLst/>
            <a:ahLst/>
            <a:cxnLst/>
            <a:rect l="l" t="t" r="r" b="b"/>
            <a:pathLst>
              <a:path w="1608454" h="244475">
                <a:moveTo>
                  <a:pt x="1608239" y="0"/>
                </a:moveTo>
                <a:lnTo>
                  <a:pt x="0" y="0"/>
                </a:lnTo>
                <a:lnTo>
                  <a:pt x="213677" y="199821"/>
                </a:lnTo>
                <a:lnTo>
                  <a:pt x="238389" y="218616"/>
                </a:lnTo>
                <a:lnTo>
                  <a:pt x="266717" y="232487"/>
                </a:lnTo>
                <a:lnTo>
                  <a:pt x="297700" y="241075"/>
                </a:lnTo>
                <a:lnTo>
                  <a:pt x="330377" y="244017"/>
                </a:lnTo>
                <a:lnTo>
                  <a:pt x="1608239" y="244017"/>
                </a:lnTo>
                <a:lnTo>
                  <a:pt x="1608239" y="0"/>
                </a:lnTo>
                <a:close/>
              </a:path>
            </a:pathLst>
          </a:custGeom>
          <a:solidFill>
            <a:srgbClr val="D5EE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54101" y="17411"/>
            <a:ext cx="1218565" cy="244475"/>
          </a:xfrm>
          <a:custGeom>
            <a:avLst/>
            <a:gdLst/>
            <a:ahLst/>
            <a:cxnLst/>
            <a:rect l="l" t="t" r="r" b="b"/>
            <a:pathLst>
              <a:path w="1218565" h="244475">
                <a:moveTo>
                  <a:pt x="1218298" y="0"/>
                </a:moveTo>
                <a:lnTo>
                  <a:pt x="0" y="0"/>
                </a:lnTo>
                <a:lnTo>
                  <a:pt x="171957" y="190919"/>
                </a:lnTo>
                <a:lnTo>
                  <a:pt x="197399" y="213360"/>
                </a:lnTo>
                <a:lnTo>
                  <a:pt x="227623" y="230041"/>
                </a:lnTo>
                <a:lnTo>
                  <a:pt x="261374" y="240436"/>
                </a:lnTo>
                <a:lnTo>
                  <a:pt x="297395" y="244017"/>
                </a:lnTo>
                <a:lnTo>
                  <a:pt x="1218298" y="244017"/>
                </a:lnTo>
                <a:lnTo>
                  <a:pt x="1218298" y="0"/>
                </a:lnTo>
                <a:close/>
              </a:path>
            </a:pathLst>
          </a:custGeom>
          <a:solidFill>
            <a:srgbClr val="6CCE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08694" y="27904"/>
            <a:ext cx="68834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45" dirty="0">
                <a:solidFill>
                  <a:srgbClr val="003C7A"/>
                </a:solidFill>
                <a:latin typeface="Arial"/>
                <a:cs typeface="Arial"/>
              </a:rPr>
              <a:t>Kampanye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49919" y="27904"/>
            <a:ext cx="10350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003C7A"/>
                </a:solidFill>
                <a:latin typeface="Arial"/>
                <a:cs typeface="Arial"/>
              </a:rPr>
              <a:t>4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69766" y="574456"/>
            <a:ext cx="30029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40" dirty="0">
                <a:solidFill>
                  <a:srgbClr val="003C7A"/>
                </a:solidFill>
                <a:latin typeface="Arial"/>
                <a:cs typeface="Arial"/>
              </a:rPr>
              <a:t>Sikap</a:t>
            </a:r>
            <a:r>
              <a:rPr sz="1200" b="1" spc="-10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200" b="1" spc="-45" dirty="0">
                <a:solidFill>
                  <a:srgbClr val="003C7A"/>
                </a:solidFill>
                <a:latin typeface="Arial"/>
                <a:cs typeface="Arial"/>
              </a:rPr>
              <a:t>Responden</a:t>
            </a:r>
            <a:r>
              <a:rPr sz="1200" b="1" spc="-10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200" b="1" spc="-40" dirty="0">
                <a:solidFill>
                  <a:srgbClr val="003C7A"/>
                </a:solidFill>
                <a:latin typeface="Arial"/>
                <a:cs typeface="Arial"/>
              </a:rPr>
              <a:t>jika</a:t>
            </a:r>
            <a:r>
              <a:rPr sz="1200" b="1" spc="-10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200" b="1" spc="-45" dirty="0">
                <a:solidFill>
                  <a:srgbClr val="003C7A"/>
                </a:solidFill>
                <a:latin typeface="Arial"/>
                <a:cs typeface="Arial"/>
              </a:rPr>
              <a:t>diberi</a:t>
            </a:r>
            <a:r>
              <a:rPr sz="1200" b="1" spc="-10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200" b="1" spc="-40" dirty="0">
                <a:solidFill>
                  <a:srgbClr val="003C7A"/>
                </a:solidFill>
                <a:latin typeface="Arial"/>
                <a:cs typeface="Arial"/>
              </a:rPr>
              <a:t>uang</a:t>
            </a:r>
            <a:r>
              <a:rPr sz="1200" b="1" spc="-10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200" b="1" spc="-40" dirty="0">
                <a:solidFill>
                  <a:srgbClr val="003C7A"/>
                </a:solidFill>
                <a:latin typeface="Arial"/>
                <a:cs typeface="Arial"/>
              </a:rPr>
              <a:t>oleh</a:t>
            </a:r>
            <a:r>
              <a:rPr sz="1200" b="1" spc="-10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200" b="1" spc="-50" dirty="0">
                <a:solidFill>
                  <a:srgbClr val="003C7A"/>
                </a:solidFill>
                <a:latin typeface="Arial"/>
                <a:cs typeface="Arial"/>
              </a:rPr>
              <a:t>calon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69777" y="865770"/>
            <a:ext cx="3571875" cy="7772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900" spc="-35" dirty="0">
                <a:solidFill>
                  <a:srgbClr val="003C7A"/>
                </a:solidFill>
                <a:latin typeface="Arial"/>
                <a:cs typeface="Arial"/>
              </a:rPr>
              <a:t>Menerima</a:t>
            </a:r>
            <a:r>
              <a:rPr sz="900" spc="-8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900" spc="-30" dirty="0">
                <a:solidFill>
                  <a:srgbClr val="003C7A"/>
                </a:solidFill>
                <a:latin typeface="Arial"/>
                <a:cs typeface="Arial"/>
              </a:rPr>
              <a:t>uang</a:t>
            </a:r>
            <a:r>
              <a:rPr sz="900" spc="-7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900" spc="-30" dirty="0">
                <a:solidFill>
                  <a:srgbClr val="003C7A"/>
                </a:solidFill>
                <a:latin typeface="Arial"/>
                <a:cs typeface="Arial"/>
              </a:rPr>
              <a:t>dan</a:t>
            </a:r>
            <a:r>
              <a:rPr sz="900" spc="-7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900" spc="-35" dirty="0">
                <a:solidFill>
                  <a:srgbClr val="003C7A"/>
                </a:solidFill>
                <a:latin typeface="Arial"/>
                <a:cs typeface="Arial"/>
              </a:rPr>
              <a:t>Memilih</a:t>
            </a:r>
            <a:r>
              <a:rPr sz="900" spc="-7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900" spc="-30" dirty="0">
                <a:solidFill>
                  <a:srgbClr val="003C7A"/>
                </a:solidFill>
                <a:latin typeface="Arial"/>
                <a:cs typeface="Arial"/>
              </a:rPr>
              <a:t>yang</a:t>
            </a:r>
            <a:r>
              <a:rPr sz="900" spc="-7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900" spc="-40" dirty="0">
                <a:solidFill>
                  <a:srgbClr val="003C7A"/>
                </a:solidFill>
                <a:latin typeface="Arial"/>
                <a:cs typeface="Arial"/>
              </a:rPr>
              <a:t>Memberi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900" spc="-35" dirty="0">
                <a:solidFill>
                  <a:srgbClr val="003C7A"/>
                </a:solidFill>
                <a:latin typeface="Arial"/>
                <a:cs typeface="Arial"/>
              </a:rPr>
              <a:t>Menerima</a:t>
            </a:r>
            <a:r>
              <a:rPr sz="900" spc="-8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900" spc="-35" dirty="0">
                <a:solidFill>
                  <a:srgbClr val="003C7A"/>
                </a:solidFill>
                <a:latin typeface="Arial"/>
                <a:cs typeface="Arial"/>
              </a:rPr>
              <a:t>uang,</a:t>
            </a:r>
            <a:r>
              <a:rPr sz="900" spc="-7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900" spc="-35" dirty="0">
                <a:solidFill>
                  <a:srgbClr val="003C7A"/>
                </a:solidFill>
                <a:latin typeface="Arial"/>
                <a:cs typeface="Arial"/>
              </a:rPr>
              <a:t>namun</a:t>
            </a:r>
            <a:r>
              <a:rPr sz="900" spc="-7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900" spc="-30" dirty="0">
                <a:solidFill>
                  <a:srgbClr val="003C7A"/>
                </a:solidFill>
                <a:latin typeface="Arial"/>
                <a:cs typeface="Arial"/>
              </a:rPr>
              <a:t>tetap</a:t>
            </a:r>
            <a:r>
              <a:rPr sz="900" spc="-7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900" spc="-35" dirty="0">
                <a:solidFill>
                  <a:srgbClr val="003C7A"/>
                </a:solidFill>
                <a:latin typeface="Arial"/>
                <a:cs typeface="Arial"/>
              </a:rPr>
              <a:t>memilih</a:t>
            </a:r>
            <a:r>
              <a:rPr sz="900" spc="-7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900" spc="-40" dirty="0">
                <a:solidFill>
                  <a:srgbClr val="003C7A"/>
                </a:solidFill>
                <a:latin typeface="Arial"/>
                <a:cs typeface="Arial"/>
              </a:rPr>
              <a:t>berdasarkan</a:t>
            </a:r>
            <a:r>
              <a:rPr sz="900" spc="-7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900" spc="-30" dirty="0">
                <a:solidFill>
                  <a:srgbClr val="003C7A"/>
                </a:solidFill>
                <a:latin typeface="Arial"/>
                <a:cs typeface="Arial"/>
              </a:rPr>
              <a:t>hati</a:t>
            </a:r>
            <a:r>
              <a:rPr sz="900" spc="-7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900" spc="-40" dirty="0">
                <a:solidFill>
                  <a:srgbClr val="003C7A"/>
                </a:solidFill>
                <a:latin typeface="Arial"/>
                <a:cs typeface="Arial"/>
              </a:rPr>
              <a:t>nurani</a:t>
            </a:r>
            <a:endParaRPr sz="900">
              <a:latin typeface="Arial"/>
              <a:cs typeface="Arial"/>
            </a:endParaRPr>
          </a:p>
          <a:p>
            <a:pPr marL="12700" marR="5080">
              <a:lnSpc>
                <a:spcPts val="1480"/>
              </a:lnSpc>
              <a:spcBef>
                <a:spcPts val="115"/>
              </a:spcBef>
            </a:pPr>
            <a:r>
              <a:rPr sz="900" spc="-35" dirty="0">
                <a:solidFill>
                  <a:srgbClr val="003C7A"/>
                </a:solidFill>
                <a:latin typeface="Arial"/>
                <a:cs typeface="Arial"/>
              </a:rPr>
              <a:t>Menerima</a:t>
            </a:r>
            <a:r>
              <a:rPr sz="900" spc="-8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900" spc="-30" dirty="0">
                <a:solidFill>
                  <a:srgbClr val="003C7A"/>
                </a:solidFill>
                <a:latin typeface="Arial"/>
                <a:cs typeface="Arial"/>
              </a:rPr>
              <a:t>uang</a:t>
            </a:r>
            <a:r>
              <a:rPr sz="900" spc="-8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900" spc="-30" dirty="0">
                <a:solidFill>
                  <a:srgbClr val="003C7A"/>
                </a:solidFill>
                <a:latin typeface="Arial"/>
                <a:cs typeface="Arial"/>
              </a:rPr>
              <a:t>dari</a:t>
            </a:r>
            <a:r>
              <a:rPr sz="900" spc="-8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900" spc="-35" dirty="0">
                <a:solidFill>
                  <a:srgbClr val="003C7A"/>
                </a:solidFill>
                <a:latin typeface="Arial"/>
                <a:cs typeface="Arial"/>
              </a:rPr>
              <a:t>semua</a:t>
            </a:r>
            <a:r>
              <a:rPr sz="900" spc="-7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900" spc="-35" dirty="0">
                <a:solidFill>
                  <a:srgbClr val="003C7A"/>
                </a:solidFill>
                <a:latin typeface="Arial"/>
                <a:cs typeface="Arial"/>
              </a:rPr>
              <a:t>calon,</a:t>
            </a:r>
            <a:r>
              <a:rPr sz="900" spc="-7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900" spc="-30" dirty="0">
                <a:solidFill>
                  <a:srgbClr val="003C7A"/>
                </a:solidFill>
                <a:latin typeface="Arial"/>
                <a:cs typeface="Arial"/>
              </a:rPr>
              <a:t>tapi</a:t>
            </a:r>
            <a:r>
              <a:rPr sz="900" spc="-7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900" spc="-35" dirty="0">
                <a:solidFill>
                  <a:srgbClr val="003C7A"/>
                </a:solidFill>
                <a:latin typeface="Arial"/>
                <a:cs typeface="Arial"/>
              </a:rPr>
              <a:t>memilih</a:t>
            </a:r>
            <a:r>
              <a:rPr sz="900" spc="-7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900" spc="-30" dirty="0">
                <a:solidFill>
                  <a:srgbClr val="003C7A"/>
                </a:solidFill>
                <a:latin typeface="Arial"/>
                <a:cs typeface="Arial"/>
              </a:rPr>
              <a:t>yang</a:t>
            </a:r>
            <a:r>
              <a:rPr sz="900" spc="-7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900" spc="-35" dirty="0">
                <a:solidFill>
                  <a:srgbClr val="003C7A"/>
                </a:solidFill>
                <a:latin typeface="Arial"/>
                <a:cs typeface="Arial"/>
              </a:rPr>
              <a:t>memberi</a:t>
            </a:r>
            <a:r>
              <a:rPr sz="900" spc="-8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900" spc="-35" dirty="0">
                <a:solidFill>
                  <a:srgbClr val="003C7A"/>
                </a:solidFill>
                <a:latin typeface="Arial"/>
                <a:cs typeface="Arial"/>
              </a:rPr>
              <a:t>paling</a:t>
            </a:r>
            <a:r>
              <a:rPr sz="900" spc="-7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900" spc="-40" dirty="0">
                <a:solidFill>
                  <a:srgbClr val="003C7A"/>
                </a:solidFill>
                <a:latin typeface="Arial"/>
                <a:cs typeface="Arial"/>
              </a:rPr>
              <a:t>banyak  </a:t>
            </a:r>
            <a:r>
              <a:rPr sz="900" spc="-35" dirty="0">
                <a:solidFill>
                  <a:srgbClr val="003C7A"/>
                </a:solidFill>
                <a:latin typeface="Arial"/>
                <a:cs typeface="Arial"/>
              </a:rPr>
              <a:t>Menolak </a:t>
            </a:r>
            <a:r>
              <a:rPr sz="900" spc="-30" dirty="0">
                <a:solidFill>
                  <a:srgbClr val="003C7A"/>
                </a:solidFill>
                <a:latin typeface="Arial"/>
                <a:cs typeface="Arial"/>
              </a:rPr>
              <a:t>uang yang</a:t>
            </a:r>
            <a:r>
              <a:rPr sz="900" spc="-16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900" spc="-40" dirty="0">
                <a:solidFill>
                  <a:srgbClr val="003C7A"/>
                </a:solidFill>
                <a:latin typeface="Arial"/>
                <a:cs typeface="Arial"/>
              </a:rPr>
              <a:t>diberikan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30134" y="3975111"/>
            <a:ext cx="148526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425" marR="91440" indent="-635" algn="ctr">
              <a:lnSpc>
                <a:spcPct val="100000"/>
              </a:lnSpc>
              <a:spcBef>
                <a:spcPts val="100"/>
              </a:spcBef>
            </a:pPr>
            <a:r>
              <a:rPr sz="1100" b="1" spc="-40" dirty="0">
                <a:solidFill>
                  <a:srgbClr val="003C7A"/>
                </a:solidFill>
                <a:latin typeface="Arial"/>
                <a:cs typeface="Arial"/>
              </a:rPr>
              <a:t>Menerima </a:t>
            </a:r>
            <a:r>
              <a:rPr sz="1100" b="1" spc="-45" dirty="0">
                <a:solidFill>
                  <a:srgbClr val="003C7A"/>
                </a:solidFill>
                <a:latin typeface="Arial"/>
                <a:cs typeface="Arial"/>
              </a:rPr>
              <a:t>uang,  </a:t>
            </a:r>
            <a:r>
              <a:rPr sz="1100" b="1" spc="-40" dirty="0">
                <a:solidFill>
                  <a:srgbClr val="003C7A"/>
                </a:solidFill>
                <a:latin typeface="Arial"/>
                <a:cs typeface="Arial"/>
              </a:rPr>
              <a:t>namun tetap</a:t>
            </a:r>
            <a:r>
              <a:rPr sz="1100" b="1" spc="-20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100" b="1" spc="-45" dirty="0">
                <a:solidFill>
                  <a:srgbClr val="003C7A"/>
                </a:solidFill>
                <a:latin typeface="Arial"/>
                <a:cs typeface="Arial"/>
              </a:rPr>
              <a:t>Memilih</a:t>
            </a:r>
            <a:endParaRPr sz="11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100" b="1" spc="-45" dirty="0">
                <a:solidFill>
                  <a:srgbClr val="003C7A"/>
                </a:solidFill>
                <a:latin typeface="Arial"/>
                <a:cs typeface="Arial"/>
              </a:rPr>
              <a:t>berdasarkan </a:t>
            </a:r>
            <a:r>
              <a:rPr sz="1100" b="1" spc="-35" dirty="0">
                <a:solidFill>
                  <a:srgbClr val="003C7A"/>
                </a:solidFill>
                <a:latin typeface="Arial"/>
                <a:cs typeface="Arial"/>
              </a:rPr>
              <a:t>hati</a:t>
            </a:r>
            <a:r>
              <a:rPr sz="1100" b="1" spc="-17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100" b="1" spc="-45" dirty="0">
                <a:solidFill>
                  <a:srgbClr val="003C7A"/>
                </a:solidFill>
                <a:latin typeface="Arial"/>
                <a:cs typeface="Arial"/>
              </a:rPr>
              <a:t>nurani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52356" y="3975111"/>
            <a:ext cx="9353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590">
              <a:lnSpc>
                <a:spcPct val="100000"/>
              </a:lnSpc>
              <a:spcBef>
                <a:spcPts val="100"/>
              </a:spcBef>
            </a:pPr>
            <a:r>
              <a:rPr sz="1100" b="1" spc="-40" dirty="0">
                <a:solidFill>
                  <a:srgbClr val="003C7A"/>
                </a:solidFill>
                <a:latin typeface="Arial"/>
                <a:cs typeface="Arial"/>
              </a:rPr>
              <a:t>Menolak </a:t>
            </a:r>
            <a:r>
              <a:rPr sz="1100" b="1" spc="-45" dirty="0">
                <a:solidFill>
                  <a:srgbClr val="003C7A"/>
                </a:solidFill>
                <a:latin typeface="Arial"/>
                <a:cs typeface="Arial"/>
              </a:rPr>
              <a:t>uang  </a:t>
            </a:r>
            <a:r>
              <a:rPr sz="1100" b="1" spc="-35" dirty="0">
                <a:solidFill>
                  <a:srgbClr val="003C7A"/>
                </a:solidFill>
                <a:latin typeface="Arial"/>
                <a:cs typeface="Arial"/>
              </a:rPr>
              <a:t>yang</a:t>
            </a:r>
            <a:r>
              <a:rPr sz="1100" b="1" spc="-17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100" b="1" spc="-45" dirty="0">
                <a:solidFill>
                  <a:srgbClr val="003C7A"/>
                </a:solidFill>
                <a:latin typeface="Arial"/>
                <a:cs typeface="Arial"/>
              </a:rPr>
              <a:t>diberikan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29912" y="3975111"/>
            <a:ext cx="97980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100" b="1" spc="-40" dirty="0">
                <a:solidFill>
                  <a:srgbClr val="003C7A"/>
                </a:solidFill>
                <a:latin typeface="Arial"/>
                <a:cs typeface="Arial"/>
              </a:rPr>
              <a:t>Menerima</a:t>
            </a:r>
            <a:r>
              <a:rPr sz="1100" b="1" spc="-18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100" b="1" spc="-45" dirty="0">
                <a:solidFill>
                  <a:srgbClr val="003C7A"/>
                </a:solidFill>
                <a:latin typeface="Arial"/>
                <a:cs typeface="Arial"/>
              </a:rPr>
              <a:t>uang  </a:t>
            </a:r>
            <a:r>
              <a:rPr sz="1100" b="1" spc="-30" dirty="0">
                <a:solidFill>
                  <a:srgbClr val="003C7A"/>
                </a:solidFill>
                <a:latin typeface="Arial"/>
                <a:cs typeface="Arial"/>
              </a:rPr>
              <a:t>dan </a:t>
            </a:r>
            <a:r>
              <a:rPr sz="1100" b="1" spc="-45" dirty="0">
                <a:solidFill>
                  <a:srgbClr val="003C7A"/>
                </a:solidFill>
                <a:latin typeface="Arial"/>
                <a:cs typeface="Arial"/>
              </a:rPr>
              <a:t>Memilih  </a:t>
            </a:r>
            <a:r>
              <a:rPr sz="1100" b="1" spc="-35" dirty="0">
                <a:solidFill>
                  <a:srgbClr val="003C7A"/>
                </a:solidFill>
                <a:latin typeface="Arial"/>
                <a:cs typeface="Arial"/>
              </a:rPr>
              <a:t>yang</a:t>
            </a:r>
            <a:r>
              <a:rPr sz="1100" b="1" spc="-13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100" b="1" spc="-45" dirty="0">
                <a:solidFill>
                  <a:srgbClr val="003C7A"/>
                </a:solidFill>
                <a:latin typeface="Arial"/>
                <a:cs typeface="Arial"/>
              </a:rPr>
              <a:t>Memberi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30773" y="3975111"/>
            <a:ext cx="14643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7960" marR="180340" algn="ctr">
              <a:lnSpc>
                <a:spcPct val="100000"/>
              </a:lnSpc>
              <a:spcBef>
                <a:spcPts val="100"/>
              </a:spcBef>
            </a:pPr>
            <a:r>
              <a:rPr sz="1100" b="1" spc="-40" dirty="0">
                <a:solidFill>
                  <a:srgbClr val="003C7A"/>
                </a:solidFill>
                <a:latin typeface="Arial"/>
                <a:cs typeface="Arial"/>
              </a:rPr>
              <a:t>Menerima </a:t>
            </a:r>
            <a:r>
              <a:rPr sz="1100" b="1" spc="-45" dirty="0">
                <a:solidFill>
                  <a:srgbClr val="003C7A"/>
                </a:solidFill>
                <a:latin typeface="Arial"/>
                <a:cs typeface="Arial"/>
              </a:rPr>
              <a:t>uang  </a:t>
            </a:r>
            <a:r>
              <a:rPr sz="1100" b="1" spc="-35" dirty="0">
                <a:solidFill>
                  <a:srgbClr val="003C7A"/>
                </a:solidFill>
                <a:latin typeface="Arial"/>
                <a:cs typeface="Arial"/>
              </a:rPr>
              <a:t>dari </a:t>
            </a:r>
            <a:r>
              <a:rPr sz="1100" b="1" spc="-40" dirty="0">
                <a:solidFill>
                  <a:srgbClr val="003C7A"/>
                </a:solidFill>
                <a:latin typeface="Arial"/>
                <a:cs typeface="Arial"/>
              </a:rPr>
              <a:t>semua</a:t>
            </a:r>
            <a:r>
              <a:rPr sz="1100" b="1" spc="-22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100" b="1" spc="-45" dirty="0">
                <a:solidFill>
                  <a:srgbClr val="003C7A"/>
                </a:solidFill>
                <a:latin typeface="Arial"/>
                <a:cs typeface="Arial"/>
              </a:rPr>
              <a:t>calon,  </a:t>
            </a:r>
            <a:r>
              <a:rPr sz="1100" b="1" spc="-35" dirty="0">
                <a:solidFill>
                  <a:srgbClr val="003C7A"/>
                </a:solidFill>
                <a:latin typeface="Arial"/>
                <a:cs typeface="Arial"/>
              </a:rPr>
              <a:t>tapi </a:t>
            </a:r>
            <a:r>
              <a:rPr sz="1100" b="1" spc="-40" dirty="0">
                <a:solidFill>
                  <a:srgbClr val="003C7A"/>
                </a:solidFill>
                <a:latin typeface="Arial"/>
                <a:cs typeface="Arial"/>
              </a:rPr>
              <a:t>Memilih</a:t>
            </a:r>
            <a:r>
              <a:rPr sz="1100" b="1" spc="-22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100" b="1" spc="-45" dirty="0">
                <a:solidFill>
                  <a:srgbClr val="003C7A"/>
                </a:solidFill>
                <a:latin typeface="Arial"/>
                <a:cs typeface="Arial"/>
              </a:rPr>
              <a:t>yang</a:t>
            </a:r>
            <a:endParaRPr sz="1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100" b="1" spc="-40" dirty="0">
                <a:solidFill>
                  <a:srgbClr val="003C7A"/>
                </a:solidFill>
                <a:latin typeface="Arial"/>
                <a:cs typeface="Arial"/>
              </a:rPr>
              <a:t>memberi paling</a:t>
            </a:r>
            <a:r>
              <a:rPr sz="1100" b="1" spc="-20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100" b="1" spc="-45" dirty="0">
                <a:solidFill>
                  <a:srgbClr val="003C7A"/>
                </a:solidFill>
                <a:latin typeface="Arial"/>
                <a:cs typeface="Arial"/>
              </a:rPr>
              <a:t>banyak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9508" y="2764331"/>
            <a:ext cx="492125" cy="921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45" dirty="0">
                <a:solidFill>
                  <a:srgbClr val="003C7A"/>
                </a:solidFill>
                <a:latin typeface="Arial"/>
                <a:cs typeface="Arial"/>
              </a:rPr>
              <a:t>Batu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217200"/>
              </a:lnSpc>
            </a:pPr>
            <a:r>
              <a:rPr sz="1100" b="1" spc="-45" dirty="0">
                <a:solidFill>
                  <a:srgbClr val="003C7A"/>
                </a:solidFill>
                <a:latin typeface="Arial"/>
                <a:cs typeface="Arial"/>
              </a:rPr>
              <a:t>Bumiaji  Junrejo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375791" y="2749562"/>
            <a:ext cx="649859" cy="2476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75791" y="3098812"/>
            <a:ext cx="844549" cy="2476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75791" y="3454412"/>
            <a:ext cx="364109" cy="2476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29941" y="2749562"/>
            <a:ext cx="649858" cy="2476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29941" y="3098812"/>
            <a:ext cx="211708" cy="2476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29941" y="3454412"/>
            <a:ext cx="306958" cy="2476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44390" y="2749562"/>
            <a:ext cx="237109" cy="2476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44390" y="3098812"/>
            <a:ext cx="52959" cy="2476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144390" y="3454412"/>
            <a:ext cx="91059" cy="2476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425020" y="2749562"/>
            <a:ext cx="95250" cy="2476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25020" y="3098812"/>
            <a:ext cx="44450" cy="2476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25020" y="3454412"/>
            <a:ext cx="95250" cy="2476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1365250" y="2692734"/>
          <a:ext cx="5550533" cy="1132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61770"/>
                <a:gridCol w="1308734"/>
                <a:gridCol w="1287779"/>
                <a:gridCol w="1492250"/>
              </a:tblGrid>
              <a:tr h="351245">
                <a:tc>
                  <a:txBody>
                    <a:bodyPr/>
                    <a:lstStyle/>
                    <a:p>
                      <a:pPr marR="71120" algn="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100" spc="-4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20,2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77470" marB="0">
                    <a:lnL w="12700">
                      <a:solidFill>
                        <a:srgbClr val="003C7A"/>
                      </a:solidFill>
                      <a:prstDash val="solid"/>
                    </a:lnL>
                    <a:lnR w="12700">
                      <a:solidFill>
                        <a:srgbClr val="003C7A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71755" algn="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100" spc="-4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18,9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7470" marB="0">
                    <a:lnL w="12700">
                      <a:solidFill>
                        <a:srgbClr val="003C7A"/>
                      </a:solidFill>
                      <a:prstDash val="solid"/>
                    </a:lnL>
                    <a:lnR w="12700">
                      <a:solidFill>
                        <a:srgbClr val="003C7A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100" spc="-4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4,3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7470" marB="0">
                    <a:lnL w="12700">
                      <a:solidFill>
                        <a:srgbClr val="003C7A"/>
                      </a:solidFill>
                      <a:prstDash val="solid"/>
                    </a:lnL>
                    <a:lnR w="12700">
                      <a:solidFill>
                        <a:srgbClr val="003C7A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95250" algn="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100" spc="-4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1,8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7470" marB="0">
                    <a:lnL w="12700">
                      <a:solidFill>
                        <a:srgbClr val="003C7A"/>
                      </a:solidFill>
                      <a:prstDash val="solid"/>
                    </a:lnL>
                  </a:tcPr>
                </a:tc>
              </a:tr>
              <a:tr h="364058">
                <a:tc>
                  <a:txBody>
                    <a:bodyPr/>
                    <a:lstStyle/>
                    <a:p>
                      <a:pPr marR="71120" algn="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100" spc="-4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22,2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3C7A"/>
                      </a:solidFill>
                      <a:prstDash val="solid"/>
                    </a:lnL>
                    <a:lnR w="12700">
                      <a:solidFill>
                        <a:srgbClr val="003C7A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71755" algn="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100" spc="-4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6,3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3C7A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100" spc="-4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1,8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95250" algn="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100" spc="-4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0,8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416787">
                <a:tc>
                  <a:txBody>
                    <a:bodyPr/>
                    <a:lstStyle/>
                    <a:p>
                      <a:pPr marR="71120" algn="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100" spc="-4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10,8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3C7A"/>
                      </a:solidFill>
                      <a:prstDash val="solid"/>
                    </a:lnL>
                    <a:lnR w="12700">
                      <a:solidFill>
                        <a:srgbClr val="003C7A"/>
                      </a:solidFill>
                      <a:prstDash val="solid"/>
                    </a:lnR>
                    <a:lnB w="12700">
                      <a:solidFill>
                        <a:srgbClr val="003C7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1755" algn="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100" spc="-4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8,6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3C7A"/>
                      </a:solidFill>
                      <a:prstDash val="solid"/>
                    </a:lnL>
                    <a:lnR w="12700">
                      <a:solidFill>
                        <a:srgbClr val="003C7A"/>
                      </a:solidFill>
                      <a:prstDash val="solid"/>
                    </a:lnR>
                    <a:lnB w="12700">
                      <a:solidFill>
                        <a:srgbClr val="003C7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100" spc="-4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2,8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3C7A"/>
                      </a:solidFill>
                      <a:prstDash val="solid"/>
                    </a:lnL>
                    <a:lnR w="12700">
                      <a:solidFill>
                        <a:srgbClr val="003C7A"/>
                      </a:solidFill>
                      <a:prstDash val="solid"/>
                    </a:lnR>
                    <a:lnB w="12700">
                      <a:solidFill>
                        <a:srgbClr val="003C7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250" algn="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100" spc="-4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1,8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3C7A"/>
                      </a:solidFill>
                      <a:prstDash val="solid"/>
                    </a:lnL>
                    <a:lnB w="12700">
                      <a:solidFill>
                        <a:srgbClr val="003C7A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8" name="object 28"/>
          <p:cNvSpPr/>
          <p:nvPr/>
        </p:nvSpPr>
        <p:spPr>
          <a:xfrm>
            <a:off x="723901" y="651599"/>
            <a:ext cx="2145665" cy="1294130"/>
          </a:xfrm>
          <a:custGeom>
            <a:avLst/>
            <a:gdLst/>
            <a:ahLst/>
            <a:cxnLst/>
            <a:rect l="l" t="t" r="r" b="b"/>
            <a:pathLst>
              <a:path w="2145665" h="1294130">
                <a:moveTo>
                  <a:pt x="2056764" y="0"/>
                </a:moveTo>
                <a:lnTo>
                  <a:pt x="88480" y="0"/>
                </a:lnTo>
                <a:lnTo>
                  <a:pt x="54038" y="6950"/>
                </a:lnTo>
                <a:lnTo>
                  <a:pt x="25914" y="25907"/>
                </a:lnTo>
                <a:lnTo>
                  <a:pt x="6952" y="54028"/>
                </a:lnTo>
                <a:lnTo>
                  <a:pt x="0" y="88468"/>
                </a:lnTo>
                <a:lnTo>
                  <a:pt x="0" y="1205128"/>
                </a:lnTo>
                <a:lnTo>
                  <a:pt x="6952" y="1239570"/>
                </a:lnTo>
                <a:lnTo>
                  <a:pt x="25914" y="1267694"/>
                </a:lnTo>
                <a:lnTo>
                  <a:pt x="54038" y="1286656"/>
                </a:lnTo>
                <a:lnTo>
                  <a:pt x="88480" y="1293609"/>
                </a:lnTo>
                <a:lnTo>
                  <a:pt x="2056764" y="1293609"/>
                </a:lnTo>
                <a:lnTo>
                  <a:pt x="2091207" y="1286656"/>
                </a:lnTo>
                <a:lnTo>
                  <a:pt x="2107548" y="1275638"/>
                </a:lnTo>
                <a:lnTo>
                  <a:pt x="104901" y="1275638"/>
                </a:lnTo>
                <a:lnTo>
                  <a:pt x="71291" y="1268853"/>
                </a:lnTo>
                <a:lnTo>
                  <a:pt x="43845" y="1250348"/>
                </a:lnTo>
                <a:lnTo>
                  <a:pt x="25340" y="1222901"/>
                </a:lnTo>
                <a:lnTo>
                  <a:pt x="18554" y="1189291"/>
                </a:lnTo>
                <a:lnTo>
                  <a:pt x="18554" y="449198"/>
                </a:lnTo>
                <a:lnTo>
                  <a:pt x="25340" y="415588"/>
                </a:lnTo>
                <a:lnTo>
                  <a:pt x="43845" y="388142"/>
                </a:lnTo>
                <a:lnTo>
                  <a:pt x="71291" y="369637"/>
                </a:lnTo>
                <a:lnTo>
                  <a:pt x="104901" y="362851"/>
                </a:lnTo>
                <a:lnTo>
                  <a:pt x="2145245" y="362851"/>
                </a:lnTo>
                <a:lnTo>
                  <a:pt x="2145245" y="88468"/>
                </a:lnTo>
                <a:lnTo>
                  <a:pt x="2138293" y="54028"/>
                </a:lnTo>
                <a:lnTo>
                  <a:pt x="2119331" y="25907"/>
                </a:lnTo>
                <a:lnTo>
                  <a:pt x="2091207" y="6950"/>
                </a:lnTo>
                <a:lnTo>
                  <a:pt x="2056764" y="0"/>
                </a:lnTo>
                <a:close/>
              </a:path>
              <a:path w="2145665" h="1294130">
                <a:moveTo>
                  <a:pt x="2145245" y="362851"/>
                </a:moveTo>
                <a:lnTo>
                  <a:pt x="2040331" y="362851"/>
                </a:lnTo>
                <a:lnTo>
                  <a:pt x="2073948" y="369637"/>
                </a:lnTo>
                <a:lnTo>
                  <a:pt x="2101399" y="388142"/>
                </a:lnTo>
                <a:lnTo>
                  <a:pt x="2119905" y="415588"/>
                </a:lnTo>
                <a:lnTo>
                  <a:pt x="2126691" y="449198"/>
                </a:lnTo>
                <a:lnTo>
                  <a:pt x="2126691" y="1189291"/>
                </a:lnTo>
                <a:lnTo>
                  <a:pt x="2119905" y="1222901"/>
                </a:lnTo>
                <a:lnTo>
                  <a:pt x="2101399" y="1250348"/>
                </a:lnTo>
                <a:lnTo>
                  <a:pt x="2073948" y="1268853"/>
                </a:lnTo>
                <a:lnTo>
                  <a:pt x="2040331" y="1275638"/>
                </a:lnTo>
                <a:lnTo>
                  <a:pt x="2107548" y="1275638"/>
                </a:lnTo>
                <a:lnTo>
                  <a:pt x="2119331" y="1267694"/>
                </a:lnTo>
                <a:lnTo>
                  <a:pt x="2138293" y="1239570"/>
                </a:lnTo>
                <a:lnTo>
                  <a:pt x="2145245" y="1205128"/>
                </a:lnTo>
                <a:lnTo>
                  <a:pt x="2145245" y="362851"/>
                </a:lnTo>
                <a:close/>
              </a:path>
            </a:pathLst>
          </a:custGeom>
          <a:solidFill>
            <a:srgbClr val="003C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758043" y="656018"/>
            <a:ext cx="92697" cy="1405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482713" y="736902"/>
            <a:ext cx="457200" cy="275590"/>
          </a:xfrm>
          <a:custGeom>
            <a:avLst/>
            <a:gdLst/>
            <a:ahLst/>
            <a:cxnLst/>
            <a:rect l="l" t="t" r="r" b="b"/>
            <a:pathLst>
              <a:path w="457200" h="275590">
                <a:moveTo>
                  <a:pt x="163761" y="0"/>
                </a:moveTo>
                <a:lnTo>
                  <a:pt x="109282" y="20148"/>
                </a:lnTo>
                <a:lnTo>
                  <a:pt x="96482" y="25246"/>
                </a:lnTo>
                <a:lnTo>
                  <a:pt x="83243" y="30886"/>
                </a:lnTo>
                <a:lnTo>
                  <a:pt x="74302" y="33359"/>
                </a:lnTo>
                <a:lnTo>
                  <a:pt x="36507" y="60154"/>
                </a:lnTo>
                <a:lnTo>
                  <a:pt x="24396" y="111685"/>
                </a:lnTo>
                <a:lnTo>
                  <a:pt x="9993" y="201141"/>
                </a:lnTo>
                <a:lnTo>
                  <a:pt x="3273" y="246141"/>
                </a:lnTo>
                <a:lnTo>
                  <a:pt x="0" y="275236"/>
                </a:lnTo>
                <a:lnTo>
                  <a:pt x="333140" y="275236"/>
                </a:lnTo>
                <a:lnTo>
                  <a:pt x="330106" y="224040"/>
                </a:lnTo>
                <a:lnTo>
                  <a:pt x="445061" y="224040"/>
                </a:lnTo>
                <a:lnTo>
                  <a:pt x="457144" y="182935"/>
                </a:lnTo>
                <a:lnTo>
                  <a:pt x="456314" y="168856"/>
                </a:lnTo>
                <a:lnTo>
                  <a:pt x="454210" y="157454"/>
                </a:lnTo>
                <a:lnTo>
                  <a:pt x="443945" y="136486"/>
                </a:lnTo>
                <a:lnTo>
                  <a:pt x="245981" y="136486"/>
                </a:lnTo>
                <a:lnTo>
                  <a:pt x="163761" y="0"/>
                </a:lnTo>
                <a:close/>
              </a:path>
              <a:path w="457200" h="275590">
                <a:moveTo>
                  <a:pt x="445061" y="224040"/>
                </a:moveTo>
                <a:lnTo>
                  <a:pt x="330106" y="224040"/>
                </a:lnTo>
                <a:lnTo>
                  <a:pt x="422714" y="246710"/>
                </a:lnTo>
                <a:lnTo>
                  <a:pt x="438566" y="231042"/>
                </a:lnTo>
                <a:lnTo>
                  <a:pt x="445061" y="224040"/>
                </a:lnTo>
                <a:close/>
              </a:path>
              <a:path w="457200" h="275590">
                <a:moveTo>
                  <a:pt x="252992" y="15748"/>
                </a:moveTo>
                <a:lnTo>
                  <a:pt x="245981" y="136486"/>
                </a:lnTo>
                <a:lnTo>
                  <a:pt x="443945" y="136486"/>
                </a:lnTo>
                <a:lnTo>
                  <a:pt x="438443" y="125247"/>
                </a:lnTo>
                <a:lnTo>
                  <a:pt x="351150" y="125247"/>
                </a:lnTo>
                <a:lnTo>
                  <a:pt x="314231" y="55981"/>
                </a:lnTo>
                <a:lnTo>
                  <a:pt x="252992" y="15748"/>
                </a:lnTo>
                <a:close/>
              </a:path>
              <a:path w="457200" h="275590">
                <a:moveTo>
                  <a:pt x="370200" y="26250"/>
                </a:moveTo>
                <a:lnTo>
                  <a:pt x="333306" y="60629"/>
                </a:lnTo>
                <a:lnTo>
                  <a:pt x="351150" y="125247"/>
                </a:lnTo>
                <a:lnTo>
                  <a:pt x="438443" y="125247"/>
                </a:lnTo>
                <a:lnTo>
                  <a:pt x="436460" y="121196"/>
                </a:lnTo>
                <a:lnTo>
                  <a:pt x="408095" y="77846"/>
                </a:lnTo>
                <a:lnTo>
                  <a:pt x="381785" y="41499"/>
                </a:lnTo>
                <a:lnTo>
                  <a:pt x="370200" y="26250"/>
                </a:lnTo>
                <a:close/>
              </a:path>
            </a:pathLst>
          </a:custGeom>
          <a:solidFill>
            <a:srgbClr val="4241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563944" y="524174"/>
            <a:ext cx="341482" cy="48796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02741" y="2201341"/>
            <a:ext cx="4707458" cy="31327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835018" y="696033"/>
            <a:ext cx="1488440" cy="288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95"/>
              </a:spcBef>
            </a:pPr>
            <a:r>
              <a:rPr sz="850" b="1" spc="-25" dirty="0">
                <a:solidFill>
                  <a:srgbClr val="FFFFFF"/>
                </a:solidFill>
                <a:latin typeface="Arial"/>
                <a:cs typeface="Arial"/>
              </a:rPr>
              <a:t>Persepsi Responden</a:t>
            </a:r>
            <a:r>
              <a:rPr sz="850" b="1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50" b="1" spc="-30" dirty="0">
                <a:solidFill>
                  <a:srgbClr val="FFFFFF"/>
                </a:solidFill>
                <a:latin typeface="Arial"/>
                <a:cs typeface="Arial"/>
              </a:rPr>
              <a:t>terhadap  </a:t>
            </a:r>
            <a:r>
              <a:rPr sz="850" b="1" spc="-20" dirty="0">
                <a:solidFill>
                  <a:srgbClr val="FFFFFF"/>
                </a:solidFill>
                <a:latin typeface="Arial"/>
                <a:cs typeface="Arial"/>
              </a:rPr>
              <a:t>Money</a:t>
            </a:r>
            <a:r>
              <a:rPr sz="8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50" b="1" spc="-30" dirty="0">
                <a:solidFill>
                  <a:srgbClr val="FFFFFF"/>
                </a:solidFill>
                <a:latin typeface="Arial"/>
                <a:cs typeface="Arial"/>
              </a:rPr>
              <a:t>Politics</a:t>
            </a:r>
            <a:endParaRPr sz="85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555513" y="1481374"/>
            <a:ext cx="1195070" cy="33909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190"/>
              </a:spcBef>
              <a:tabLst>
                <a:tab pos="723265" algn="l"/>
              </a:tabLst>
            </a:pPr>
            <a:r>
              <a:rPr sz="800" spc="-15" dirty="0">
                <a:solidFill>
                  <a:srgbClr val="003C7A"/>
                </a:solidFill>
                <a:latin typeface="Arial"/>
                <a:cs typeface="Arial"/>
              </a:rPr>
              <a:t>42.5	</a:t>
            </a:r>
            <a:r>
              <a:rPr sz="800" spc="-20" dirty="0">
                <a:solidFill>
                  <a:srgbClr val="003C7A"/>
                </a:solidFill>
                <a:latin typeface="Arial"/>
                <a:cs typeface="Arial"/>
              </a:rPr>
              <a:t>57.5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b="1" spc="-35" dirty="0">
                <a:solidFill>
                  <a:srgbClr val="003C7A"/>
                </a:solidFill>
                <a:latin typeface="Arial"/>
                <a:cs typeface="Arial"/>
              </a:rPr>
              <a:t>Wajar Tidak</a:t>
            </a:r>
            <a:r>
              <a:rPr sz="1100" b="1" spc="-5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100" b="1" spc="-45" dirty="0">
                <a:solidFill>
                  <a:srgbClr val="003C7A"/>
                </a:solidFill>
                <a:latin typeface="Arial"/>
                <a:cs typeface="Arial"/>
              </a:rPr>
              <a:t>Wajar</a:t>
            </a:r>
            <a:endParaRPr sz="11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594840" y="1225804"/>
            <a:ext cx="334454" cy="2298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204313" y="1131557"/>
            <a:ext cx="334429" cy="32407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48345" y="1455637"/>
            <a:ext cx="1169670" cy="0"/>
          </a:xfrm>
          <a:custGeom>
            <a:avLst/>
            <a:gdLst/>
            <a:ahLst/>
            <a:cxnLst/>
            <a:rect l="l" t="t" r="r" b="b"/>
            <a:pathLst>
              <a:path w="1169670">
                <a:moveTo>
                  <a:pt x="0" y="0"/>
                </a:moveTo>
                <a:lnTo>
                  <a:pt x="1169212" y="0"/>
                </a:lnTo>
              </a:path>
            </a:pathLst>
          </a:custGeom>
          <a:ln w="12700">
            <a:solidFill>
              <a:srgbClr val="0011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49454" y="1415396"/>
            <a:ext cx="588645" cy="337185"/>
          </a:xfrm>
          <a:custGeom>
            <a:avLst/>
            <a:gdLst/>
            <a:ahLst/>
            <a:cxnLst/>
            <a:rect l="l" t="t" r="r" b="b"/>
            <a:pathLst>
              <a:path w="588644" h="337185">
                <a:moveTo>
                  <a:pt x="588467" y="0"/>
                </a:moveTo>
                <a:lnTo>
                  <a:pt x="0" y="124891"/>
                </a:lnTo>
                <a:lnTo>
                  <a:pt x="0" y="231635"/>
                </a:lnTo>
                <a:lnTo>
                  <a:pt x="185178" y="336842"/>
                </a:lnTo>
                <a:lnTo>
                  <a:pt x="588467" y="53238"/>
                </a:lnTo>
                <a:lnTo>
                  <a:pt x="588467" y="0"/>
                </a:lnTo>
                <a:close/>
              </a:path>
            </a:pathLst>
          </a:custGeom>
          <a:solidFill>
            <a:srgbClr val="429B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34633" y="1415402"/>
            <a:ext cx="403860" cy="337185"/>
          </a:xfrm>
          <a:custGeom>
            <a:avLst/>
            <a:gdLst/>
            <a:ahLst/>
            <a:cxnLst/>
            <a:rect l="l" t="t" r="r" b="b"/>
            <a:pathLst>
              <a:path w="403859" h="337185">
                <a:moveTo>
                  <a:pt x="403288" y="0"/>
                </a:moveTo>
                <a:lnTo>
                  <a:pt x="2235" y="200672"/>
                </a:lnTo>
                <a:lnTo>
                  <a:pt x="0" y="336842"/>
                </a:lnTo>
                <a:lnTo>
                  <a:pt x="403288" y="106946"/>
                </a:lnTo>
                <a:lnTo>
                  <a:pt x="403288" y="0"/>
                </a:lnTo>
                <a:close/>
              </a:path>
            </a:pathLst>
          </a:custGeom>
          <a:solidFill>
            <a:srgbClr val="3B80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48587" y="1308440"/>
            <a:ext cx="589280" cy="340360"/>
          </a:xfrm>
          <a:custGeom>
            <a:avLst/>
            <a:gdLst/>
            <a:ahLst/>
            <a:cxnLst/>
            <a:rect l="l" t="t" r="r" b="b"/>
            <a:pathLst>
              <a:path w="589280" h="340360">
                <a:moveTo>
                  <a:pt x="402259" y="0"/>
                </a:moveTo>
                <a:lnTo>
                  <a:pt x="0" y="233337"/>
                </a:lnTo>
                <a:lnTo>
                  <a:pt x="186448" y="339953"/>
                </a:lnTo>
                <a:lnTo>
                  <a:pt x="455419" y="185762"/>
                </a:lnTo>
                <a:lnTo>
                  <a:pt x="544416" y="133240"/>
                </a:lnTo>
                <a:lnTo>
                  <a:pt x="588695" y="106603"/>
                </a:lnTo>
                <a:lnTo>
                  <a:pt x="402259" y="0"/>
                </a:lnTo>
                <a:close/>
              </a:path>
            </a:pathLst>
          </a:custGeom>
          <a:solidFill>
            <a:srgbClr val="8AC5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80206" y="1329174"/>
            <a:ext cx="514984" cy="297180"/>
          </a:xfrm>
          <a:custGeom>
            <a:avLst/>
            <a:gdLst/>
            <a:ahLst/>
            <a:cxnLst/>
            <a:rect l="l" t="t" r="r" b="b"/>
            <a:pathLst>
              <a:path w="514984" h="297180">
                <a:moveTo>
                  <a:pt x="363524" y="0"/>
                </a:moveTo>
                <a:lnTo>
                  <a:pt x="0" y="210870"/>
                </a:lnTo>
                <a:lnTo>
                  <a:pt x="149682" y="297002"/>
                </a:lnTo>
                <a:lnTo>
                  <a:pt x="211369" y="261747"/>
                </a:lnTo>
                <a:lnTo>
                  <a:pt x="126618" y="261747"/>
                </a:lnTo>
                <a:lnTo>
                  <a:pt x="71805" y="230022"/>
                </a:lnTo>
                <a:lnTo>
                  <a:pt x="79793" y="221657"/>
                </a:lnTo>
                <a:lnTo>
                  <a:pt x="81226" y="211343"/>
                </a:lnTo>
                <a:lnTo>
                  <a:pt x="76967" y="201083"/>
                </a:lnTo>
                <a:lnTo>
                  <a:pt x="67881" y="192874"/>
                </a:lnTo>
                <a:lnTo>
                  <a:pt x="173113" y="131622"/>
                </a:lnTo>
                <a:lnTo>
                  <a:pt x="340659" y="131622"/>
                </a:lnTo>
                <a:lnTo>
                  <a:pt x="334756" y="124499"/>
                </a:lnTo>
                <a:lnTo>
                  <a:pt x="319595" y="113652"/>
                </a:lnTo>
                <a:lnTo>
                  <a:pt x="299278" y="104692"/>
                </a:lnTo>
                <a:lnTo>
                  <a:pt x="276856" y="99121"/>
                </a:lnTo>
                <a:lnTo>
                  <a:pt x="267178" y="98221"/>
                </a:lnTo>
                <a:lnTo>
                  <a:pt x="230784" y="98221"/>
                </a:lnTo>
                <a:lnTo>
                  <a:pt x="333019" y="39154"/>
                </a:lnTo>
                <a:lnTo>
                  <a:pt x="432520" y="39154"/>
                </a:lnTo>
                <a:lnTo>
                  <a:pt x="363524" y="0"/>
                </a:lnTo>
                <a:close/>
              </a:path>
              <a:path w="514984" h="297180">
                <a:moveTo>
                  <a:pt x="153514" y="253325"/>
                </a:moveTo>
                <a:lnTo>
                  <a:pt x="139366" y="256210"/>
                </a:lnTo>
                <a:lnTo>
                  <a:pt x="126618" y="261747"/>
                </a:lnTo>
                <a:lnTo>
                  <a:pt x="211369" y="261747"/>
                </a:lnTo>
                <a:lnTo>
                  <a:pt x="217791" y="258076"/>
                </a:lnTo>
                <a:lnTo>
                  <a:pt x="180085" y="258076"/>
                </a:lnTo>
                <a:lnTo>
                  <a:pt x="167581" y="253733"/>
                </a:lnTo>
                <a:lnTo>
                  <a:pt x="153514" y="253325"/>
                </a:lnTo>
                <a:close/>
              </a:path>
              <a:path w="514984" h="297180">
                <a:moveTo>
                  <a:pt x="321120" y="198818"/>
                </a:moveTo>
                <a:lnTo>
                  <a:pt x="283413" y="198818"/>
                </a:lnTo>
                <a:lnTo>
                  <a:pt x="180085" y="258076"/>
                </a:lnTo>
                <a:lnTo>
                  <a:pt x="217791" y="258076"/>
                </a:lnTo>
                <a:lnTo>
                  <a:pt x="321120" y="198818"/>
                </a:lnTo>
                <a:close/>
              </a:path>
              <a:path w="514984" h="297180">
                <a:moveTo>
                  <a:pt x="340659" y="131622"/>
                </a:moveTo>
                <a:lnTo>
                  <a:pt x="173113" y="131622"/>
                </a:lnTo>
                <a:lnTo>
                  <a:pt x="171041" y="144757"/>
                </a:lnTo>
                <a:lnTo>
                  <a:pt x="200393" y="182562"/>
                </a:lnTo>
                <a:lnTo>
                  <a:pt x="240150" y="196876"/>
                </a:lnTo>
                <a:lnTo>
                  <a:pt x="261922" y="199444"/>
                </a:lnTo>
                <a:lnTo>
                  <a:pt x="283413" y="198818"/>
                </a:lnTo>
                <a:lnTo>
                  <a:pt x="321120" y="198818"/>
                </a:lnTo>
                <a:lnTo>
                  <a:pt x="385784" y="161417"/>
                </a:lnTo>
                <a:lnTo>
                  <a:pt x="348284" y="161417"/>
                </a:lnTo>
                <a:lnTo>
                  <a:pt x="349290" y="149047"/>
                </a:lnTo>
                <a:lnTo>
                  <a:pt x="344717" y="136520"/>
                </a:lnTo>
                <a:lnTo>
                  <a:pt x="340659" y="131622"/>
                </a:lnTo>
                <a:close/>
              </a:path>
              <a:path w="514984" h="297180">
                <a:moveTo>
                  <a:pt x="436459" y="41389"/>
                </a:moveTo>
                <a:lnTo>
                  <a:pt x="397306" y="41389"/>
                </a:lnTo>
                <a:lnTo>
                  <a:pt x="452958" y="72834"/>
                </a:lnTo>
                <a:lnTo>
                  <a:pt x="443473" y="80248"/>
                </a:lnTo>
                <a:lnTo>
                  <a:pt x="438710" y="88385"/>
                </a:lnTo>
                <a:lnTo>
                  <a:pt x="439683" y="96437"/>
                </a:lnTo>
                <a:lnTo>
                  <a:pt x="447408" y="103593"/>
                </a:lnTo>
                <a:lnTo>
                  <a:pt x="348284" y="161417"/>
                </a:lnTo>
                <a:lnTo>
                  <a:pt x="385784" y="161417"/>
                </a:lnTo>
                <a:lnTo>
                  <a:pt x="514540" y="85699"/>
                </a:lnTo>
                <a:lnTo>
                  <a:pt x="436459" y="41389"/>
                </a:lnTo>
                <a:close/>
              </a:path>
              <a:path w="514984" h="297180">
                <a:moveTo>
                  <a:pt x="253601" y="96959"/>
                </a:moveTo>
                <a:lnTo>
                  <a:pt x="230784" y="98221"/>
                </a:lnTo>
                <a:lnTo>
                  <a:pt x="267178" y="98221"/>
                </a:lnTo>
                <a:lnTo>
                  <a:pt x="253601" y="96959"/>
                </a:lnTo>
                <a:close/>
              </a:path>
              <a:path w="514984" h="297180">
                <a:moveTo>
                  <a:pt x="432520" y="39154"/>
                </a:moveTo>
                <a:lnTo>
                  <a:pt x="333019" y="39154"/>
                </a:lnTo>
                <a:lnTo>
                  <a:pt x="347309" y="44405"/>
                </a:lnTo>
                <a:lnTo>
                  <a:pt x="365053" y="46886"/>
                </a:lnTo>
                <a:lnTo>
                  <a:pt x="382852" y="46060"/>
                </a:lnTo>
                <a:lnTo>
                  <a:pt x="397306" y="41389"/>
                </a:lnTo>
                <a:lnTo>
                  <a:pt x="436459" y="41389"/>
                </a:lnTo>
                <a:lnTo>
                  <a:pt x="432520" y="39154"/>
                </a:lnTo>
                <a:close/>
              </a:path>
            </a:pathLst>
          </a:custGeom>
          <a:solidFill>
            <a:srgbClr val="429B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87340" y="1451098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>
                <a:moveTo>
                  <a:pt x="30977" y="13843"/>
                </a:moveTo>
                <a:lnTo>
                  <a:pt x="23774" y="13843"/>
                </a:lnTo>
                <a:lnTo>
                  <a:pt x="42786" y="24752"/>
                </a:lnTo>
                <a:lnTo>
                  <a:pt x="41300" y="26035"/>
                </a:lnTo>
                <a:lnTo>
                  <a:pt x="30463" y="42379"/>
                </a:lnTo>
                <a:lnTo>
                  <a:pt x="30530" y="43053"/>
                </a:lnTo>
                <a:lnTo>
                  <a:pt x="54648" y="54457"/>
                </a:lnTo>
                <a:lnTo>
                  <a:pt x="58356" y="54102"/>
                </a:lnTo>
                <a:lnTo>
                  <a:pt x="62064" y="53708"/>
                </a:lnTo>
                <a:lnTo>
                  <a:pt x="65760" y="52908"/>
                </a:lnTo>
                <a:lnTo>
                  <a:pt x="69430" y="51650"/>
                </a:lnTo>
                <a:lnTo>
                  <a:pt x="73101" y="50431"/>
                </a:lnTo>
                <a:lnTo>
                  <a:pt x="76631" y="48856"/>
                </a:lnTo>
                <a:lnTo>
                  <a:pt x="80022" y="46977"/>
                </a:lnTo>
                <a:lnTo>
                  <a:pt x="90236" y="46977"/>
                </a:lnTo>
                <a:lnTo>
                  <a:pt x="88540" y="46012"/>
                </a:lnTo>
                <a:lnTo>
                  <a:pt x="56045" y="46012"/>
                </a:lnTo>
                <a:lnTo>
                  <a:pt x="52870" y="45491"/>
                </a:lnTo>
                <a:lnTo>
                  <a:pt x="47497" y="42379"/>
                </a:lnTo>
                <a:lnTo>
                  <a:pt x="46596" y="40563"/>
                </a:lnTo>
                <a:lnTo>
                  <a:pt x="48399" y="36360"/>
                </a:lnTo>
                <a:lnTo>
                  <a:pt x="50342" y="33794"/>
                </a:lnTo>
                <a:lnTo>
                  <a:pt x="53352" y="30810"/>
                </a:lnTo>
                <a:lnTo>
                  <a:pt x="60620" y="30810"/>
                </a:lnTo>
                <a:lnTo>
                  <a:pt x="56089" y="28219"/>
                </a:lnTo>
                <a:lnTo>
                  <a:pt x="56167" y="28041"/>
                </a:lnTo>
                <a:lnTo>
                  <a:pt x="56299" y="27876"/>
                </a:lnTo>
                <a:lnTo>
                  <a:pt x="57276" y="27012"/>
                </a:lnTo>
                <a:lnTo>
                  <a:pt x="57835" y="26416"/>
                </a:lnTo>
                <a:lnTo>
                  <a:pt x="60413" y="23926"/>
                </a:lnTo>
                <a:lnTo>
                  <a:pt x="62103" y="22136"/>
                </a:lnTo>
                <a:lnTo>
                  <a:pt x="45465" y="22136"/>
                </a:lnTo>
                <a:lnTo>
                  <a:pt x="30977" y="13843"/>
                </a:lnTo>
                <a:close/>
              </a:path>
              <a:path w="101600" h="54609">
                <a:moveTo>
                  <a:pt x="90236" y="46977"/>
                </a:moveTo>
                <a:lnTo>
                  <a:pt x="80022" y="46977"/>
                </a:lnTo>
                <a:lnTo>
                  <a:pt x="89661" y="52514"/>
                </a:lnTo>
                <a:lnTo>
                  <a:pt x="91706" y="51346"/>
                </a:lnTo>
                <a:lnTo>
                  <a:pt x="92722" y="50736"/>
                </a:lnTo>
                <a:lnTo>
                  <a:pt x="94767" y="49555"/>
                </a:lnTo>
                <a:lnTo>
                  <a:pt x="90236" y="46977"/>
                </a:lnTo>
                <a:close/>
              </a:path>
              <a:path w="101600" h="54609">
                <a:moveTo>
                  <a:pt x="60620" y="30810"/>
                </a:moveTo>
                <a:lnTo>
                  <a:pt x="53352" y="30810"/>
                </a:lnTo>
                <a:lnTo>
                  <a:pt x="71526" y="41211"/>
                </a:lnTo>
                <a:lnTo>
                  <a:pt x="67297" y="43599"/>
                </a:lnTo>
                <a:lnTo>
                  <a:pt x="63347" y="45034"/>
                </a:lnTo>
                <a:lnTo>
                  <a:pt x="59702" y="45504"/>
                </a:lnTo>
                <a:lnTo>
                  <a:pt x="56045" y="46012"/>
                </a:lnTo>
                <a:lnTo>
                  <a:pt x="88540" y="46012"/>
                </a:lnTo>
                <a:lnTo>
                  <a:pt x="84924" y="43954"/>
                </a:lnTo>
                <a:lnTo>
                  <a:pt x="89319" y="41033"/>
                </a:lnTo>
                <a:lnTo>
                  <a:pt x="91629" y="39065"/>
                </a:lnTo>
                <a:lnTo>
                  <a:pt x="75056" y="39065"/>
                </a:lnTo>
                <a:lnTo>
                  <a:pt x="60620" y="30810"/>
                </a:lnTo>
                <a:close/>
              </a:path>
              <a:path w="101600" h="54609">
                <a:moveTo>
                  <a:pt x="87490" y="22364"/>
                </a:moveTo>
                <a:lnTo>
                  <a:pt x="75056" y="39065"/>
                </a:lnTo>
                <a:lnTo>
                  <a:pt x="91629" y="39065"/>
                </a:lnTo>
                <a:lnTo>
                  <a:pt x="92925" y="37960"/>
                </a:lnTo>
                <a:lnTo>
                  <a:pt x="98513" y="31432"/>
                </a:lnTo>
                <a:lnTo>
                  <a:pt x="100380" y="28041"/>
                </a:lnTo>
                <a:lnTo>
                  <a:pt x="101333" y="24536"/>
                </a:lnTo>
                <a:lnTo>
                  <a:pt x="87490" y="22364"/>
                </a:lnTo>
                <a:close/>
              </a:path>
              <a:path w="101600" h="54609">
                <a:moveTo>
                  <a:pt x="9588" y="812"/>
                </a:moveTo>
                <a:lnTo>
                  <a:pt x="6553" y="2565"/>
                </a:lnTo>
                <a:lnTo>
                  <a:pt x="4546" y="3759"/>
                </a:lnTo>
                <a:lnTo>
                  <a:pt x="8254" y="5867"/>
                </a:lnTo>
                <a:lnTo>
                  <a:pt x="10096" y="6946"/>
                </a:lnTo>
                <a:lnTo>
                  <a:pt x="13817" y="9055"/>
                </a:lnTo>
                <a:lnTo>
                  <a:pt x="9811" y="11658"/>
                </a:lnTo>
                <a:lnTo>
                  <a:pt x="6769" y="14312"/>
                </a:lnTo>
                <a:lnTo>
                  <a:pt x="2336" y="20002"/>
                </a:lnTo>
                <a:lnTo>
                  <a:pt x="812" y="22758"/>
                </a:lnTo>
                <a:lnTo>
                  <a:pt x="0" y="25412"/>
                </a:lnTo>
                <a:lnTo>
                  <a:pt x="5346" y="26212"/>
                </a:lnTo>
                <a:lnTo>
                  <a:pt x="8959" y="26720"/>
                </a:lnTo>
                <a:lnTo>
                  <a:pt x="13373" y="27381"/>
                </a:lnTo>
                <a:lnTo>
                  <a:pt x="23774" y="13843"/>
                </a:lnTo>
                <a:lnTo>
                  <a:pt x="30977" y="13843"/>
                </a:lnTo>
                <a:lnTo>
                  <a:pt x="27368" y="11785"/>
                </a:lnTo>
                <a:lnTo>
                  <a:pt x="31508" y="9601"/>
                </a:lnTo>
                <a:lnTo>
                  <a:pt x="35318" y="8407"/>
                </a:lnTo>
                <a:lnTo>
                  <a:pt x="42202" y="8001"/>
                </a:lnTo>
                <a:lnTo>
                  <a:pt x="65552" y="8001"/>
                </a:lnTo>
                <a:lnTo>
                  <a:pt x="65252" y="7505"/>
                </a:lnTo>
                <a:lnTo>
                  <a:pt x="63604" y="6108"/>
                </a:lnTo>
                <a:lnTo>
                  <a:pt x="18872" y="6108"/>
                </a:lnTo>
                <a:lnTo>
                  <a:pt x="9588" y="812"/>
                </a:lnTo>
                <a:close/>
              </a:path>
              <a:path w="101600" h="54609">
                <a:moveTo>
                  <a:pt x="65552" y="8001"/>
                </a:moveTo>
                <a:lnTo>
                  <a:pt x="42202" y="8001"/>
                </a:lnTo>
                <a:lnTo>
                  <a:pt x="45224" y="8686"/>
                </a:lnTo>
                <a:lnTo>
                  <a:pt x="50444" y="11658"/>
                </a:lnTo>
                <a:lnTo>
                  <a:pt x="51422" y="13309"/>
                </a:lnTo>
                <a:lnTo>
                  <a:pt x="50152" y="16992"/>
                </a:lnTo>
                <a:lnTo>
                  <a:pt x="48399" y="19316"/>
                </a:lnTo>
                <a:lnTo>
                  <a:pt x="45465" y="22136"/>
                </a:lnTo>
                <a:lnTo>
                  <a:pt x="62103" y="22136"/>
                </a:lnTo>
                <a:lnTo>
                  <a:pt x="67301" y="11620"/>
                </a:lnTo>
                <a:lnTo>
                  <a:pt x="67119" y="10591"/>
                </a:lnTo>
                <a:lnTo>
                  <a:pt x="65552" y="8001"/>
                </a:lnTo>
                <a:close/>
              </a:path>
              <a:path w="101600" h="54609">
                <a:moveTo>
                  <a:pt x="44259" y="0"/>
                </a:moveTo>
                <a:lnTo>
                  <a:pt x="18872" y="6108"/>
                </a:lnTo>
                <a:lnTo>
                  <a:pt x="63604" y="6108"/>
                </a:lnTo>
                <a:lnTo>
                  <a:pt x="442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07273" y="1531298"/>
            <a:ext cx="47625" cy="24765"/>
          </a:xfrm>
          <a:custGeom>
            <a:avLst/>
            <a:gdLst/>
            <a:ahLst/>
            <a:cxnLst/>
            <a:rect l="l" t="t" r="r" b="b"/>
            <a:pathLst>
              <a:path w="47625" h="24765">
                <a:moveTo>
                  <a:pt x="24026" y="0"/>
                </a:moveTo>
                <a:lnTo>
                  <a:pt x="15974" y="1020"/>
                </a:lnTo>
                <a:lnTo>
                  <a:pt x="8813" y="3822"/>
                </a:lnTo>
                <a:lnTo>
                  <a:pt x="304" y="8750"/>
                </a:lnTo>
                <a:lnTo>
                  <a:pt x="0" y="16510"/>
                </a:lnTo>
                <a:lnTo>
                  <a:pt x="8077" y="21209"/>
                </a:lnTo>
                <a:lnTo>
                  <a:pt x="14970" y="23819"/>
                </a:lnTo>
                <a:lnTo>
                  <a:pt x="22910" y="24625"/>
                </a:lnTo>
                <a:lnTo>
                  <a:pt x="30937" y="23630"/>
                </a:lnTo>
                <a:lnTo>
                  <a:pt x="38087" y="20840"/>
                </a:lnTo>
                <a:lnTo>
                  <a:pt x="46621" y="15913"/>
                </a:lnTo>
                <a:lnTo>
                  <a:pt x="47015" y="8089"/>
                </a:lnTo>
                <a:lnTo>
                  <a:pt x="38925" y="3378"/>
                </a:lnTo>
                <a:lnTo>
                  <a:pt x="32000" y="779"/>
                </a:lnTo>
                <a:lnTo>
                  <a:pt x="240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231328" y="1401571"/>
            <a:ext cx="47625" cy="24765"/>
          </a:xfrm>
          <a:custGeom>
            <a:avLst/>
            <a:gdLst/>
            <a:ahLst/>
            <a:cxnLst/>
            <a:rect l="l" t="t" r="r" b="b"/>
            <a:pathLst>
              <a:path w="47625" h="24765">
                <a:moveTo>
                  <a:pt x="24083" y="0"/>
                </a:moveTo>
                <a:lnTo>
                  <a:pt x="15988" y="1037"/>
                </a:lnTo>
                <a:lnTo>
                  <a:pt x="8801" y="3849"/>
                </a:lnTo>
                <a:lnTo>
                  <a:pt x="279" y="8840"/>
                </a:lnTo>
                <a:lnTo>
                  <a:pt x="0" y="16638"/>
                </a:lnTo>
                <a:lnTo>
                  <a:pt x="8255" y="21274"/>
                </a:lnTo>
                <a:lnTo>
                  <a:pt x="15289" y="23840"/>
                </a:lnTo>
                <a:lnTo>
                  <a:pt x="23355" y="24580"/>
                </a:lnTo>
                <a:lnTo>
                  <a:pt x="31468" y="23519"/>
                </a:lnTo>
                <a:lnTo>
                  <a:pt x="38646" y="20677"/>
                </a:lnTo>
                <a:lnTo>
                  <a:pt x="47180" y="15724"/>
                </a:lnTo>
                <a:lnTo>
                  <a:pt x="47358" y="7939"/>
                </a:lnTo>
                <a:lnTo>
                  <a:pt x="39128" y="3303"/>
                </a:lnTo>
                <a:lnTo>
                  <a:pt x="32120" y="751"/>
                </a:lnTo>
                <a:lnTo>
                  <a:pt x="240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49033" y="1340114"/>
            <a:ext cx="588645" cy="337185"/>
          </a:xfrm>
          <a:custGeom>
            <a:avLst/>
            <a:gdLst/>
            <a:ahLst/>
            <a:cxnLst/>
            <a:rect l="l" t="t" r="r" b="b"/>
            <a:pathLst>
              <a:path w="588644" h="337185">
                <a:moveTo>
                  <a:pt x="0" y="0"/>
                </a:moveTo>
                <a:lnTo>
                  <a:pt x="0" y="53238"/>
                </a:lnTo>
                <a:lnTo>
                  <a:pt x="403263" y="336829"/>
                </a:lnTo>
                <a:lnTo>
                  <a:pt x="588441" y="231622"/>
                </a:lnTo>
                <a:lnTo>
                  <a:pt x="588441" y="124879"/>
                </a:lnTo>
                <a:lnTo>
                  <a:pt x="0" y="0"/>
                </a:lnTo>
                <a:close/>
              </a:path>
            </a:pathLst>
          </a:custGeom>
          <a:solidFill>
            <a:srgbClr val="429B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49033" y="1340107"/>
            <a:ext cx="403860" cy="337185"/>
          </a:xfrm>
          <a:custGeom>
            <a:avLst/>
            <a:gdLst/>
            <a:ahLst/>
            <a:cxnLst/>
            <a:rect l="l" t="t" r="r" b="b"/>
            <a:pathLst>
              <a:path w="403859" h="337185">
                <a:moveTo>
                  <a:pt x="0" y="0"/>
                </a:moveTo>
                <a:lnTo>
                  <a:pt x="0" y="106934"/>
                </a:lnTo>
                <a:lnTo>
                  <a:pt x="403263" y="336842"/>
                </a:lnTo>
                <a:lnTo>
                  <a:pt x="401040" y="200685"/>
                </a:lnTo>
                <a:lnTo>
                  <a:pt x="0" y="0"/>
                </a:lnTo>
                <a:close/>
              </a:path>
            </a:pathLst>
          </a:custGeom>
          <a:solidFill>
            <a:srgbClr val="3B80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49659" y="1233158"/>
            <a:ext cx="589280" cy="340360"/>
          </a:xfrm>
          <a:custGeom>
            <a:avLst/>
            <a:gdLst/>
            <a:ahLst/>
            <a:cxnLst/>
            <a:rect l="l" t="t" r="r" b="b"/>
            <a:pathLst>
              <a:path w="589280" h="340359">
                <a:moveTo>
                  <a:pt x="186448" y="0"/>
                </a:moveTo>
                <a:lnTo>
                  <a:pt x="0" y="106603"/>
                </a:lnTo>
                <a:lnTo>
                  <a:pt x="41232" y="131413"/>
                </a:lnTo>
                <a:lnTo>
                  <a:pt x="165653" y="204584"/>
                </a:lnTo>
                <a:lnTo>
                  <a:pt x="402259" y="339940"/>
                </a:lnTo>
                <a:lnTo>
                  <a:pt x="588695" y="233337"/>
                </a:lnTo>
                <a:lnTo>
                  <a:pt x="186448" y="0"/>
                </a:lnTo>
                <a:close/>
              </a:path>
            </a:pathLst>
          </a:custGeom>
          <a:solidFill>
            <a:srgbClr val="8AC5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92211" y="1253885"/>
            <a:ext cx="514984" cy="297180"/>
          </a:xfrm>
          <a:custGeom>
            <a:avLst/>
            <a:gdLst/>
            <a:ahLst/>
            <a:cxnLst/>
            <a:rect l="l" t="t" r="r" b="b"/>
            <a:pathLst>
              <a:path w="514984" h="297180">
                <a:moveTo>
                  <a:pt x="151028" y="0"/>
                </a:moveTo>
                <a:lnTo>
                  <a:pt x="0" y="85686"/>
                </a:lnTo>
                <a:lnTo>
                  <a:pt x="90766" y="139284"/>
                </a:lnTo>
                <a:lnTo>
                  <a:pt x="364845" y="297014"/>
                </a:lnTo>
                <a:lnTo>
                  <a:pt x="426130" y="261747"/>
                </a:lnTo>
                <a:lnTo>
                  <a:pt x="387896" y="261747"/>
                </a:lnTo>
                <a:lnTo>
                  <a:pt x="379454" y="258076"/>
                </a:lnTo>
                <a:lnTo>
                  <a:pt x="334441" y="258076"/>
                </a:lnTo>
                <a:lnTo>
                  <a:pt x="231114" y="198818"/>
                </a:lnTo>
                <a:lnTo>
                  <a:pt x="257922" y="198818"/>
                </a:lnTo>
                <a:lnTo>
                  <a:pt x="274358" y="196881"/>
                </a:lnTo>
                <a:lnTo>
                  <a:pt x="295258" y="191221"/>
                </a:lnTo>
                <a:lnTo>
                  <a:pt x="314134" y="182562"/>
                </a:lnTo>
                <a:lnTo>
                  <a:pt x="329799" y="170950"/>
                </a:lnTo>
                <a:lnTo>
                  <a:pt x="337072" y="161417"/>
                </a:lnTo>
                <a:lnTo>
                  <a:pt x="166217" y="161417"/>
                </a:lnTo>
                <a:lnTo>
                  <a:pt x="67119" y="103581"/>
                </a:lnTo>
                <a:lnTo>
                  <a:pt x="74844" y="96431"/>
                </a:lnTo>
                <a:lnTo>
                  <a:pt x="75819" y="88382"/>
                </a:lnTo>
                <a:lnTo>
                  <a:pt x="71059" y="80242"/>
                </a:lnTo>
                <a:lnTo>
                  <a:pt x="61582" y="72821"/>
                </a:lnTo>
                <a:lnTo>
                  <a:pt x="117221" y="41389"/>
                </a:lnTo>
                <a:lnTo>
                  <a:pt x="175394" y="41389"/>
                </a:lnTo>
                <a:lnTo>
                  <a:pt x="181508" y="39141"/>
                </a:lnTo>
                <a:lnTo>
                  <a:pt x="219114" y="39141"/>
                </a:lnTo>
                <a:lnTo>
                  <a:pt x="151028" y="0"/>
                </a:lnTo>
                <a:close/>
              </a:path>
              <a:path w="514984" h="297180">
                <a:moveTo>
                  <a:pt x="378920" y="131622"/>
                </a:moveTo>
                <a:lnTo>
                  <a:pt x="341401" y="131622"/>
                </a:lnTo>
                <a:lnTo>
                  <a:pt x="446659" y="192874"/>
                </a:lnTo>
                <a:lnTo>
                  <a:pt x="437560" y="201083"/>
                </a:lnTo>
                <a:lnTo>
                  <a:pt x="433297" y="211343"/>
                </a:lnTo>
                <a:lnTo>
                  <a:pt x="434727" y="221657"/>
                </a:lnTo>
                <a:lnTo>
                  <a:pt x="442709" y="230022"/>
                </a:lnTo>
                <a:lnTo>
                  <a:pt x="387896" y="261747"/>
                </a:lnTo>
                <a:lnTo>
                  <a:pt x="426130" y="261747"/>
                </a:lnTo>
                <a:lnTo>
                  <a:pt x="514515" y="210883"/>
                </a:lnTo>
                <a:lnTo>
                  <a:pt x="378920" y="131622"/>
                </a:lnTo>
                <a:close/>
              </a:path>
              <a:path w="514984" h="297180">
                <a:moveTo>
                  <a:pt x="361007" y="253325"/>
                </a:moveTo>
                <a:lnTo>
                  <a:pt x="346940" y="253737"/>
                </a:lnTo>
                <a:lnTo>
                  <a:pt x="334441" y="258076"/>
                </a:lnTo>
                <a:lnTo>
                  <a:pt x="379454" y="258076"/>
                </a:lnTo>
                <a:lnTo>
                  <a:pt x="375154" y="256206"/>
                </a:lnTo>
                <a:lnTo>
                  <a:pt x="361007" y="253325"/>
                </a:lnTo>
                <a:close/>
              </a:path>
              <a:path w="514984" h="297180">
                <a:moveTo>
                  <a:pt x="257922" y="198818"/>
                </a:moveTo>
                <a:lnTo>
                  <a:pt x="231114" y="198818"/>
                </a:lnTo>
                <a:lnTo>
                  <a:pt x="252591" y="199446"/>
                </a:lnTo>
                <a:lnTo>
                  <a:pt x="257922" y="198818"/>
                </a:lnTo>
                <a:close/>
              </a:path>
              <a:path w="514984" h="297180">
                <a:moveTo>
                  <a:pt x="260929" y="96959"/>
                </a:moveTo>
                <a:lnTo>
                  <a:pt x="215242" y="104692"/>
                </a:lnTo>
                <a:lnTo>
                  <a:pt x="179772" y="124494"/>
                </a:lnTo>
                <a:lnTo>
                  <a:pt x="165232" y="149046"/>
                </a:lnTo>
                <a:lnTo>
                  <a:pt x="166217" y="161417"/>
                </a:lnTo>
                <a:lnTo>
                  <a:pt x="337072" y="161417"/>
                </a:lnTo>
                <a:lnTo>
                  <a:pt x="339598" y="158107"/>
                </a:lnTo>
                <a:lnTo>
                  <a:pt x="343481" y="144755"/>
                </a:lnTo>
                <a:lnTo>
                  <a:pt x="341401" y="131622"/>
                </a:lnTo>
                <a:lnTo>
                  <a:pt x="378920" y="131622"/>
                </a:lnTo>
                <a:lnTo>
                  <a:pt x="321386" y="98221"/>
                </a:lnTo>
                <a:lnTo>
                  <a:pt x="283768" y="98221"/>
                </a:lnTo>
                <a:lnTo>
                  <a:pt x="260929" y="96959"/>
                </a:lnTo>
                <a:close/>
              </a:path>
              <a:path w="514984" h="297180">
                <a:moveTo>
                  <a:pt x="219114" y="39141"/>
                </a:moveTo>
                <a:lnTo>
                  <a:pt x="181508" y="39141"/>
                </a:lnTo>
                <a:lnTo>
                  <a:pt x="283768" y="98221"/>
                </a:lnTo>
                <a:lnTo>
                  <a:pt x="321386" y="98221"/>
                </a:lnTo>
                <a:lnTo>
                  <a:pt x="219114" y="39141"/>
                </a:lnTo>
                <a:close/>
              </a:path>
              <a:path w="514984" h="297180">
                <a:moveTo>
                  <a:pt x="175394" y="41389"/>
                </a:moveTo>
                <a:lnTo>
                  <a:pt x="117221" y="41389"/>
                </a:lnTo>
                <a:lnTo>
                  <a:pt x="131680" y="46058"/>
                </a:lnTo>
                <a:lnTo>
                  <a:pt x="149479" y="46880"/>
                </a:lnTo>
                <a:lnTo>
                  <a:pt x="167220" y="44395"/>
                </a:lnTo>
                <a:lnTo>
                  <a:pt x="175394" y="41389"/>
                </a:lnTo>
                <a:close/>
              </a:path>
            </a:pathLst>
          </a:custGeom>
          <a:solidFill>
            <a:srgbClr val="429B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98281" y="1375802"/>
            <a:ext cx="101600" cy="54610"/>
          </a:xfrm>
          <a:custGeom>
            <a:avLst/>
            <a:gdLst/>
            <a:ahLst/>
            <a:cxnLst/>
            <a:rect l="l" t="t" r="r" b="b"/>
            <a:pathLst>
              <a:path w="101600" h="54609">
                <a:moveTo>
                  <a:pt x="68456" y="46964"/>
                </a:moveTo>
                <a:lnTo>
                  <a:pt x="21310" y="46964"/>
                </a:lnTo>
                <a:lnTo>
                  <a:pt x="24688" y="48882"/>
                </a:lnTo>
                <a:lnTo>
                  <a:pt x="28219" y="50431"/>
                </a:lnTo>
                <a:lnTo>
                  <a:pt x="35560" y="52908"/>
                </a:lnTo>
                <a:lnTo>
                  <a:pt x="39255" y="53708"/>
                </a:lnTo>
                <a:lnTo>
                  <a:pt x="46672" y="54483"/>
                </a:lnTo>
                <a:lnTo>
                  <a:pt x="50292" y="54368"/>
                </a:lnTo>
                <a:lnTo>
                  <a:pt x="57340" y="53174"/>
                </a:lnTo>
                <a:lnTo>
                  <a:pt x="60731" y="51930"/>
                </a:lnTo>
                <a:lnTo>
                  <a:pt x="63944" y="50050"/>
                </a:lnTo>
                <a:lnTo>
                  <a:pt x="66890" y="48387"/>
                </a:lnTo>
                <a:lnTo>
                  <a:pt x="68456" y="46964"/>
                </a:lnTo>
                <a:close/>
              </a:path>
              <a:path w="101600" h="54609">
                <a:moveTo>
                  <a:pt x="13817" y="22364"/>
                </a:moveTo>
                <a:lnTo>
                  <a:pt x="0" y="24549"/>
                </a:lnTo>
                <a:lnTo>
                  <a:pt x="927" y="28041"/>
                </a:lnTo>
                <a:lnTo>
                  <a:pt x="2794" y="31432"/>
                </a:lnTo>
                <a:lnTo>
                  <a:pt x="5600" y="34683"/>
                </a:lnTo>
                <a:lnTo>
                  <a:pt x="8407" y="37985"/>
                </a:lnTo>
                <a:lnTo>
                  <a:pt x="12001" y="41033"/>
                </a:lnTo>
                <a:lnTo>
                  <a:pt x="16408" y="43929"/>
                </a:lnTo>
                <a:lnTo>
                  <a:pt x="6565" y="49568"/>
                </a:lnTo>
                <a:lnTo>
                  <a:pt x="8597" y="50723"/>
                </a:lnTo>
                <a:lnTo>
                  <a:pt x="9613" y="51333"/>
                </a:lnTo>
                <a:lnTo>
                  <a:pt x="11658" y="52514"/>
                </a:lnTo>
                <a:lnTo>
                  <a:pt x="21310" y="46964"/>
                </a:lnTo>
                <a:lnTo>
                  <a:pt x="68456" y="46964"/>
                </a:lnTo>
                <a:lnTo>
                  <a:pt x="68834" y="46621"/>
                </a:lnTo>
                <a:lnTo>
                  <a:pt x="69171" y="46012"/>
                </a:lnTo>
                <a:lnTo>
                  <a:pt x="45275" y="46012"/>
                </a:lnTo>
                <a:lnTo>
                  <a:pt x="37960" y="45021"/>
                </a:lnTo>
                <a:lnTo>
                  <a:pt x="34023" y="43599"/>
                </a:lnTo>
                <a:lnTo>
                  <a:pt x="29806" y="41211"/>
                </a:lnTo>
                <a:lnTo>
                  <a:pt x="33521" y="39077"/>
                </a:lnTo>
                <a:lnTo>
                  <a:pt x="26276" y="39077"/>
                </a:lnTo>
                <a:lnTo>
                  <a:pt x="13918" y="23710"/>
                </a:lnTo>
                <a:lnTo>
                  <a:pt x="13817" y="22364"/>
                </a:lnTo>
                <a:close/>
              </a:path>
              <a:path w="101600" h="54609">
                <a:moveTo>
                  <a:pt x="64961" y="30810"/>
                </a:moveTo>
                <a:lnTo>
                  <a:pt x="47967" y="30810"/>
                </a:lnTo>
                <a:lnTo>
                  <a:pt x="50952" y="33794"/>
                </a:lnTo>
                <a:lnTo>
                  <a:pt x="52920" y="36347"/>
                </a:lnTo>
                <a:lnTo>
                  <a:pt x="54724" y="40563"/>
                </a:lnTo>
                <a:lnTo>
                  <a:pt x="53835" y="42379"/>
                </a:lnTo>
                <a:lnTo>
                  <a:pt x="48450" y="45478"/>
                </a:lnTo>
                <a:lnTo>
                  <a:pt x="45275" y="46012"/>
                </a:lnTo>
                <a:lnTo>
                  <a:pt x="69171" y="46012"/>
                </a:lnTo>
                <a:lnTo>
                  <a:pt x="69824" y="44831"/>
                </a:lnTo>
                <a:lnTo>
                  <a:pt x="70777" y="43040"/>
                </a:lnTo>
                <a:lnTo>
                  <a:pt x="71001" y="41211"/>
                </a:lnTo>
                <a:lnTo>
                  <a:pt x="70966" y="41033"/>
                </a:lnTo>
                <a:lnTo>
                  <a:pt x="69913" y="37312"/>
                </a:lnTo>
                <a:lnTo>
                  <a:pt x="68732" y="35242"/>
                </a:lnTo>
                <a:lnTo>
                  <a:pt x="66852" y="33058"/>
                </a:lnTo>
                <a:lnTo>
                  <a:pt x="64961" y="30810"/>
                </a:lnTo>
                <a:close/>
              </a:path>
              <a:path w="101600" h="54609">
                <a:moveTo>
                  <a:pt x="57086" y="0"/>
                </a:moveTo>
                <a:lnTo>
                  <a:pt x="33921" y="12230"/>
                </a:lnTo>
                <a:lnTo>
                  <a:pt x="34294" y="14338"/>
                </a:lnTo>
                <a:lnTo>
                  <a:pt x="44482" y="27381"/>
                </a:lnTo>
                <a:lnTo>
                  <a:pt x="45034" y="27889"/>
                </a:lnTo>
                <a:lnTo>
                  <a:pt x="45161" y="28041"/>
                </a:lnTo>
                <a:lnTo>
                  <a:pt x="45221" y="28232"/>
                </a:lnTo>
                <a:lnTo>
                  <a:pt x="26276" y="39077"/>
                </a:lnTo>
                <a:lnTo>
                  <a:pt x="33521" y="39077"/>
                </a:lnTo>
                <a:lnTo>
                  <a:pt x="47967" y="30810"/>
                </a:lnTo>
                <a:lnTo>
                  <a:pt x="64961" y="30810"/>
                </a:lnTo>
                <a:lnTo>
                  <a:pt x="62738" y="28524"/>
                </a:lnTo>
                <a:lnTo>
                  <a:pt x="60020" y="26035"/>
                </a:lnTo>
                <a:lnTo>
                  <a:pt x="58534" y="24752"/>
                </a:lnTo>
                <a:lnTo>
                  <a:pt x="63060" y="22148"/>
                </a:lnTo>
                <a:lnTo>
                  <a:pt x="55854" y="22148"/>
                </a:lnTo>
                <a:lnTo>
                  <a:pt x="52933" y="19329"/>
                </a:lnTo>
                <a:lnTo>
                  <a:pt x="51155" y="17005"/>
                </a:lnTo>
                <a:lnTo>
                  <a:pt x="49911" y="13322"/>
                </a:lnTo>
                <a:lnTo>
                  <a:pt x="50802" y="11785"/>
                </a:lnTo>
                <a:lnTo>
                  <a:pt x="50921" y="11633"/>
                </a:lnTo>
                <a:lnTo>
                  <a:pt x="53454" y="10210"/>
                </a:lnTo>
                <a:lnTo>
                  <a:pt x="56095" y="8686"/>
                </a:lnTo>
                <a:lnTo>
                  <a:pt x="59131" y="8026"/>
                </a:lnTo>
                <a:lnTo>
                  <a:pt x="89313" y="8026"/>
                </a:lnTo>
                <a:lnTo>
                  <a:pt x="91198" y="6934"/>
                </a:lnTo>
                <a:lnTo>
                  <a:pt x="92648" y="6121"/>
                </a:lnTo>
                <a:lnTo>
                  <a:pt x="82448" y="6121"/>
                </a:lnTo>
                <a:lnTo>
                  <a:pt x="78968" y="4419"/>
                </a:lnTo>
                <a:lnTo>
                  <a:pt x="75425" y="3022"/>
                </a:lnTo>
                <a:lnTo>
                  <a:pt x="68135" y="990"/>
                </a:lnTo>
                <a:lnTo>
                  <a:pt x="64465" y="393"/>
                </a:lnTo>
                <a:lnTo>
                  <a:pt x="57086" y="0"/>
                </a:lnTo>
                <a:close/>
              </a:path>
              <a:path w="101600" h="54609">
                <a:moveTo>
                  <a:pt x="94011" y="13855"/>
                </a:moveTo>
                <a:lnTo>
                  <a:pt x="77546" y="13855"/>
                </a:lnTo>
                <a:lnTo>
                  <a:pt x="79286" y="15036"/>
                </a:lnTo>
                <a:lnTo>
                  <a:pt x="80848" y="16243"/>
                </a:lnTo>
                <a:lnTo>
                  <a:pt x="83477" y="18834"/>
                </a:lnTo>
                <a:lnTo>
                  <a:pt x="84582" y="20104"/>
                </a:lnTo>
                <a:lnTo>
                  <a:pt x="85407" y="21323"/>
                </a:lnTo>
                <a:lnTo>
                  <a:pt x="86283" y="22555"/>
                </a:lnTo>
                <a:lnTo>
                  <a:pt x="86918" y="23710"/>
                </a:lnTo>
                <a:lnTo>
                  <a:pt x="87769" y="25819"/>
                </a:lnTo>
                <a:lnTo>
                  <a:pt x="87905" y="26428"/>
                </a:lnTo>
                <a:lnTo>
                  <a:pt x="87947" y="27381"/>
                </a:lnTo>
                <a:lnTo>
                  <a:pt x="101333" y="25412"/>
                </a:lnTo>
                <a:lnTo>
                  <a:pt x="100520" y="22758"/>
                </a:lnTo>
                <a:lnTo>
                  <a:pt x="98983" y="20002"/>
                </a:lnTo>
                <a:lnTo>
                  <a:pt x="94564" y="14338"/>
                </a:lnTo>
                <a:lnTo>
                  <a:pt x="94011" y="13855"/>
                </a:lnTo>
                <a:close/>
              </a:path>
              <a:path w="101600" h="54609">
                <a:moveTo>
                  <a:pt x="89313" y="8026"/>
                </a:moveTo>
                <a:lnTo>
                  <a:pt x="59131" y="8026"/>
                </a:lnTo>
                <a:lnTo>
                  <a:pt x="66014" y="8394"/>
                </a:lnTo>
                <a:lnTo>
                  <a:pt x="69799" y="9613"/>
                </a:lnTo>
                <a:lnTo>
                  <a:pt x="73952" y="11785"/>
                </a:lnTo>
                <a:lnTo>
                  <a:pt x="55854" y="22148"/>
                </a:lnTo>
                <a:lnTo>
                  <a:pt x="63060" y="22148"/>
                </a:lnTo>
                <a:lnTo>
                  <a:pt x="66128" y="20383"/>
                </a:lnTo>
                <a:lnTo>
                  <a:pt x="69938" y="18237"/>
                </a:lnTo>
                <a:lnTo>
                  <a:pt x="77546" y="13855"/>
                </a:lnTo>
                <a:lnTo>
                  <a:pt x="94011" y="13855"/>
                </a:lnTo>
                <a:lnTo>
                  <a:pt x="91465" y="11633"/>
                </a:lnTo>
                <a:lnTo>
                  <a:pt x="87515" y="9067"/>
                </a:lnTo>
                <a:lnTo>
                  <a:pt x="89313" y="8026"/>
                </a:lnTo>
                <a:close/>
              </a:path>
              <a:path w="101600" h="54609">
                <a:moveTo>
                  <a:pt x="91732" y="812"/>
                </a:moveTo>
                <a:lnTo>
                  <a:pt x="88011" y="2933"/>
                </a:lnTo>
                <a:lnTo>
                  <a:pt x="86182" y="4000"/>
                </a:lnTo>
                <a:lnTo>
                  <a:pt x="82448" y="6121"/>
                </a:lnTo>
                <a:lnTo>
                  <a:pt x="92648" y="6121"/>
                </a:lnTo>
                <a:lnTo>
                  <a:pt x="96786" y="3733"/>
                </a:lnTo>
                <a:lnTo>
                  <a:pt x="94754" y="2578"/>
                </a:lnTo>
                <a:lnTo>
                  <a:pt x="91732" y="8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32640" y="1456010"/>
            <a:ext cx="47625" cy="24765"/>
          </a:xfrm>
          <a:custGeom>
            <a:avLst/>
            <a:gdLst/>
            <a:ahLst/>
            <a:cxnLst/>
            <a:rect l="l" t="t" r="r" b="b"/>
            <a:pathLst>
              <a:path w="47625" h="24765">
                <a:moveTo>
                  <a:pt x="23007" y="0"/>
                </a:moveTo>
                <a:lnTo>
                  <a:pt x="15029" y="783"/>
                </a:lnTo>
                <a:lnTo>
                  <a:pt x="8102" y="3384"/>
                </a:lnTo>
                <a:lnTo>
                  <a:pt x="0" y="8083"/>
                </a:lnTo>
                <a:lnTo>
                  <a:pt x="406" y="15919"/>
                </a:lnTo>
                <a:lnTo>
                  <a:pt x="8940" y="20834"/>
                </a:lnTo>
                <a:lnTo>
                  <a:pt x="16096" y="23624"/>
                </a:lnTo>
                <a:lnTo>
                  <a:pt x="24123" y="24618"/>
                </a:lnTo>
                <a:lnTo>
                  <a:pt x="32065" y="23813"/>
                </a:lnTo>
                <a:lnTo>
                  <a:pt x="38963" y="21202"/>
                </a:lnTo>
                <a:lnTo>
                  <a:pt x="47028" y="16516"/>
                </a:lnTo>
                <a:lnTo>
                  <a:pt x="46736" y="8756"/>
                </a:lnTo>
                <a:lnTo>
                  <a:pt x="38227" y="3816"/>
                </a:lnTo>
                <a:lnTo>
                  <a:pt x="31064" y="1016"/>
                </a:lnTo>
                <a:lnTo>
                  <a:pt x="230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08249" y="1326278"/>
            <a:ext cx="47625" cy="24765"/>
          </a:xfrm>
          <a:custGeom>
            <a:avLst/>
            <a:gdLst/>
            <a:ahLst/>
            <a:cxnLst/>
            <a:rect l="l" t="t" r="r" b="b"/>
            <a:pathLst>
              <a:path w="47625" h="24765">
                <a:moveTo>
                  <a:pt x="23285" y="0"/>
                </a:moveTo>
                <a:lnTo>
                  <a:pt x="15254" y="749"/>
                </a:lnTo>
                <a:lnTo>
                  <a:pt x="8242" y="3301"/>
                </a:lnTo>
                <a:lnTo>
                  <a:pt x="0" y="7924"/>
                </a:lnTo>
                <a:lnTo>
                  <a:pt x="203" y="15709"/>
                </a:lnTo>
                <a:lnTo>
                  <a:pt x="8712" y="20662"/>
                </a:lnTo>
                <a:lnTo>
                  <a:pt x="15893" y="23517"/>
                </a:lnTo>
                <a:lnTo>
                  <a:pt x="24014" y="24580"/>
                </a:lnTo>
                <a:lnTo>
                  <a:pt x="32084" y="23834"/>
                </a:lnTo>
                <a:lnTo>
                  <a:pt x="39115" y="21259"/>
                </a:lnTo>
                <a:lnTo>
                  <a:pt x="47370" y="16636"/>
                </a:lnTo>
                <a:lnTo>
                  <a:pt x="47091" y="8826"/>
                </a:lnTo>
                <a:lnTo>
                  <a:pt x="38557" y="3860"/>
                </a:lnTo>
                <a:lnTo>
                  <a:pt x="31373" y="1041"/>
                </a:lnTo>
                <a:lnTo>
                  <a:pt x="232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702741" y="2244506"/>
            <a:ext cx="4707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100"/>
              </a:spcBef>
            </a:pPr>
            <a:r>
              <a:rPr sz="1200" b="1" spc="-40" dirty="0">
                <a:solidFill>
                  <a:srgbClr val="FFFFFF"/>
                </a:solidFill>
                <a:latin typeface="Arial"/>
                <a:cs typeface="Arial"/>
              </a:rPr>
              <a:t>Sikap</a:t>
            </a:r>
            <a:r>
              <a:rPr sz="1200" b="1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45" dirty="0">
                <a:solidFill>
                  <a:srgbClr val="FFFFFF"/>
                </a:solidFill>
                <a:latin typeface="Arial"/>
                <a:cs typeface="Arial"/>
              </a:rPr>
              <a:t>Responden</a:t>
            </a:r>
            <a:r>
              <a:rPr sz="120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45" dirty="0">
                <a:solidFill>
                  <a:srgbClr val="FFFFFF"/>
                </a:solidFill>
                <a:latin typeface="Arial"/>
                <a:cs typeface="Arial"/>
              </a:rPr>
              <a:t>terhadap</a:t>
            </a:r>
            <a:r>
              <a:rPr sz="1200" b="1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40" dirty="0">
                <a:solidFill>
                  <a:srgbClr val="FFFFFF"/>
                </a:solidFill>
                <a:latin typeface="Arial"/>
                <a:cs typeface="Arial"/>
              </a:rPr>
              <a:t>Money</a:t>
            </a:r>
            <a:r>
              <a:rPr sz="120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45" dirty="0">
                <a:solidFill>
                  <a:srgbClr val="FFFFFF"/>
                </a:solidFill>
                <a:latin typeface="Arial"/>
                <a:cs typeface="Arial"/>
              </a:rPr>
              <a:t>Politics</a:t>
            </a:r>
            <a:r>
              <a:rPr sz="1200" b="1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0" dirty="0">
                <a:solidFill>
                  <a:srgbClr val="FFFFFF"/>
                </a:solidFill>
                <a:latin typeface="Arial"/>
                <a:cs typeface="Arial"/>
              </a:rPr>
              <a:t>berdasarkan</a:t>
            </a:r>
            <a:r>
              <a:rPr sz="120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0" dirty="0">
                <a:solidFill>
                  <a:srgbClr val="FFFFFF"/>
                </a:solidFill>
                <a:latin typeface="Arial"/>
                <a:cs typeface="Arial"/>
              </a:rPr>
              <a:t>kecamatan</a:t>
            </a:r>
            <a:endParaRPr sz="1200">
              <a:latin typeface="Arial"/>
              <a:cs typeface="Arial"/>
            </a:endParaRPr>
          </a:p>
        </p:txBody>
      </p:sp>
      <p:graphicFrame>
        <p:nvGraphicFramePr>
          <p:cNvPr id="53" name="object 53"/>
          <p:cNvGraphicFramePr>
            <a:graphicFrameLocks noGrp="1"/>
          </p:cNvGraphicFramePr>
          <p:nvPr/>
        </p:nvGraphicFramePr>
        <p:xfrm>
          <a:off x="6739458" y="914412"/>
          <a:ext cx="431800" cy="7373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1800"/>
              </a:tblGrid>
              <a:tr h="179660"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900" b="1" spc="-3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8.8</a:t>
                      </a:r>
                      <a:r>
                        <a:rPr sz="900" b="1" spc="-10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4604" marB="0"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19F9F"/>
                    </a:solidFill>
                  </a:tcPr>
                </a:tc>
              </a:tr>
              <a:tr h="189439"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b="1" spc="-3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53.1</a:t>
                      </a:r>
                      <a:r>
                        <a:rPr sz="900" b="1" spc="-10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7C393"/>
                    </a:solidFill>
                  </a:tcPr>
                </a:tc>
              </a:tr>
              <a:tr h="198958"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00" b="1" spc="-3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4.3</a:t>
                      </a:r>
                      <a:r>
                        <a:rPr sz="900" b="1" spc="-10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T w="28575">
                      <a:solidFill>
                        <a:srgbClr val="FFFFFF"/>
                      </a:solidFill>
                      <a:prstDash val="solid"/>
                    </a:lnT>
                    <a:solidFill>
                      <a:srgbClr val="EEE19F"/>
                    </a:solidFill>
                  </a:tcPr>
                </a:tc>
              </a:tr>
              <a:tr h="169341"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900" b="1" spc="-3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33.8</a:t>
                      </a:r>
                      <a:r>
                        <a:rPr sz="900" b="1" spc="-10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0160" marB="0">
                    <a:solidFill>
                      <a:srgbClr val="C3EE9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379810" cy="1892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74250" y="3854539"/>
            <a:ext cx="4390656" cy="11851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64160" y="17411"/>
            <a:ext cx="1608455" cy="244475"/>
          </a:xfrm>
          <a:custGeom>
            <a:avLst/>
            <a:gdLst/>
            <a:ahLst/>
            <a:cxnLst/>
            <a:rect l="l" t="t" r="r" b="b"/>
            <a:pathLst>
              <a:path w="1608454" h="244475">
                <a:moveTo>
                  <a:pt x="1608239" y="0"/>
                </a:moveTo>
                <a:lnTo>
                  <a:pt x="0" y="0"/>
                </a:lnTo>
                <a:lnTo>
                  <a:pt x="213677" y="199821"/>
                </a:lnTo>
                <a:lnTo>
                  <a:pt x="238389" y="218616"/>
                </a:lnTo>
                <a:lnTo>
                  <a:pt x="266717" y="232487"/>
                </a:lnTo>
                <a:lnTo>
                  <a:pt x="297700" y="241075"/>
                </a:lnTo>
                <a:lnTo>
                  <a:pt x="330377" y="244017"/>
                </a:lnTo>
                <a:lnTo>
                  <a:pt x="1608239" y="244017"/>
                </a:lnTo>
                <a:lnTo>
                  <a:pt x="1608239" y="0"/>
                </a:lnTo>
                <a:close/>
              </a:path>
            </a:pathLst>
          </a:custGeom>
          <a:solidFill>
            <a:srgbClr val="D5EE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54101" y="17411"/>
            <a:ext cx="1218565" cy="244475"/>
          </a:xfrm>
          <a:custGeom>
            <a:avLst/>
            <a:gdLst/>
            <a:ahLst/>
            <a:cxnLst/>
            <a:rect l="l" t="t" r="r" b="b"/>
            <a:pathLst>
              <a:path w="1218565" h="244475">
                <a:moveTo>
                  <a:pt x="1218298" y="0"/>
                </a:moveTo>
                <a:lnTo>
                  <a:pt x="0" y="0"/>
                </a:lnTo>
                <a:lnTo>
                  <a:pt x="171957" y="190919"/>
                </a:lnTo>
                <a:lnTo>
                  <a:pt x="197399" y="213360"/>
                </a:lnTo>
                <a:lnTo>
                  <a:pt x="227623" y="230041"/>
                </a:lnTo>
                <a:lnTo>
                  <a:pt x="261374" y="240436"/>
                </a:lnTo>
                <a:lnTo>
                  <a:pt x="297395" y="244017"/>
                </a:lnTo>
                <a:lnTo>
                  <a:pt x="1218298" y="244017"/>
                </a:lnTo>
                <a:lnTo>
                  <a:pt x="1218298" y="0"/>
                </a:lnTo>
                <a:close/>
              </a:path>
            </a:pathLst>
          </a:custGeom>
          <a:solidFill>
            <a:srgbClr val="6CCE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08700" y="27904"/>
            <a:ext cx="68834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45" dirty="0">
                <a:solidFill>
                  <a:srgbClr val="003C7A"/>
                </a:solidFill>
                <a:latin typeface="Arial"/>
                <a:cs typeface="Arial"/>
              </a:rPr>
              <a:t>Kampanye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49926" y="27904"/>
            <a:ext cx="10350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003C7A"/>
                </a:solidFill>
                <a:latin typeface="Arial"/>
                <a:cs typeface="Arial"/>
              </a:rPr>
              <a:t>4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64992" y="2799690"/>
            <a:ext cx="2753995" cy="1661160"/>
          </a:xfrm>
          <a:custGeom>
            <a:avLst/>
            <a:gdLst/>
            <a:ahLst/>
            <a:cxnLst/>
            <a:rect l="l" t="t" r="r" b="b"/>
            <a:pathLst>
              <a:path w="2753995" h="1661160">
                <a:moveTo>
                  <a:pt x="2640190" y="0"/>
                </a:moveTo>
                <a:lnTo>
                  <a:pt x="113576" y="0"/>
                </a:lnTo>
                <a:lnTo>
                  <a:pt x="69367" y="8921"/>
                </a:lnTo>
                <a:lnTo>
                  <a:pt x="33266" y="33253"/>
                </a:lnTo>
                <a:lnTo>
                  <a:pt x="8925" y="69346"/>
                </a:lnTo>
                <a:lnTo>
                  <a:pt x="0" y="113550"/>
                </a:lnTo>
                <a:lnTo>
                  <a:pt x="0" y="1546961"/>
                </a:lnTo>
                <a:lnTo>
                  <a:pt x="8925" y="1591175"/>
                </a:lnTo>
                <a:lnTo>
                  <a:pt x="33266" y="1627276"/>
                </a:lnTo>
                <a:lnTo>
                  <a:pt x="69367" y="1651613"/>
                </a:lnTo>
                <a:lnTo>
                  <a:pt x="113576" y="1660537"/>
                </a:lnTo>
                <a:lnTo>
                  <a:pt x="2640190" y="1660537"/>
                </a:lnTo>
                <a:lnTo>
                  <a:pt x="2684398" y="1651613"/>
                </a:lnTo>
                <a:lnTo>
                  <a:pt x="2705372" y="1637474"/>
                </a:lnTo>
                <a:lnTo>
                  <a:pt x="134658" y="1637474"/>
                </a:lnTo>
                <a:lnTo>
                  <a:pt x="91515" y="1628763"/>
                </a:lnTo>
                <a:lnTo>
                  <a:pt x="56286" y="1605008"/>
                </a:lnTo>
                <a:lnTo>
                  <a:pt x="32534" y="1569778"/>
                </a:lnTo>
                <a:lnTo>
                  <a:pt x="23825" y="1526641"/>
                </a:lnTo>
                <a:lnTo>
                  <a:pt x="23825" y="576592"/>
                </a:lnTo>
                <a:lnTo>
                  <a:pt x="32534" y="533452"/>
                </a:lnTo>
                <a:lnTo>
                  <a:pt x="56286" y="498227"/>
                </a:lnTo>
                <a:lnTo>
                  <a:pt x="91515" y="474479"/>
                </a:lnTo>
                <a:lnTo>
                  <a:pt x="134658" y="465772"/>
                </a:lnTo>
                <a:lnTo>
                  <a:pt x="2753766" y="465772"/>
                </a:lnTo>
                <a:lnTo>
                  <a:pt x="2753766" y="113550"/>
                </a:lnTo>
                <a:lnTo>
                  <a:pt x="2744840" y="69346"/>
                </a:lnTo>
                <a:lnTo>
                  <a:pt x="2720500" y="33253"/>
                </a:lnTo>
                <a:lnTo>
                  <a:pt x="2684398" y="8921"/>
                </a:lnTo>
                <a:lnTo>
                  <a:pt x="2640190" y="0"/>
                </a:lnTo>
                <a:close/>
              </a:path>
              <a:path w="2753995" h="1661160">
                <a:moveTo>
                  <a:pt x="2753766" y="465772"/>
                </a:moveTo>
                <a:lnTo>
                  <a:pt x="2619095" y="465772"/>
                </a:lnTo>
                <a:lnTo>
                  <a:pt x="2662247" y="474479"/>
                </a:lnTo>
                <a:lnTo>
                  <a:pt x="2697484" y="498227"/>
                </a:lnTo>
                <a:lnTo>
                  <a:pt x="2721242" y="533452"/>
                </a:lnTo>
                <a:lnTo>
                  <a:pt x="2729953" y="576592"/>
                </a:lnTo>
                <a:lnTo>
                  <a:pt x="2729953" y="1526641"/>
                </a:lnTo>
                <a:lnTo>
                  <a:pt x="2721242" y="1569778"/>
                </a:lnTo>
                <a:lnTo>
                  <a:pt x="2697484" y="1605008"/>
                </a:lnTo>
                <a:lnTo>
                  <a:pt x="2662247" y="1628763"/>
                </a:lnTo>
                <a:lnTo>
                  <a:pt x="2619095" y="1637474"/>
                </a:lnTo>
                <a:lnTo>
                  <a:pt x="2705372" y="1637474"/>
                </a:lnTo>
                <a:lnTo>
                  <a:pt x="2720500" y="1627276"/>
                </a:lnTo>
                <a:lnTo>
                  <a:pt x="2744840" y="1591175"/>
                </a:lnTo>
                <a:lnTo>
                  <a:pt x="2753766" y="1546961"/>
                </a:lnTo>
                <a:lnTo>
                  <a:pt x="2753766" y="465772"/>
                </a:lnTo>
                <a:close/>
              </a:path>
            </a:pathLst>
          </a:custGeom>
          <a:solidFill>
            <a:srgbClr val="003C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76146" y="2807118"/>
            <a:ext cx="118986" cy="1786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22711" y="2909180"/>
            <a:ext cx="587375" cy="353695"/>
          </a:xfrm>
          <a:custGeom>
            <a:avLst/>
            <a:gdLst/>
            <a:ahLst/>
            <a:cxnLst/>
            <a:rect l="l" t="t" r="r" b="b"/>
            <a:pathLst>
              <a:path w="587375" h="353695">
                <a:moveTo>
                  <a:pt x="210216" y="0"/>
                </a:moveTo>
                <a:lnTo>
                  <a:pt x="140280" y="25863"/>
                </a:lnTo>
                <a:lnTo>
                  <a:pt x="123851" y="32407"/>
                </a:lnTo>
                <a:lnTo>
                  <a:pt x="106863" y="39649"/>
                </a:lnTo>
                <a:lnTo>
                  <a:pt x="95384" y="42817"/>
                </a:lnTo>
                <a:lnTo>
                  <a:pt x="57447" y="54622"/>
                </a:lnTo>
                <a:lnTo>
                  <a:pt x="37724" y="111761"/>
                </a:lnTo>
                <a:lnTo>
                  <a:pt x="28898" y="157213"/>
                </a:lnTo>
                <a:lnTo>
                  <a:pt x="12827" y="258204"/>
                </a:lnTo>
                <a:lnTo>
                  <a:pt x="4201" y="315968"/>
                </a:lnTo>
                <a:lnTo>
                  <a:pt x="0" y="353310"/>
                </a:lnTo>
                <a:lnTo>
                  <a:pt x="427638" y="353310"/>
                </a:lnTo>
                <a:lnTo>
                  <a:pt x="423741" y="287591"/>
                </a:lnTo>
                <a:lnTo>
                  <a:pt x="571290" y="287591"/>
                </a:lnTo>
                <a:lnTo>
                  <a:pt x="586822" y="234824"/>
                </a:lnTo>
                <a:lnTo>
                  <a:pt x="585754" y="216752"/>
                </a:lnTo>
                <a:lnTo>
                  <a:pt x="583050" y="202120"/>
                </a:lnTo>
                <a:lnTo>
                  <a:pt x="569879" y="175209"/>
                </a:lnTo>
                <a:lnTo>
                  <a:pt x="315765" y="175209"/>
                </a:lnTo>
                <a:lnTo>
                  <a:pt x="210216" y="0"/>
                </a:lnTo>
                <a:close/>
              </a:path>
              <a:path w="587375" h="353695">
                <a:moveTo>
                  <a:pt x="571290" y="287591"/>
                </a:moveTo>
                <a:lnTo>
                  <a:pt x="423741" y="287591"/>
                </a:lnTo>
                <a:lnTo>
                  <a:pt x="542613" y="316687"/>
                </a:lnTo>
                <a:lnTo>
                  <a:pt x="562961" y="296569"/>
                </a:lnTo>
                <a:lnTo>
                  <a:pt x="571290" y="287591"/>
                </a:lnTo>
                <a:close/>
              </a:path>
              <a:path w="587375" h="353695">
                <a:moveTo>
                  <a:pt x="324744" y="20218"/>
                </a:moveTo>
                <a:lnTo>
                  <a:pt x="315765" y="175209"/>
                </a:lnTo>
                <a:lnTo>
                  <a:pt x="569879" y="175209"/>
                </a:lnTo>
                <a:lnTo>
                  <a:pt x="562812" y="160769"/>
                </a:lnTo>
                <a:lnTo>
                  <a:pt x="450754" y="160769"/>
                </a:lnTo>
                <a:lnTo>
                  <a:pt x="403357" y="71843"/>
                </a:lnTo>
                <a:lnTo>
                  <a:pt x="324744" y="20218"/>
                </a:lnTo>
                <a:close/>
              </a:path>
              <a:path w="587375" h="353695">
                <a:moveTo>
                  <a:pt x="475214" y="33693"/>
                </a:moveTo>
                <a:lnTo>
                  <a:pt x="427856" y="77825"/>
                </a:lnTo>
                <a:lnTo>
                  <a:pt x="450754" y="160769"/>
                </a:lnTo>
                <a:lnTo>
                  <a:pt x="562812" y="160769"/>
                </a:lnTo>
                <a:lnTo>
                  <a:pt x="560269" y="155572"/>
                </a:lnTo>
                <a:lnTo>
                  <a:pt x="523860" y="99923"/>
                </a:lnTo>
                <a:lnTo>
                  <a:pt x="490086" y="53266"/>
                </a:lnTo>
                <a:lnTo>
                  <a:pt x="475214" y="33693"/>
                </a:lnTo>
                <a:close/>
              </a:path>
            </a:pathLst>
          </a:custGeom>
          <a:solidFill>
            <a:srgbClr val="4241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57655" y="2785164"/>
            <a:ext cx="100965" cy="129539"/>
          </a:xfrm>
          <a:custGeom>
            <a:avLst/>
            <a:gdLst/>
            <a:ahLst/>
            <a:cxnLst/>
            <a:rect l="l" t="t" r="r" b="b"/>
            <a:pathLst>
              <a:path w="100965" h="129539">
                <a:moveTo>
                  <a:pt x="34557" y="0"/>
                </a:moveTo>
                <a:lnTo>
                  <a:pt x="648" y="22597"/>
                </a:lnTo>
                <a:lnTo>
                  <a:pt x="0" y="29247"/>
                </a:lnTo>
                <a:lnTo>
                  <a:pt x="2042" y="35873"/>
                </a:lnTo>
                <a:lnTo>
                  <a:pt x="48892" y="120265"/>
                </a:lnTo>
                <a:lnTo>
                  <a:pt x="53310" y="125575"/>
                </a:lnTo>
                <a:lnTo>
                  <a:pt x="59230" y="128670"/>
                </a:lnTo>
                <a:lnTo>
                  <a:pt x="65884" y="129325"/>
                </a:lnTo>
                <a:lnTo>
                  <a:pt x="72501" y="127313"/>
                </a:lnTo>
                <a:lnTo>
                  <a:pt x="91361" y="117077"/>
                </a:lnTo>
                <a:lnTo>
                  <a:pt x="96679" y="112645"/>
                </a:lnTo>
                <a:lnTo>
                  <a:pt x="99778" y="106726"/>
                </a:lnTo>
                <a:lnTo>
                  <a:pt x="100433" y="100075"/>
                </a:lnTo>
                <a:lnTo>
                  <a:pt x="98422" y="93442"/>
                </a:lnTo>
                <a:lnTo>
                  <a:pt x="51546" y="9051"/>
                </a:lnTo>
                <a:lnTo>
                  <a:pt x="47120" y="3733"/>
                </a:lnTo>
                <a:lnTo>
                  <a:pt x="41204" y="640"/>
                </a:lnTo>
                <a:lnTo>
                  <a:pt x="34557" y="0"/>
                </a:lnTo>
                <a:close/>
              </a:path>
            </a:pathLst>
          </a:custGeom>
          <a:solidFill>
            <a:srgbClr val="1F3B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44785" y="2791901"/>
            <a:ext cx="100965" cy="129539"/>
          </a:xfrm>
          <a:custGeom>
            <a:avLst/>
            <a:gdLst/>
            <a:ahLst/>
            <a:cxnLst/>
            <a:rect l="l" t="t" r="r" b="b"/>
            <a:pathLst>
              <a:path w="100965" h="129539">
                <a:moveTo>
                  <a:pt x="34523" y="0"/>
                </a:moveTo>
                <a:lnTo>
                  <a:pt x="646" y="22612"/>
                </a:lnTo>
                <a:lnTo>
                  <a:pt x="0" y="29262"/>
                </a:lnTo>
                <a:lnTo>
                  <a:pt x="2026" y="35871"/>
                </a:lnTo>
                <a:lnTo>
                  <a:pt x="48889" y="120237"/>
                </a:lnTo>
                <a:lnTo>
                  <a:pt x="53312" y="125552"/>
                </a:lnTo>
                <a:lnTo>
                  <a:pt x="59234" y="128653"/>
                </a:lnTo>
                <a:lnTo>
                  <a:pt x="65893" y="129308"/>
                </a:lnTo>
                <a:lnTo>
                  <a:pt x="72523" y="127286"/>
                </a:lnTo>
                <a:lnTo>
                  <a:pt x="91345" y="117050"/>
                </a:lnTo>
                <a:lnTo>
                  <a:pt x="96673" y="112629"/>
                </a:lnTo>
                <a:lnTo>
                  <a:pt x="99779" y="106713"/>
                </a:lnTo>
                <a:lnTo>
                  <a:pt x="100430" y="100067"/>
                </a:lnTo>
                <a:lnTo>
                  <a:pt x="98393" y="93453"/>
                </a:lnTo>
                <a:lnTo>
                  <a:pt x="51556" y="9049"/>
                </a:lnTo>
                <a:lnTo>
                  <a:pt x="47107" y="3740"/>
                </a:lnTo>
                <a:lnTo>
                  <a:pt x="41178" y="649"/>
                </a:lnTo>
                <a:lnTo>
                  <a:pt x="34523" y="0"/>
                </a:lnTo>
                <a:close/>
              </a:path>
            </a:pathLst>
          </a:custGeom>
          <a:solidFill>
            <a:srgbClr val="1029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59723" y="2790669"/>
            <a:ext cx="93980" cy="132080"/>
          </a:xfrm>
          <a:custGeom>
            <a:avLst/>
            <a:gdLst/>
            <a:ahLst/>
            <a:cxnLst/>
            <a:rect l="l" t="t" r="r" b="b"/>
            <a:pathLst>
              <a:path w="93979" h="132080">
                <a:moveTo>
                  <a:pt x="0" y="0"/>
                </a:moveTo>
                <a:lnTo>
                  <a:pt x="0" y="94449"/>
                </a:lnTo>
                <a:lnTo>
                  <a:pt x="54025" y="131762"/>
                </a:lnTo>
                <a:lnTo>
                  <a:pt x="78155" y="113106"/>
                </a:lnTo>
                <a:lnTo>
                  <a:pt x="76746" y="59156"/>
                </a:lnTo>
                <a:lnTo>
                  <a:pt x="93929" y="28638"/>
                </a:lnTo>
                <a:lnTo>
                  <a:pt x="0" y="0"/>
                </a:lnTo>
                <a:close/>
              </a:path>
            </a:pathLst>
          </a:custGeom>
          <a:solidFill>
            <a:srgbClr val="F588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24449" y="2670849"/>
            <a:ext cx="174625" cy="228600"/>
          </a:xfrm>
          <a:custGeom>
            <a:avLst/>
            <a:gdLst/>
            <a:ahLst/>
            <a:cxnLst/>
            <a:rect l="l" t="t" r="r" b="b"/>
            <a:pathLst>
              <a:path w="174625" h="228600">
                <a:moveTo>
                  <a:pt x="166438" y="152361"/>
                </a:moveTo>
                <a:lnTo>
                  <a:pt x="37877" y="152361"/>
                </a:lnTo>
                <a:lnTo>
                  <a:pt x="46831" y="157721"/>
                </a:lnTo>
                <a:lnTo>
                  <a:pt x="48698" y="161353"/>
                </a:lnTo>
                <a:lnTo>
                  <a:pt x="51917" y="171962"/>
                </a:lnTo>
                <a:lnTo>
                  <a:pt x="54195" y="184969"/>
                </a:lnTo>
                <a:lnTo>
                  <a:pt x="58176" y="198690"/>
                </a:lnTo>
                <a:lnTo>
                  <a:pt x="87456" y="223392"/>
                </a:lnTo>
                <a:lnTo>
                  <a:pt x="110526" y="228461"/>
                </a:lnTo>
                <a:lnTo>
                  <a:pt x="119891" y="227979"/>
                </a:lnTo>
                <a:lnTo>
                  <a:pt x="127171" y="225894"/>
                </a:lnTo>
                <a:lnTo>
                  <a:pt x="139678" y="212466"/>
                </a:lnTo>
                <a:lnTo>
                  <a:pt x="151706" y="190169"/>
                </a:lnTo>
                <a:lnTo>
                  <a:pt x="161673" y="166216"/>
                </a:lnTo>
                <a:lnTo>
                  <a:pt x="166438" y="152361"/>
                </a:lnTo>
                <a:close/>
              </a:path>
              <a:path w="174625" h="228600">
                <a:moveTo>
                  <a:pt x="12630" y="0"/>
                </a:moveTo>
                <a:lnTo>
                  <a:pt x="3157" y="71538"/>
                </a:lnTo>
                <a:lnTo>
                  <a:pt x="0" y="111913"/>
                </a:lnTo>
                <a:lnTo>
                  <a:pt x="3157" y="136004"/>
                </a:lnTo>
                <a:lnTo>
                  <a:pt x="12630" y="158686"/>
                </a:lnTo>
                <a:lnTo>
                  <a:pt x="15551" y="164909"/>
                </a:lnTo>
                <a:lnTo>
                  <a:pt x="20873" y="171962"/>
                </a:lnTo>
                <a:lnTo>
                  <a:pt x="27463" y="178955"/>
                </a:lnTo>
                <a:lnTo>
                  <a:pt x="28011" y="166014"/>
                </a:lnTo>
                <a:lnTo>
                  <a:pt x="28890" y="159102"/>
                </a:lnTo>
                <a:lnTo>
                  <a:pt x="30730" y="155881"/>
                </a:lnTo>
                <a:lnTo>
                  <a:pt x="34156" y="154012"/>
                </a:lnTo>
                <a:lnTo>
                  <a:pt x="37877" y="152361"/>
                </a:lnTo>
                <a:lnTo>
                  <a:pt x="166438" y="152361"/>
                </a:lnTo>
                <a:lnTo>
                  <a:pt x="168001" y="147815"/>
                </a:lnTo>
                <a:lnTo>
                  <a:pt x="169232" y="137945"/>
                </a:lnTo>
                <a:lnTo>
                  <a:pt x="168398" y="126826"/>
                </a:lnTo>
                <a:lnTo>
                  <a:pt x="166969" y="114705"/>
                </a:lnTo>
                <a:lnTo>
                  <a:pt x="166414" y="101828"/>
                </a:lnTo>
                <a:lnTo>
                  <a:pt x="166643" y="94335"/>
                </a:lnTo>
                <a:lnTo>
                  <a:pt x="174034" y="86131"/>
                </a:lnTo>
                <a:lnTo>
                  <a:pt x="173907" y="78625"/>
                </a:lnTo>
                <a:lnTo>
                  <a:pt x="172971" y="54037"/>
                </a:lnTo>
                <a:lnTo>
                  <a:pt x="171543" y="33251"/>
                </a:lnTo>
                <a:lnTo>
                  <a:pt x="170237" y="18871"/>
                </a:lnTo>
                <a:lnTo>
                  <a:pt x="169665" y="13500"/>
                </a:lnTo>
                <a:lnTo>
                  <a:pt x="12630" y="0"/>
                </a:lnTo>
                <a:close/>
              </a:path>
            </a:pathLst>
          </a:custGeom>
          <a:solidFill>
            <a:srgbClr val="F8A7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26992" y="3069950"/>
            <a:ext cx="59055" cy="193040"/>
          </a:xfrm>
          <a:custGeom>
            <a:avLst/>
            <a:gdLst/>
            <a:ahLst/>
            <a:cxnLst/>
            <a:rect l="l" t="t" r="r" b="b"/>
            <a:pathLst>
              <a:path w="59054" h="193039">
                <a:moveTo>
                  <a:pt x="38051" y="0"/>
                </a:moveTo>
                <a:lnTo>
                  <a:pt x="19692" y="19515"/>
                </a:lnTo>
                <a:lnTo>
                  <a:pt x="9973" y="62510"/>
                </a:lnTo>
                <a:lnTo>
                  <a:pt x="6152" y="105518"/>
                </a:lnTo>
                <a:lnTo>
                  <a:pt x="5488" y="125069"/>
                </a:lnTo>
                <a:lnTo>
                  <a:pt x="0" y="192539"/>
                </a:lnTo>
                <a:lnTo>
                  <a:pt x="45855" y="192539"/>
                </a:lnTo>
                <a:lnTo>
                  <a:pt x="46242" y="177380"/>
                </a:lnTo>
                <a:lnTo>
                  <a:pt x="51447" y="130900"/>
                </a:lnTo>
                <a:lnTo>
                  <a:pt x="59030" y="72016"/>
                </a:lnTo>
                <a:lnTo>
                  <a:pt x="58171" y="21470"/>
                </a:lnTo>
                <a:lnTo>
                  <a:pt x="38051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26069" y="2981031"/>
            <a:ext cx="139700" cy="252095"/>
          </a:xfrm>
          <a:custGeom>
            <a:avLst/>
            <a:gdLst/>
            <a:ahLst/>
            <a:cxnLst/>
            <a:rect l="l" t="t" r="r" b="b"/>
            <a:pathLst>
              <a:path w="139700" h="252094">
                <a:moveTo>
                  <a:pt x="0" y="0"/>
                </a:moveTo>
                <a:lnTo>
                  <a:pt x="20383" y="215747"/>
                </a:lnTo>
                <a:lnTo>
                  <a:pt x="34685" y="224208"/>
                </a:lnTo>
                <a:lnTo>
                  <a:pt x="68427" y="240734"/>
                </a:lnTo>
                <a:lnTo>
                  <a:pt x="107865" y="252041"/>
                </a:lnTo>
                <a:lnTo>
                  <a:pt x="139255" y="244843"/>
                </a:lnTo>
                <a:lnTo>
                  <a:pt x="134318" y="237928"/>
                </a:lnTo>
                <a:lnTo>
                  <a:pt x="115184" y="224470"/>
                </a:lnTo>
                <a:lnTo>
                  <a:pt x="90536" y="201428"/>
                </a:lnTo>
                <a:lnTo>
                  <a:pt x="69062" y="165760"/>
                </a:lnTo>
                <a:lnTo>
                  <a:pt x="54952" y="126666"/>
                </a:lnTo>
                <a:lnTo>
                  <a:pt x="45262" y="78105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32923" y="2885112"/>
            <a:ext cx="114935" cy="199390"/>
          </a:xfrm>
          <a:custGeom>
            <a:avLst/>
            <a:gdLst/>
            <a:ahLst/>
            <a:cxnLst/>
            <a:rect l="l" t="t" r="r" b="b"/>
            <a:pathLst>
              <a:path w="114934" h="199389">
                <a:moveTo>
                  <a:pt x="26797" y="0"/>
                </a:moveTo>
                <a:lnTo>
                  <a:pt x="0" y="24066"/>
                </a:lnTo>
                <a:lnTo>
                  <a:pt x="105537" y="199275"/>
                </a:lnTo>
                <a:lnTo>
                  <a:pt x="114566" y="44284"/>
                </a:lnTo>
                <a:lnTo>
                  <a:pt x="111952" y="37325"/>
                </a:lnTo>
                <a:lnTo>
                  <a:pt x="80822" y="37325"/>
                </a:lnTo>
                <a:lnTo>
                  <a:pt x="26797" y="0"/>
                </a:lnTo>
                <a:close/>
              </a:path>
              <a:path w="114934" h="199389">
                <a:moveTo>
                  <a:pt x="104940" y="18656"/>
                </a:moveTo>
                <a:lnTo>
                  <a:pt x="80822" y="37325"/>
                </a:lnTo>
                <a:lnTo>
                  <a:pt x="111952" y="37325"/>
                </a:lnTo>
                <a:lnTo>
                  <a:pt x="104940" y="186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790184" y="2947986"/>
            <a:ext cx="54610" cy="136525"/>
          </a:xfrm>
          <a:custGeom>
            <a:avLst/>
            <a:gdLst/>
            <a:ahLst/>
            <a:cxnLst/>
            <a:rect l="l" t="t" r="r" b="b"/>
            <a:pathLst>
              <a:path w="54609" h="136525">
                <a:moveTo>
                  <a:pt x="22233" y="0"/>
                </a:moveTo>
                <a:lnTo>
                  <a:pt x="19337" y="2966"/>
                </a:lnTo>
                <a:lnTo>
                  <a:pt x="12662" y="12980"/>
                </a:lnTo>
                <a:lnTo>
                  <a:pt x="0" y="33039"/>
                </a:lnTo>
                <a:lnTo>
                  <a:pt x="15748" y="50730"/>
                </a:lnTo>
                <a:lnTo>
                  <a:pt x="7467" y="68663"/>
                </a:lnTo>
                <a:lnTo>
                  <a:pt x="48272" y="136405"/>
                </a:lnTo>
                <a:lnTo>
                  <a:pt x="52260" y="68015"/>
                </a:lnTo>
                <a:lnTo>
                  <a:pt x="37706" y="53550"/>
                </a:lnTo>
                <a:lnTo>
                  <a:pt x="54533" y="28683"/>
                </a:lnTo>
                <a:lnTo>
                  <a:pt x="49936" y="24775"/>
                </a:lnTo>
                <a:lnTo>
                  <a:pt x="39693" y="15961"/>
                </a:lnTo>
                <a:lnTo>
                  <a:pt x="29127" y="6609"/>
                </a:lnTo>
                <a:lnTo>
                  <a:pt x="23558" y="1086"/>
                </a:lnTo>
                <a:lnTo>
                  <a:pt x="22233" y="0"/>
                </a:lnTo>
                <a:close/>
              </a:path>
            </a:pathLst>
          </a:custGeom>
          <a:solidFill>
            <a:srgbClr val="DD61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705496" y="2636111"/>
            <a:ext cx="194310" cy="216535"/>
          </a:xfrm>
          <a:custGeom>
            <a:avLst/>
            <a:gdLst/>
            <a:ahLst/>
            <a:cxnLst/>
            <a:rect l="l" t="t" r="r" b="b"/>
            <a:pathLst>
              <a:path w="194309" h="216535">
                <a:moveTo>
                  <a:pt x="111777" y="0"/>
                </a:moveTo>
                <a:lnTo>
                  <a:pt x="67344" y="3306"/>
                </a:lnTo>
                <a:lnTo>
                  <a:pt x="34139" y="18807"/>
                </a:lnTo>
                <a:lnTo>
                  <a:pt x="3651" y="63142"/>
                </a:lnTo>
                <a:lnTo>
                  <a:pt x="0" y="105752"/>
                </a:lnTo>
                <a:lnTo>
                  <a:pt x="10909" y="143974"/>
                </a:lnTo>
                <a:lnTo>
                  <a:pt x="24106" y="175144"/>
                </a:lnTo>
                <a:lnTo>
                  <a:pt x="29587" y="189860"/>
                </a:lnTo>
                <a:lnTo>
                  <a:pt x="35799" y="204762"/>
                </a:lnTo>
                <a:lnTo>
                  <a:pt x="42369" y="215150"/>
                </a:lnTo>
                <a:lnTo>
                  <a:pt x="48921" y="216330"/>
                </a:lnTo>
                <a:lnTo>
                  <a:pt x="53698" y="210311"/>
                </a:lnTo>
                <a:lnTo>
                  <a:pt x="56673" y="201728"/>
                </a:lnTo>
                <a:lnTo>
                  <a:pt x="58217" y="191159"/>
                </a:lnTo>
                <a:lnTo>
                  <a:pt x="58700" y="179182"/>
                </a:lnTo>
                <a:lnTo>
                  <a:pt x="50442" y="177742"/>
                </a:lnTo>
                <a:lnTo>
                  <a:pt x="42835" y="172743"/>
                </a:lnTo>
                <a:lnTo>
                  <a:pt x="36605" y="164773"/>
                </a:lnTo>
                <a:lnTo>
                  <a:pt x="32475" y="154417"/>
                </a:lnTo>
                <a:lnTo>
                  <a:pt x="31275" y="142366"/>
                </a:lnTo>
                <a:lnTo>
                  <a:pt x="33570" y="131708"/>
                </a:lnTo>
                <a:lnTo>
                  <a:pt x="38890" y="123572"/>
                </a:lnTo>
                <a:lnTo>
                  <a:pt x="46762" y="119086"/>
                </a:lnTo>
                <a:lnTo>
                  <a:pt x="50547" y="118184"/>
                </a:lnTo>
                <a:lnTo>
                  <a:pt x="63517" y="118184"/>
                </a:lnTo>
                <a:lnTo>
                  <a:pt x="62688" y="111466"/>
                </a:lnTo>
                <a:lnTo>
                  <a:pt x="68119" y="98084"/>
                </a:lnTo>
                <a:lnTo>
                  <a:pt x="73193" y="88057"/>
                </a:lnTo>
                <a:lnTo>
                  <a:pt x="79888" y="79910"/>
                </a:lnTo>
                <a:lnTo>
                  <a:pt x="88977" y="75131"/>
                </a:lnTo>
                <a:lnTo>
                  <a:pt x="194161" y="75131"/>
                </a:lnTo>
                <a:lnTo>
                  <a:pt x="194238" y="59367"/>
                </a:lnTo>
                <a:lnTo>
                  <a:pt x="191759" y="40245"/>
                </a:lnTo>
                <a:lnTo>
                  <a:pt x="186920" y="27265"/>
                </a:lnTo>
                <a:lnTo>
                  <a:pt x="155586" y="8211"/>
                </a:lnTo>
                <a:lnTo>
                  <a:pt x="111777" y="0"/>
                </a:lnTo>
                <a:close/>
              </a:path>
              <a:path w="194309" h="216535">
                <a:moveTo>
                  <a:pt x="63517" y="118184"/>
                </a:moveTo>
                <a:lnTo>
                  <a:pt x="50547" y="118184"/>
                </a:lnTo>
                <a:lnTo>
                  <a:pt x="57253" y="129398"/>
                </a:lnTo>
                <a:lnTo>
                  <a:pt x="60669" y="127404"/>
                </a:lnTo>
                <a:lnTo>
                  <a:pt x="64377" y="125156"/>
                </a:lnTo>
                <a:lnTo>
                  <a:pt x="63517" y="118184"/>
                </a:lnTo>
                <a:close/>
              </a:path>
              <a:path w="194309" h="216535">
                <a:moveTo>
                  <a:pt x="194161" y="75131"/>
                </a:moveTo>
                <a:lnTo>
                  <a:pt x="88977" y="75131"/>
                </a:lnTo>
                <a:lnTo>
                  <a:pt x="103141" y="75742"/>
                </a:lnTo>
                <a:lnTo>
                  <a:pt x="120651" y="80670"/>
                </a:lnTo>
                <a:lnTo>
                  <a:pt x="138237" y="86152"/>
                </a:lnTo>
                <a:lnTo>
                  <a:pt x="152630" y="88428"/>
                </a:lnTo>
                <a:lnTo>
                  <a:pt x="162582" y="85039"/>
                </a:lnTo>
                <a:lnTo>
                  <a:pt x="173297" y="79028"/>
                </a:lnTo>
                <a:lnTo>
                  <a:pt x="183353" y="75321"/>
                </a:lnTo>
                <a:lnTo>
                  <a:pt x="194160" y="75321"/>
                </a:lnTo>
                <a:lnTo>
                  <a:pt x="194161" y="75131"/>
                </a:lnTo>
                <a:close/>
              </a:path>
              <a:path w="194309" h="216535">
                <a:moveTo>
                  <a:pt x="194160" y="75321"/>
                </a:moveTo>
                <a:lnTo>
                  <a:pt x="183353" y="75321"/>
                </a:lnTo>
                <a:lnTo>
                  <a:pt x="191327" y="78840"/>
                </a:lnTo>
                <a:lnTo>
                  <a:pt x="194160" y="75321"/>
                </a:lnTo>
                <a:close/>
              </a:path>
            </a:pathLst>
          </a:custGeom>
          <a:solidFill>
            <a:srgbClr val="92251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943215" y="2933076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40" h="52069">
                <a:moveTo>
                  <a:pt x="44411" y="0"/>
                </a:moveTo>
                <a:lnTo>
                  <a:pt x="0" y="36309"/>
                </a:lnTo>
                <a:lnTo>
                  <a:pt x="10007" y="51981"/>
                </a:lnTo>
                <a:lnTo>
                  <a:pt x="52971" y="11760"/>
                </a:lnTo>
                <a:lnTo>
                  <a:pt x="4441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687317" y="2902333"/>
            <a:ext cx="211454" cy="252095"/>
          </a:xfrm>
          <a:custGeom>
            <a:avLst/>
            <a:gdLst/>
            <a:ahLst/>
            <a:cxnLst/>
            <a:rect l="l" t="t" r="r" b="b"/>
            <a:pathLst>
              <a:path w="211454" h="252094">
                <a:moveTo>
                  <a:pt x="50330" y="0"/>
                </a:moveTo>
                <a:lnTo>
                  <a:pt x="0" y="23812"/>
                </a:lnTo>
                <a:lnTo>
                  <a:pt x="17144" y="104267"/>
                </a:lnTo>
                <a:lnTo>
                  <a:pt x="59804" y="109131"/>
                </a:lnTo>
                <a:lnTo>
                  <a:pt x="45605" y="142659"/>
                </a:lnTo>
                <a:lnTo>
                  <a:pt x="157403" y="251764"/>
                </a:lnTo>
                <a:lnTo>
                  <a:pt x="185803" y="182054"/>
                </a:lnTo>
                <a:lnTo>
                  <a:pt x="151129" y="182054"/>
                </a:lnTo>
                <a:lnTo>
                  <a:pt x="50330" y="0"/>
                </a:lnTo>
                <a:close/>
              </a:path>
              <a:path w="211454" h="252094">
                <a:moveTo>
                  <a:pt x="160159" y="27063"/>
                </a:moveTo>
                <a:lnTo>
                  <a:pt x="151129" y="182054"/>
                </a:lnTo>
                <a:lnTo>
                  <a:pt x="185803" y="182054"/>
                </a:lnTo>
                <a:lnTo>
                  <a:pt x="211035" y="120116"/>
                </a:lnTo>
                <a:lnTo>
                  <a:pt x="188785" y="89014"/>
                </a:lnTo>
                <a:lnTo>
                  <a:pt x="207670" y="58280"/>
                </a:lnTo>
                <a:lnTo>
                  <a:pt x="160159" y="27063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36374" y="3197122"/>
            <a:ext cx="17780" cy="29209"/>
          </a:xfrm>
          <a:custGeom>
            <a:avLst/>
            <a:gdLst/>
            <a:ahLst/>
            <a:cxnLst/>
            <a:rect l="l" t="t" r="r" b="b"/>
            <a:pathLst>
              <a:path w="17779" h="29210">
                <a:moveTo>
                  <a:pt x="13411" y="0"/>
                </a:moveTo>
                <a:lnTo>
                  <a:pt x="3873" y="0"/>
                </a:lnTo>
                <a:lnTo>
                  <a:pt x="0" y="6451"/>
                </a:lnTo>
                <a:lnTo>
                  <a:pt x="0" y="22301"/>
                </a:lnTo>
                <a:lnTo>
                  <a:pt x="3873" y="28752"/>
                </a:lnTo>
                <a:lnTo>
                  <a:pt x="13411" y="28752"/>
                </a:lnTo>
                <a:lnTo>
                  <a:pt x="17284" y="22301"/>
                </a:lnTo>
                <a:lnTo>
                  <a:pt x="17284" y="6451"/>
                </a:lnTo>
                <a:lnTo>
                  <a:pt x="13411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03778" y="2805921"/>
            <a:ext cx="29845" cy="24130"/>
          </a:xfrm>
          <a:custGeom>
            <a:avLst/>
            <a:gdLst/>
            <a:ahLst/>
            <a:cxnLst/>
            <a:rect l="l" t="t" r="r" b="b"/>
            <a:pathLst>
              <a:path w="29845" h="24130">
                <a:moveTo>
                  <a:pt x="12788" y="0"/>
                </a:moveTo>
                <a:lnTo>
                  <a:pt x="5257" y="152"/>
                </a:lnTo>
                <a:lnTo>
                  <a:pt x="0" y="8712"/>
                </a:lnTo>
                <a:lnTo>
                  <a:pt x="3301" y="15493"/>
                </a:lnTo>
                <a:lnTo>
                  <a:pt x="16675" y="23698"/>
                </a:lnTo>
                <a:lnTo>
                  <a:pt x="24244" y="23520"/>
                </a:lnTo>
                <a:lnTo>
                  <a:pt x="26860" y="19240"/>
                </a:lnTo>
                <a:lnTo>
                  <a:pt x="29425" y="14960"/>
                </a:lnTo>
                <a:lnTo>
                  <a:pt x="26161" y="8191"/>
                </a:lnTo>
                <a:lnTo>
                  <a:pt x="19507" y="4076"/>
                </a:lnTo>
                <a:lnTo>
                  <a:pt x="12788" y="0"/>
                </a:lnTo>
                <a:close/>
              </a:path>
            </a:pathLst>
          </a:custGeom>
          <a:solidFill>
            <a:srgbClr val="F8A7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916815" y="2822167"/>
            <a:ext cx="29845" cy="24130"/>
          </a:xfrm>
          <a:custGeom>
            <a:avLst/>
            <a:gdLst/>
            <a:ahLst/>
            <a:cxnLst/>
            <a:rect l="l" t="t" r="r" b="b"/>
            <a:pathLst>
              <a:path w="29845" h="24130">
                <a:moveTo>
                  <a:pt x="12750" y="0"/>
                </a:moveTo>
                <a:lnTo>
                  <a:pt x="5232" y="165"/>
                </a:lnTo>
                <a:lnTo>
                  <a:pt x="2590" y="4444"/>
                </a:lnTo>
                <a:lnTo>
                  <a:pt x="0" y="8712"/>
                </a:lnTo>
                <a:lnTo>
                  <a:pt x="3276" y="15506"/>
                </a:lnTo>
                <a:lnTo>
                  <a:pt x="16649" y="23685"/>
                </a:lnTo>
                <a:lnTo>
                  <a:pt x="24180" y="23533"/>
                </a:lnTo>
                <a:lnTo>
                  <a:pt x="29451" y="14973"/>
                </a:lnTo>
                <a:lnTo>
                  <a:pt x="26111" y="8191"/>
                </a:lnTo>
                <a:lnTo>
                  <a:pt x="12750" y="0"/>
                </a:lnTo>
                <a:close/>
              </a:path>
            </a:pathLst>
          </a:custGeom>
          <a:solidFill>
            <a:srgbClr val="F8A7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28536" y="2839680"/>
            <a:ext cx="29845" cy="24130"/>
          </a:xfrm>
          <a:custGeom>
            <a:avLst/>
            <a:gdLst/>
            <a:ahLst/>
            <a:cxnLst/>
            <a:rect l="l" t="t" r="r" b="b"/>
            <a:pathLst>
              <a:path w="29845" h="24130">
                <a:moveTo>
                  <a:pt x="12738" y="0"/>
                </a:moveTo>
                <a:lnTo>
                  <a:pt x="5206" y="114"/>
                </a:lnTo>
                <a:lnTo>
                  <a:pt x="2616" y="4406"/>
                </a:lnTo>
                <a:lnTo>
                  <a:pt x="0" y="8661"/>
                </a:lnTo>
                <a:lnTo>
                  <a:pt x="3289" y="15468"/>
                </a:lnTo>
                <a:lnTo>
                  <a:pt x="16649" y="23634"/>
                </a:lnTo>
                <a:lnTo>
                  <a:pt x="24193" y="23469"/>
                </a:lnTo>
                <a:lnTo>
                  <a:pt x="26784" y="19215"/>
                </a:lnTo>
                <a:lnTo>
                  <a:pt x="29451" y="14922"/>
                </a:lnTo>
                <a:lnTo>
                  <a:pt x="26149" y="8153"/>
                </a:lnTo>
                <a:lnTo>
                  <a:pt x="12738" y="0"/>
                </a:lnTo>
                <a:close/>
              </a:path>
            </a:pathLst>
          </a:custGeom>
          <a:solidFill>
            <a:srgbClr val="F8A7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937674" y="2855431"/>
            <a:ext cx="29845" cy="24130"/>
          </a:xfrm>
          <a:custGeom>
            <a:avLst/>
            <a:gdLst/>
            <a:ahLst/>
            <a:cxnLst/>
            <a:rect l="l" t="t" r="r" b="b"/>
            <a:pathLst>
              <a:path w="29845" h="24130">
                <a:moveTo>
                  <a:pt x="12776" y="0"/>
                </a:moveTo>
                <a:lnTo>
                  <a:pt x="5232" y="165"/>
                </a:lnTo>
                <a:lnTo>
                  <a:pt x="0" y="8699"/>
                </a:lnTo>
                <a:lnTo>
                  <a:pt x="3314" y="15481"/>
                </a:lnTo>
                <a:lnTo>
                  <a:pt x="16662" y="23685"/>
                </a:lnTo>
                <a:lnTo>
                  <a:pt x="24231" y="23533"/>
                </a:lnTo>
                <a:lnTo>
                  <a:pt x="29438" y="14973"/>
                </a:lnTo>
                <a:lnTo>
                  <a:pt x="26162" y="8178"/>
                </a:lnTo>
                <a:lnTo>
                  <a:pt x="12776" y="0"/>
                </a:lnTo>
                <a:close/>
              </a:path>
            </a:pathLst>
          </a:custGeom>
          <a:solidFill>
            <a:srgbClr val="F8A7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433942" y="4115829"/>
            <a:ext cx="615315" cy="2667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 indent="184150">
              <a:lnSpc>
                <a:spcPts val="950"/>
              </a:lnSpc>
              <a:spcBef>
                <a:spcPts val="130"/>
              </a:spcBef>
            </a:pPr>
            <a:r>
              <a:rPr sz="800" b="1" spc="-40" dirty="0">
                <a:solidFill>
                  <a:srgbClr val="003C7A"/>
                </a:solidFill>
                <a:latin typeface="Arial"/>
                <a:cs typeface="Arial"/>
              </a:rPr>
              <a:t>Pasti  </a:t>
            </a:r>
            <a:r>
              <a:rPr sz="800" b="1" spc="-35" dirty="0">
                <a:solidFill>
                  <a:srgbClr val="003C7A"/>
                </a:solidFill>
                <a:latin typeface="Arial"/>
                <a:cs typeface="Arial"/>
              </a:rPr>
              <a:t>akan</a:t>
            </a:r>
            <a:r>
              <a:rPr sz="800" b="1" spc="-13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800" b="1" spc="-40" dirty="0">
                <a:solidFill>
                  <a:srgbClr val="003C7A"/>
                </a:solidFill>
                <a:latin typeface="Arial"/>
                <a:cs typeface="Arial"/>
              </a:rPr>
              <a:t>memilih</a:t>
            </a:r>
            <a:endParaRPr sz="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44371" y="4176148"/>
            <a:ext cx="558165" cy="1460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-35" dirty="0">
                <a:solidFill>
                  <a:srgbClr val="003C7A"/>
                </a:solidFill>
                <a:latin typeface="Arial"/>
                <a:cs typeface="Arial"/>
              </a:rPr>
              <a:t>Belum</a:t>
            </a:r>
            <a:r>
              <a:rPr sz="800" b="1" spc="-114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800" b="1" spc="-40" dirty="0">
                <a:solidFill>
                  <a:srgbClr val="003C7A"/>
                </a:solidFill>
                <a:latin typeface="Arial"/>
                <a:cs typeface="Arial"/>
              </a:rPr>
              <a:t>Pasti</a:t>
            </a:r>
            <a:endParaRPr sz="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233587" y="4120855"/>
            <a:ext cx="563245" cy="25717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 indent="158115">
              <a:lnSpc>
                <a:spcPts val="869"/>
              </a:lnSpc>
              <a:spcBef>
                <a:spcPts val="195"/>
              </a:spcBef>
            </a:pPr>
            <a:r>
              <a:rPr sz="800" b="1" spc="-40" dirty="0">
                <a:solidFill>
                  <a:srgbClr val="003C7A"/>
                </a:solidFill>
                <a:latin typeface="Arial"/>
                <a:cs typeface="Arial"/>
              </a:rPr>
              <a:t>Pasti  </a:t>
            </a:r>
            <a:r>
              <a:rPr sz="800" b="1" spc="-35" dirty="0">
                <a:solidFill>
                  <a:srgbClr val="003C7A"/>
                </a:solidFill>
                <a:latin typeface="Arial"/>
                <a:cs typeface="Arial"/>
              </a:rPr>
              <a:t>akan</a:t>
            </a:r>
            <a:r>
              <a:rPr sz="800" b="1" spc="-13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800" b="1" spc="-40" dirty="0">
                <a:solidFill>
                  <a:srgbClr val="003C7A"/>
                </a:solidFill>
                <a:latin typeface="Arial"/>
                <a:cs typeface="Arial"/>
              </a:rPr>
              <a:t>Golput</a:t>
            </a:r>
            <a:endParaRPr sz="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474369" y="3796242"/>
            <a:ext cx="276860" cy="1511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00" b="1" spc="-15" dirty="0">
                <a:solidFill>
                  <a:srgbClr val="003C7A"/>
                </a:solidFill>
                <a:latin typeface="Arial"/>
                <a:cs typeface="Arial"/>
              </a:rPr>
              <a:t>5,3</a:t>
            </a:r>
            <a:r>
              <a:rPr sz="800" b="1" spc="-114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03C7A"/>
                </a:solidFill>
                <a:latin typeface="Arial"/>
                <a:cs typeface="Arial"/>
              </a:rPr>
              <a:t>%</a:t>
            </a:r>
            <a:endParaRPr sz="8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381683" y="3796242"/>
            <a:ext cx="276860" cy="1511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00" b="1" spc="-15" dirty="0">
                <a:solidFill>
                  <a:srgbClr val="003C7A"/>
                </a:solidFill>
                <a:latin typeface="Arial"/>
                <a:cs typeface="Arial"/>
              </a:rPr>
              <a:t>1,3</a:t>
            </a:r>
            <a:r>
              <a:rPr sz="800" b="1" spc="-114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03C7A"/>
                </a:solidFill>
                <a:latin typeface="Arial"/>
                <a:cs typeface="Arial"/>
              </a:rPr>
              <a:t>%</a:t>
            </a:r>
            <a:endParaRPr sz="8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522139" y="3354400"/>
            <a:ext cx="490270" cy="7519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66423" y="3995725"/>
            <a:ext cx="490207" cy="1105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268427" y="4066933"/>
            <a:ext cx="490232" cy="3938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454004" y="4106315"/>
            <a:ext cx="2389505" cy="0"/>
          </a:xfrm>
          <a:custGeom>
            <a:avLst/>
            <a:gdLst/>
            <a:ahLst/>
            <a:cxnLst/>
            <a:rect l="l" t="t" r="r" b="b"/>
            <a:pathLst>
              <a:path w="2389504">
                <a:moveTo>
                  <a:pt x="0" y="0"/>
                </a:moveTo>
                <a:lnTo>
                  <a:pt x="2388920" y="0"/>
                </a:lnTo>
              </a:path>
            </a:pathLst>
          </a:custGeom>
          <a:ln w="12700">
            <a:solidFill>
              <a:srgbClr val="0011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590770" y="3796242"/>
            <a:ext cx="330835" cy="1511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00" b="1" spc="-15" dirty="0">
                <a:solidFill>
                  <a:srgbClr val="003C7A"/>
                </a:solidFill>
                <a:latin typeface="Arial"/>
                <a:cs typeface="Arial"/>
              </a:rPr>
              <a:t>93,5</a:t>
            </a:r>
            <a:r>
              <a:rPr sz="800" b="1" spc="-12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03C7A"/>
                </a:solidFill>
                <a:latin typeface="Arial"/>
                <a:cs typeface="Arial"/>
              </a:rPr>
              <a:t>%</a:t>
            </a:r>
            <a:endParaRPr sz="8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73819" y="1990317"/>
            <a:ext cx="149113" cy="1258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53871" y="1990317"/>
            <a:ext cx="108686" cy="1237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91063" y="1990314"/>
            <a:ext cx="169034" cy="12580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14343" y="1990812"/>
            <a:ext cx="281509" cy="12522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36464" y="1990314"/>
            <a:ext cx="398433" cy="12580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289130" y="1990812"/>
            <a:ext cx="281508" cy="12522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812776" y="1990317"/>
            <a:ext cx="153553" cy="12371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994835" y="1990314"/>
            <a:ext cx="169021" cy="12580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18115" y="1990812"/>
            <a:ext cx="281509" cy="12522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706262" y="1990317"/>
            <a:ext cx="54610" cy="123825"/>
          </a:xfrm>
          <a:custGeom>
            <a:avLst/>
            <a:gdLst/>
            <a:ahLst/>
            <a:cxnLst/>
            <a:rect l="l" t="t" r="r" b="b"/>
            <a:pathLst>
              <a:path w="54610" h="123825">
                <a:moveTo>
                  <a:pt x="54127" y="34696"/>
                </a:moveTo>
                <a:lnTo>
                  <a:pt x="30518" y="34696"/>
                </a:lnTo>
                <a:lnTo>
                  <a:pt x="30518" y="123710"/>
                </a:lnTo>
                <a:lnTo>
                  <a:pt x="54127" y="123710"/>
                </a:lnTo>
                <a:lnTo>
                  <a:pt x="54127" y="34696"/>
                </a:lnTo>
                <a:close/>
              </a:path>
              <a:path w="54610" h="123825">
                <a:moveTo>
                  <a:pt x="54127" y="0"/>
                </a:moveTo>
                <a:lnTo>
                  <a:pt x="34963" y="0"/>
                </a:lnTo>
                <a:lnTo>
                  <a:pt x="32270" y="7505"/>
                </a:lnTo>
                <a:lnTo>
                  <a:pt x="27317" y="14058"/>
                </a:lnTo>
                <a:lnTo>
                  <a:pt x="12852" y="25336"/>
                </a:lnTo>
                <a:lnTo>
                  <a:pt x="6172" y="29159"/>
                </a:lnTo>
                <a:lnTo>
                  <a:pt x="0" y="31178"/>
                </a:lnTo>
                <a:lnTo>
                  <a:pt x="0" y="52603"/>
                </a:lnTo>
                <a:lnTo>
                  <a:pt x="8493" y="49312"/>
                </a:lnTo>
                <a:lnTo>
                  <a:pt x="16411" y="45231"/>
                </a:lnTo>
                <a:lnTo>
                  <a:pt x="23752" y="40359"/>
                </a:lnTo>
                <a:lnTo>
                  <a:pt x="30518" y="34696"/>
                </a:lnTo>
                <a:lnTo>
                  <a:pt x="54127" y="34696"/>
                </a:lnTo>
                <a:lnTo>
                  <a:pt x="54127" y="0"/>
                </a:lnTo>
                <a:close/>
              </a:path>
            </a:pathLst>
          </a:custGeom>
          <a:solidFill>
            <a:srgbClr val="003C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788896" y="1990309"/>
            <a:ext cx="311933" cy="1258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151788" y="1990812"/>
            <a:ext cx="281522" cy="12522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71537" y="1892311"/>
            <a:ext cx="3688079" cy="0"/>
          </a:xfrm>
          <a:custGeom>
            <a:avLst/>
            <a:gdLst/>
            <a:ahLst/>
            <a:cxnLst/>
            <a:rect l="l" t="t" r="r" b="b"/>
            <a:pathLst>
              <a:path w="3688079">
                <a:moveTo>
                  <a:pt x="0" y="0"/>
                </a:moveTo>
                <a:lnTo>
                  <a:pt x="3687635" y="0"/>
                </a:lnTo>
              </a:path>
            </a:pathLst>
          </a:custGeom>
          <a:ln w="12700">
            <a:solidFill>
              <a:srgbClr val="003C7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871918" y="1645476"/>
            <a:ext cx="570865" cy="206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6675">
              <a:lnSpc>
                <a:spcPct val="100000"/>
              </a:lnSpc>
              <a:spcBef>
                <a:spcPts val="135"/>
              </a:spcBef>
            </a:pPr>
            <a:r>
              <a:rPr sz="1150" b="1" spc="-25" dirty="0">
                <a:solidFill>
                  <a:srgbClr val="FFFFFF"/>
                </a:solidFill>
                <a:latin typeface="Arial"/>
                <a:cs typeface="Arial"/>
              </a:rPr>
              <a:t>68.9</a:t>
            </a:r>
            <a:r>
              <a:rPr sz="1150" b="1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0" b="1" spc="30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sz="115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922360" y="1645476"/>
            <a:ext cx="570865" cy="206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0325">
              <a:lnSpc>
                <a:spcPct val="100000"/>
              </a:lnSpc>
              <a:spcBef>
                <a:spcPts val="135"/>
              </a:spcBef>
            </a:pPr>
            <a:r>
              <a:rPr sz="1150" b="1" spc="-25" dirty="0">
                <a:solidFill>
                  <a:srgbClr val="FFFFFF"/>
                </a:solidFill>
                <a:latin typeface="Arial"/>
                <a:cs typeface="Arial"/>
              </a:rPr>
              <a:t>18.6</a:t>
            </a:r>
            <a:r>
              <a:rPr sz="1150" b="1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0" b="1" spc="30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sz="115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866186" y="1645476"/>
            <a:ext cx="570865" cy="206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6675">
              <a:lnSpc>
                <a:spcPct val="100000"/>
              </a:lnSpc>
              <a:spcBef>
                <a:spcPts val="135"/>
              </a:spcBef>
            </a:pPr>
            <a:r>
              <a:rPr sz="1150" b="1" spc="-25" dirty="0">
                <a:solidFill>
                  <a:srgbClr val="FFFFFF"/>
                </a:solidFill>
                <a:latin typeface="Arial"/>
                <a:cs typeface="Arial"/>
              </a:rPr>
              <a:t>10.7</a:t>
            </a:r>
            <a:r>
              <a:rPr sz="1150" b="1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0" b="1" spc="30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sz="115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840448" y="1645476"/>
            <a:ext cx="387350" cy="206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b="1" spc="-20" dirty="0">
                <a:solidFill>
                  <a:srgbClr val="003C7A"/>
                </a:solidFill>
                <a:latin typeface="Arial"/>
                <a:cs typeface="Arial"/>
              </a:rPr>
              <a:t>1.8</a:t>
            </a:r>
            <a:r>
              <a:rPr sz="1150" b="1" spc="-15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150" b="1" spc="30" dirty="0">
                <a:solidFill>
                  <a:srgbClr val="003C7A"/>
                </a:solidFill>
                <a:latin typeface="Arial"/>
                <a:cs typeface="Arial"/>
              </a:rPr>
              <a:t>%</a:t>
            </a:r>
            <a:endParaRPr sz="115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51370" y="2217559"/>
            <a:ext cx="3799611" cy="23722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51370" y="2218566"/>
            <a:ext cx="5426075" cy="9975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36525">
              <a:lnSpc>
                <a:spcPct val="100000"/>
              </a:lnSpc>
              <a:spcBef>
                <a:spcPts val="130"/>
              </a:spcBef>
            </a:pPr>
            <a:r>
              <a:rPr sz="1200" b="1" spc="-25" dirty="0">
                <a:solidFill>
                  <a:srgbClr val="FFFFFF"/>
                </a:solidFill>
                <a:latin typeface="Arial"/>
                <a:cs typeface="Arial"/>
              </a:rPr>
              <a:t>Besaran</a:t>
            </a:r>
            <a:r>
              <a:rPr sz="120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20" dirty="0">
                <a:solidFill>
                  <a:srgbClr val="FFFFFF"/>
                </a:solidFill>
                <a:latin typeface="Arial"/>
                <a:cs typeface="Arial"/>
              </a:rPr>
              <a:t>uang</a:t>
            </a:r>
            <a:r>
              <a:rPr sz="12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20" dirty="0">
                <a:solidFill>
                  <a:srgbClr val="FFFFFF"/>
                </a:solidFill>
                <a:latin typeface="Arial"/>
                <a:cs typeface="Arial"/>
              </a:rPr>
              <a:t>yang</a:t>
            </a:r>
            <a:r>
              <a:rPr sz="12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25" dirty="0">
                <a:solidFill>
                  <a:srgbClr val="FFFFFF"/>
                </a:solidFill>
                <a:latin typeface="Arial"/>
                <a:cs typeface="Arial"/>
              </a:rPr>
              <a:t>biasa</a:t>
            </a:r>
            <a:r>
              <a:rPr sz="12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30" dirty="0">
                <a:solidFill>
                  <a:srgbClr val="FFFFFF"/>
                </a:solidFill>
                <a:latin typeface="Arial"/>
                <a:cs typeface="Arial"/>
              </a:rPr>
              <a:t>disebar</a:t>
            </a:r>
            <a:r>
              <a:rPr sz="12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35" dirty="0">
                <a:solidFill>
                  <a:srgbClr val="FFFFFF"/>
                </a:solidFill>
                <a:latin typeface="Arial"/>
                <a:cs typeface="Arial"/>
              </a:rPr>
              <a:t>calon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150" spc="-40" dirty="0">
                <a:solidFill>
                  <a:srgbClr val="FFFFFF"/>
                </a:solidFill>
                <a:latin typeface="Arial"/>
                <a:cs typeface="Arial"/>
              </a:rPr>
              <a:t>Kepastian </a:t>
            </a:r>
            <a:r>
              <a:rPr sz="1150" spc="-45" dirty="0">
                <a:solidFill>
                  <a:srgbClr val="FFFFFF"/>
                </a:solidFill>
                <a:latin typeface="Arial"/>
                <a:cs typeface="Arial"/>
              </a:rPr>
              <a:t>Responden</a:t>
            </a:r>
            <a:r>
              <a:rPr sz="1150" spc="-1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0" spc="-50" dirty="0">
                <a:solidFill>
                  <a:srgbClr val="FFFFFF"/>
                </a:solidFill>
                <a:latin typeface="Arial"/>
                <a:cs typeface="Arial"/>
              </a:rPr>
              <a:t>dalam</a:t>
            </a:r>
            <a:endParaRPr sz="1150">
              <a:latin typeface="Arial"/>
              <a:cs typeface="Arial"/>
            </a:endParaRPr>
          </a:p>
          <a:p>
            <a:pPr marR="771525" algn="r">
              <a:lnSpc>
                <a:spcPct val="100000"/>
              </a:lnSpc>
              <a:spcBef>
                <a:spcPts val="5"/>
              </a:spcBef>
            </a:pPr>
            <a:r>
              <a:rPr sz="1150" b="1" spc="-35" dirty="0">
                <a:solidFill>
                  <a:srgbClr val="FFFFFF"/>
                </a:solidFill>
                <a:latin typeface="Arial"/>
                <a:cs typeface="Arial"/>
              </a:rPr>
              <a:t>Pemilu </a:t>
            </a:r>
            <a:r>
              <a:rPr sz="1150" b="1" spc="-25" dirty="0">
                <a:solidFill>
                  <a:srgbClr val="FFFFFF"/>
                </a:solidFill>
                <a:latin typeface="Arial"/>
                <a:cs typeface="Arial"/>
              </a:rPr>
              <a:t>17</a:t>
            </a:r>
            <a:r>
              <a:rPr sz="1150" b="1" spc="-2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0" b="1" spc="-50" dirty="0">
                <a:solidFill>
                  <a:srgbClr val="FFFFFF"/>
                </a:solidFill>
                <a:latin typeface="Arial"/>
                <a:cs typeface="Arial"/>
              </a:rPr>
              <a:t>April</a:t>
            </a:r>
            <a:endParaRPr sz="1150">
              <a:latin typeface="Arial"/>
              <a:cs typeface="Arial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648200" y="692150"/>
            <a:ext cx="2286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Lorem Ipsum dolor sit amet consectetour</a:t>
            </a:r>
          </a:p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Lorem Ipsum dolor sit amet consectetour</a:t>
            </a:r>
          </a:p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Lorem Ipsum dolor sit amet consectetour</a:t>
            </a:r>
          </a:p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Lorem Ipsum dolor sit amet consectetour</a:t>
            </a:r>
          </a:p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Lorem Ipsum dolor sit amet consectetour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752600" y="3663950"/>
            <a:ext cx="2286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Lorem Ipsum dolor sit amet consectetour</a:t>
            </a:r>
          </a:p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Lorem Ipsum dolor sit amet consectetour</a:t>
            </a:r>
          </a:p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Lorem Ipsum dolor sit amet consectetour</a:t>
            </a:r>
          </a:p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Lorem Ipsum dolor sit amet consectetour</a:t>
            </a:r>
          </a:p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Lorem Ipsum dolor sit amet consectetour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80" y="0"/>
            <a:ext cx="4379823" cy="1377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40739" y="2538171"/>
            <a:ext cx="6531660" cy="25015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06512" y="600837"/>
            <a:ext cx="18967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3355">
              <a:lnSpc>
                <a:spcPct val="100000"/>
              </a:lnSpc>
              <a:spcBef>
                <a:spcPts val="100"/>
              </a:spcBef>
            </a:pPr>
            <a:r>
              <a:rPr sz="1200" spc="-45" dirty="0">
                <a:solidFill>
                  <a:srgbClr val="FFFFFF"/>
                </a:solidFill>
              </a:rPr>
              <a:t>METODOLOGI</a:t>
            </a:r>
            <a:r>
              <a:rPr sz="1200" spc="-110" dirty="0">
                <a:solidFill>
                  <a:srgbClr val="FFFFFF"/>
                </a:solidFill>
              </a:rPr>
              <a:t> </a:t>
            </a:r>
            <a:r>
              <a:rPr sz="1200" spc="-50" dirty="0">
                <a:solidFill>
                  <a:srgbClr val="FFFFFF"/>
                </a:solidFill>
              </a:rPr>
              <a:t>SURVEI</a:t>
            </a:r>
            <a:endParaRPr sz="1200"/>
          </a:p>
        </p:txBody>
      </p:sp>
      <p:sp>
        <p:nvSpPr>
          <p:cNvPr id="5" name="object 5"/>
          <p:cNvSpPr/>
          <p:nvPr/>
        </p:nvSpPr>
        <p:spPr>
          <a:xfrm>
            <a:off x="1240739" y="1574647"/>
            <a:ext cx="216750" cy="2167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40739" y="2125497"/>
            <a:ext cx="216750" cy="2167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03722" y="1184633"/>
            <a:ext cx="895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28862" y="1229480"/>
            <a:ext cx="30480" cy="82550"/>
          </a:xfrm>
          <a:custGeom>
            <a:avLst/>
            <a:gdLst/>
            <a:ahLst/>
            <a:cxnLst/>
            <a:rect l="l" t="t" r="r" b="b"/>
            <a:pathLst>
              <a:path w="30480" h="82550">
                <a:moveTo>
                  <a:pt x="30137" y="0"/>
                </a:moveTo>
                <a:lnTo>
                  <a:pt x="23660" y="0"/>
                </a:lnTo>
                <a:lnTo>
                  <a:pt x="21920" y="3530"/>
                </a:lnTo>
                <a:lnTo>
                  <a:pt x="18935" y="7175"/>
                </a:lnTo>
                <a:lnTo>
                  <a:pt x="14732" y="10934"/>
                </a:lnTo>
                <a:lnTo>
                  <a:pt x="10528" y="14693"/>
                </a:lnTo>
                <a:lnTo>
                  <a:pt x="5613" y="17894"/>
                </a:lnTo>
                <a:lnTo>
                  <a:pt x="0" y="20535"/>
                </a:lnTo>
                <a:lnTo>
                  <a:pt x="0" y="30251"/>
                </a:lnTo>
                <a:lnTo>
                  <a:pt x="3124" y="29095"/>
                </a:lnTo>
                <a:lnTo>
                  <a:pt x="6654" y="27368"/>
                </a:lnTo>
                <a:lnTo>
                  <a:pt x="10579" y="25057"/>
                </a:lnTo>
                <a:lnTo>
                  <a:pt x="14516" y="22758"/>
                </a:lnTo>
                <a:lnTo>
                  <a:pt x="17678" y="20447"/>
                </a:lnTo>
                <a:lnTo>
                  <a:pt x="20091" y="18135"/>
                </a:lnTo>
                <a:lnTo>
                  <a:pt x="20091" y="82156"/>
                </a:lnTo>
                <a:lnTo>
                  <a:pt x="30137" y="82156"/>
                </a:lnTo>
                <a:lnTo>
                  <a:pt x="30137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03722" y="1596105"/>
            <a:ext cx="895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Arial"/>
                <a:cs typeface="Arial"/>
              </a:rPr>
              <a:t>2</a:t>
            </a:r>
          </a:p>
        </p:txBody>
      </p:sp>
      <p:sp>
        <p:nvSpPr>
          <p:cNvPr id="10" name="object 10"/>
          <p:cNvSpPr/>
          <p:nvPr/>
        </p:nvSpPr>
        <p:spPr>
          <a:xfrm>
            <a:off x="1313464" y="1634603"/>
            <a:ext cx="66840" cy="948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03722" y="2144748"/>
            <a:ext cx="895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14867" y="2183246"/>
            <a:ext cx="66281" cy="963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303722" y="2693390"/>
            <a:ext cx="895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11522" y="2732227"/>
            <a:ext cx="69291" cy="9451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14819" y="3281977"/>
            <a:ext cx="66954" cy="947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14371" y="3829158"/>
            <a:ext cx="66725" cy="962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07070" y="3784587"/>
            <a:ext cx="2260600" cy="461645"/>
          </a:xfrm>
          <a:custGeom>
            <a:avLst/>
            <a:gdLst/>
            <a:ahLst/>
            <a:cxnLst/>
            <a:rect l="l" t="t" r="r" b="b"/>
            <a:pathLst>
              <a:path w="2260600" h="461645">
                <a:moveTo>
                  <a:pt x="2260600" y="461429"/>
                </a:moveTo>
                <a:lnTo>
                  <a:pt x="0" y="461429"/>
                </a:lnTo>
                <a:lnTo>
                  <a:pt x="0" y="0"/>
                </a:lnTo>
                <a:lnTo>
                  <a:pt x="2260600" y="0"/>
                </a:lnTo>
                <a:lnTo>
                  <a:pt x="2260600" y="461429"/>
                </a:lnTo>
                <a:close/>
              </a:path>
            </a:pathLst>
          </a:custGeom>
          <a:solidFill>
            <a:srgbClr val="CEE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507070" y="1164170"/>
            <a:ext cx="2260600" cy="364490"/>
          </a:xfrm>
          <a:prstGeom prst="rect">
            <a:avLst/>
          </a:prstGeom>
          <a:solidFill>
            <a:srgbClr val="CEEDFF"/>
          </a:solidFill>
        </p:spPr>
        <p:txBody>
          <a:bodyPr vert="horz" wrap="square" lIns="0" tIns="33020" rIns="0" bIns="0" rtlCol="0">
            <a:spAutoFit/>
          </a:bodyPr>
          <a:lstStyle/>
          <a:p>
            <a:pPr marL="56515">
              <a:lnSpc>
                <a:spcPct val="100000"/>
              </a:lnSpc>
              <a:spcBef>
                <a:spcPts val="260"/>
              </a:spcBef>
            </a:pPr>
            <a:r>
              <a:rPr sz="900" spc="-35" dirty="0">
                <a:latin typeface="Arial"/>
                <a:cs typeface="Arial"/>
              </a:rPr>
              <a:t>Survei</a:t>
            </a:r>
            <a:r>
              <a:rPr sz="900" spc="-75" dirty="0">
                <a:latin typeface="Arial"/>
                <a:cs typeface="Arial"/>
              </a:rPr>
              <a:t> </a:t>
            </a:r>
            <a:r>
              <a:rPr sz="900" spc="-40" dirty="0">
                <a:latin typeface="Arial"/>
                <a:cs typeface="Arial"/>
              </a:rPr>
              <a:t>dilaksanakan</a:t>
            </a:r>
            <a:r>
              <a:rPr sz="900" spc="-75" dirty="0">
                <a:latin typeface="Arial"/>
                <a:cs typeface="Arial"/>
              </a:rPr>
              <a:t> </a:t>
            </a:r>
            <a:r>
              <a:rPr sz="900" b="1" spc="-35" dirty="0">
                <a:latin typeface="Arial"/>
                <a:cs typeface="Arial"/>
              </a:rPr>
              <a:t>12-27</a:t>
            </a:r>
            <a:r>
              <a:rPr sz="900" b="1" spc="-75" dirty="0">
                <a:latin typeface="Arial"/>
                <a:cs typeface="Arial"/>
              </a:rPr>
              <a:t> </a:t>
            </a:r>
            <a:r>
              <a:rPr sz="900" b="1" spc="-35" dirty="0">
                <a:latin typeface="Arial"/>
                <a:cs typeface="Arial"/>
              </a:rPr>
              <a:t>Januari</a:t>
            </a:r>
            <a:r>
              <a:rPr sz="900" b="1" spc="-75" dirty="0">
                <a:latin typeface="Arial"/>
                <a:cs typeface="Arial"/>
              </a:rPr>
              <a:t> </a:t>
            </a:r>
            <a:r>
              <a:rPr sz="900" b="1" spc="-35" dirty="0">
                <a:latin typeface="Arial"/>
                <a:cs typeface="Arial"/>
              </a:rPr>
              <a:t>2019</a:t>
            </a:r>
            <a:r>
              <a:rPr sz="900" spc="-35" dirty="0">
                <a:latin typeface="Arial"/>
                <a:cs typeface="Arial"/>
              </a:rPr>
              <a:t>,</a:t>
            </a:r>
            <a:r>
              <a:rPr sz="900" spc="-75" dirty="0">
                <a:latin typeface="Arial"/>
                <a:cs typeface="Arial"/>
              </a:rPr>
              <a:t> </a:t>
            </a:r>
            <a:r>
              <a:rPr sz="900" spc="-40" dirty="0">
                <a:latin typeface="Arial"/>
                <a:cs typeface="Arial"/>
              </a:rPr>
              <a:t>di</a:t>
            </a:r>
            <a:endParaRPr sz="900">
              <a:latin typeface="Arial"/>
              <a:cs typeface="Arial"/>
            </a:endParaRPr>
          </a:p>
          <a:p>
            <a:pPr marL="56515">
              <a:lnSpc>
                <a:spcPct val="100000"/>
              </a:lnSpc>
            </a:pPr>
            <a:r>
              <a:rPr sz="900" b="1" spc="-20" dirty="0">
                <a:latin typeface="Arial"/>
                <a:cs typeface="Arial"/>
              </a:rPr>
              <a:t>16</a:t>
            </a:r>
            <a:r>
              <a:rPr sz="900" b="1" spc="-80" dirty="0">
                <a:latin typeface="Arial"/>
                <a:cs typeface="Arial"/>
              </a:rPr>
              <a:t> </a:t>
            </a:r>
            <a:r>
              <a:rPr sz="900" b="1" spc="-40" dirty="0">
                <a:latin typeface="Arial"/>
                <a:cs typeface="Arial"/>
              </a:rPr>
              <a:t>Kabupaten/Kota</a:t>
            </a:r>
            <a:r>
              <a:rPr sz="900" b="1" spc="-75" dirty="0">
                <a:latin typeface="Arial"/>
                <a:cs typeface="Arial"/>
              </a:rPr>
              <a:t> </a:t>
            </a:r>
            <a:r>
              <a:rPr sz="900" b="1" spc="-20" dirty="0">
                <a:latin typeface="Arial"/>
                <a:cs typeface="Arial"/>
              </a:rPr>
              <a:t>di</a:t>
            </a:r>
            <a:r>
              <a:rPr sz="900" b="1" spc="-75" dirty="0">
                <a:latin typeface="Arial"/>
                <a:cs typeface="Arial"/>
              </a:rPr>
              <a:t> </a:t>
            </a:r>
            <a:r>
              <a:rPr sz="900" b="1" spc="-30" dirty="0">
                <a:latin typeface="Arial"/>
                <a:cs typeface="Arial"/>
              </a:rPr>
              <a:t>Jawa</a:t>
            </a:r>
            <a:r>
              <a:rPr sz="900" b="1" spc="-75" dirty="0">
                <a:latin typeface="Arial"/>
                <a:cs typeface="Arial"/>
              </a:rPr>
              <a:t> </a:t>
            </a:r>
            <a:r>
              <a:rPr sz="900" b="1" spc="-35" dirty="0">
                <a:latin typeface="Arial"/>
                <a:cs typeface="Arial"/>
              </a:rPr>
              <a:t>Timur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07070" y="1600187"/>
            <a:ext cx="2260600" cy="461645"/>
          </a:xfrm>
          <a:prstGeom prst="rect">
            <a:avLst/>
          </a:prstGeom>
          <a:solidFill>
            <a:srgbClr val="CEEDFF"/>
          </a:solidFill>
        </p:spPr>
        <p:txBody>
          <a:bodyPr vert="horz" wrap="square" lIns="0" tIns="8255" rIns="0" bIns="0" rtlCol="0">
            <a:spAutoFit/>
          </a:bodyPr>
          <a:lstStyle/>
          <a:p>
            <a:pPr marL="56515" marR="117475">
              <a:lnSpc>
                <a:spcPct val="100000"/>
              </a:lnSpc>
              <a:spcBef>
                <a:spcPts val="65"/>
              </a:spcBef>
            </a:pPr>
            <a:r>
              <a:rPr sz="900" spc="-35" dirty="0">
                <a:latin typeface="Arial"/>
                <a:cs typeface="Arial"/>
              </a:rPr>
              <a:t>Populasi</a:t>
            </a:r>
            <a:r>
              <a:rPr sz="900" spc="-80" dirty="0">
                <a:latin typeface="Arial"/>
                <a:cs typeface="Arial"/>
              </a:rPr>
              <a:t> </a:t>
            </a:r>
            <a:r>
              <a:rPr sz="900" spc="-35" dirty="0">
                <a:latin typeface="Arial"/>
                <a:cs typeface="Arial"/>
              </a:rPr>
              <a:t>Survei</a:t>
            </a:r>
            <a:r>
              <a:rPr sz="900" spc="-80" dirty="0">
                <a:latin typeface="Arial"/>
                <a:cs typeface="Arial"/>
              </a:rPr>
              <a:t> </a:t>
            </a:r>
            <a:r>
              <a:rPr sz="900" spc="-35" dirty="0">
                <a:latin typeface="Arial"/>
                <a:cs typeface="Arial"/>
              </a:rPr>
              <a:t>adalah</a:t>
            </a:r>
            <a:r>
              <a:rPr sz="900" spc="-85" dirty="0">
                <a:latin typeface="Arial"/>
                <a:cs typeface="Arial"/>
              </a:rPr>
              <a:t> </a:t>
            </a:r>
            <a:r>
              <a:rPr sz="900" spc="-35" dirty="0">
                <a:latin typeface="Arial"/>
                <a:cs typeface="Arial"/>
              </a:rPr>
              <a:t>seluruh</a:t>
            </a:r>
            <a:r>
              <a:rPr sz="900" spc="-80" dirty="0">
                <a:latin typeface="Arial"/>
                <a:cs typeface="Arial"/>
              </a:rPr>
              <a:t> </a:t>
            </a:r>
            <a:r>
              <a:rPr sz="900" spc="-35" dirty="0">
                <a:latin typeface="Arial"/>
                <a:cs typeface="Arial"/>
              </a:rPr>
              <a:t>calon</a:t>
            </a:r>
            <a:r>
              <a:rPr sz="900" spc="-80" dirty="0">
                <a:latin typeface="Arial"/>
                <a:cs typeface="Arial"/>
              </a:rPr>
              <a:t> </a:t>
            </a:r>
            <a:r>
              <a:rPr sz="900" spc="-40" dirty="0">
                <a:latin typeface="Arial"/>
                <a:cs typeface="Arial"/>
              </a:rPr>
              <a:t>pemilih  </a:t>
            </a:r>
            <a:r>
              <a:rPr sz="900" spc="-35" dirty="0">
                <a:latin typeface="Arial"/>
                <a:cs typeface="Arial"/>
              </a:rPr>
              <a:t>dalam Pemilu </a:t>
            </a:r>
            <a:r>
              <a:rPr sz="900" spc="-30" dirty="0">
                <a:latin typeface="Arial"/>
                <a:cs typeface="Arial"/>
              </a:rPr>
              <a:t>2019 dan </a:t>
            </a:r>
            <a:r>
              <a:rPr sz="900" spc="-40" dirty="0">
                <a:latin typeface="Arial"/>
                <a:cs typeface="Arial"/>
              </a:rPr>
              <a:t>merupakan  </a:t>
            </a:r>
            <a:r>
              <a:rPr sz="900" spc="-35" dirty="0">
                <a:latin typeface="Arial"/>
                <a:cs typeface="Arial"/>
              </a:rPr>
              <a:t>penduduk</a:t>
            </a:r>
            <a:r>
              <a:rPr sz="900" spc="-80" dirty="0">
                <a:latin typeface="Arial"/>
                <a:cs typeface="Arial"/>
              </a:rPr>
              <a:t> </a:t>
            </a:r>
            <a:r>
              <a:rPr sz="900" spc="-20" dirty="0">
                <a:latin typeface="Arial"/>
                <a:cs typeface="Arial"/>
              </a:rPr>
              <a:t>di</a:t>
            </a:r>
            <a:r>
              <a:rPr sz="900" spc="-80" dirty="0">
                <a:latin typeface="Arial"/>
                <a:cs typeface="Arial"/>
              </a:rPr>
              <a:t> </a:t>
            </a:r>
            <a:r>
              <a:rPr sz="900" spc="-20" dirty="0">
                <a:latin typeface="Arial"/>
                <a:cs typeface="Arial"/>
              </a:rPr>
              <a:t>16</a:t>
            </a:r>
            <a:r>
              <a:rPr sz="900" spc="-80" dirty="0">
                <a:latin typeface="Arial"/>
                <a:cs typeface="Arial"/>
              </a:rPr>
              <a:t> </a:t>
            </a:r>
            <a:r>
              <a:rPr sz="900" spc="-40" dirty="0">
                <a:latin typeface="Arial"/>
                <a:cs typeface="Arial"/>
              </a:rPr>
              <a:t>Kabupaten/Kota</a:t>
            </a:r>
            <a:r>
              <a:rPr sz="900" spc="-75" dirty="0">
                <a:latin typeface="Arial"/>
                <a:cs typeface="Arial"/>
              </a:rPr>
              <a:t> </a:t>
            </a:r>
            <a:r>
              <a:rPr sz="900" spc="-35" dirty="0">
                <a:latin typeface="Arial"/>
                <a:cs typeface="Arial"/>
              </a:rPr>
              <a:t>terpilih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07070" y="2133587"/>
            <a:ext cx="2260600" cy="461645"/>
          </a:xfrm>
          <a:prstGeom prst="rect">
            <a:avLst/>
          </a:prstGeom>
          <a:solidFill>
            <a:srgbClr val="CEEDFF"/>
          </a:solidFill>
        </p:spPr>
        <p:txBody>
          <a:bodyPr vert="horz" wrap="square" lIns="0" tIns="23495" rIns="0" bIns="0" rtlCol="0">
            <a:spAutoFit/>
          </a:bodyPr>
          <a:lstStyle/>
          <a:p>
            <a:pPr marL="56515" marR="74930">
              <a:lnSpc>
                <a:spcPct val="100000"/>
              </a:lnSpc>
              <a:spcBef>
                <a:spcPts val="185"/>
              </a:spcBef>
            </a:pPr>
            <a:r>
              <a:rPr sz="900" spc="-35" dirty="0">
                <a:latin typeface="Arial"/>
                <a:cs typeface="Arial"/>
              </a:rPr>
              <a:t>Jumlah</a:t>
            </a:r>
            <a:r>
              <a:rPr sz="900" spc="-75" dirty="0">
                <a:latin typeface="Arial"/>
                <a:cs typeface="Arial"/>
              </a:rPr>
              <a:t> </a:t>
            </a:r>
            <a:r>
              <a:rPr sz="900" spc="-35" dirty="0">
                <a:latin typeface="Arial"/>
                <a:cs typeface="Arial"/>
              </a:rPr>
              <a:t>sampel</a:t>
            </a:r>
            <a:r>
              <a:rPr sz="900" spc="-75" dirty="0">
                <a:latin typeface="Arial"/>
                <a:cs typeface="Arial"/>
              </a:rPr>
              <a:t> </a:t>
            </a:r>
            <a:r>
              <a:rPr sz="900" spc="-35" dirty="0">
                <a:latin typeface="Arial"/>
                <a:cs typeface="Arial"/>
              </a:rPr>
              <a:t>untuk</a:t>
            </a:r>
            <a:r>
              <a:rPr sz="900" spc="-75" dirty="0">
                <a:latin typeface="Arial"/>
                <a:cs typeface="Arial"/>
              </a:rPr>
              <a:t> </a:t>
            </a:r>
            <a:r>
              <a:rPr sz="900" b="1" spc="-40" dirty="0">
                <a:latin typeface="Arial"/>
                <a:cs typeface="Arial"/>
              </a:rPr>
              <a:t>Kabupaten</a:t>
            </a:r>
            <a:r>
              <a:rPr sz="900" b="1" spc="-80" dirty="0">
                <a:latin typeface="Arial"/>
                <a:cs typeface="Arial"/>
              </a:rPr>
              <a:t> </a:t>
            </a:r>
            <a:r>
              <a:rPr sz="900" spc="-35" dirty="0">
                <a:latin typeface="Arial"/>
                <a:cs typeface="Arial"/>
              </a:rPr>
              <a:t>adalah</a:t>
            </a:r>
            <a:r>
              <a:rPr sz="900" spc="-75" dirty="0">
                <a:latin typeface="Arial"/>
                <a:cs typeface="Arial"/>
              </a:rPr>
              <a:t> </a:t>
            </a:r>
            <a:r>
              <a:rPr sz="900" b="1" spc="-40" dirty="0">
                <a:latin typeface="Arial"/>
                <a:cs typeface="Arial"/>
              </a:rPr>
              <a:t>402  responden</a:t>
            </a:r>
            <a:r>
              <a:rPr sz="900" spc="-40" dirty="0">
                <a:latin typeface="Arial"/>
                <a:cs typeface="Arial"/>
              </a:rPr>
              <a:t>, sedangkan </a:t>
            </a:r>
            <a:r>
              <a:rPr sz="900" b="1" spc="-30" dirty="0">
                <a:latin typeface="Arial"/>
                <a:cs typeface="Arial"/>
              </a:rPr>
              <a:t>Kota </a:t>
            </a:r>
            <a:r>
              <a:rPr sz="900" spc="-35" dirty="0">
                <a:latin typeface="Arial"/>
                <a:cs typeface="Arial"/>
              </a:rPr>
              <a:t>adalah </a:t>
            </a:r>
            <a:r>
              <a:rPr sz="900" b="1" spc="-40" dirty="0">
                <a:latin typeface="Arial"/>
                <a:cs typeface="Arial"/>
              </a:rPr>
              <a:t>400  responden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07070" y="2692387"/>
            <a:ext cx="2260600" cy="461645"/>
          </a:xfrm>
          <a:prstGeom prst="rect">
            <a:avLst/>
          </a:prstGeom>
          <a:solidFill>
            <a:srgbClr val="CEEDFF"/>
          </a:solidFill>
        </p:spPr>
        <p:txBody>
          <a:bodyPr vert="horz" wrap="square" lIns="0" tIns="13335" rIns="0" bIns="0" rtlCol="0">
            <a:spAutoFit/>
          </a:bodyPr>
          <a:lstStyle/>
          <a:p>
            <a:pPr marL="56515" marR="226695">
              <a:lnSpc>
                <a:spcPct val="100000"/>
              </a:lnSpc>
              <a:spcBef>
                <a:spcPts val="105"/>
              </a:spcBef>
            </a:pPr>
            <a:r>
              <a:rPr sz="900" b="1" i="1" spc="-35" dirty="0">
                <a:latin typeface="Arial"/>
                <a:cs typeface="Arial"/>
              </a:rPr>
              <a:t>Margin </a:t>
            </a:r>
            <a:r>
              <a:rPr sz="900" b="1" i="1" spc="-20" dirty="0">
                <a:latin typeface="Arial"/>
                <a:cs typeface="Arial"/>
              </a:rPr>
              <a:t>of </a:t>
            </a:r>
            <a:r>
              <a:rPr sz="900" b="1" i="1" spc="-35" dirty="0">
                <a:latin typeface="Arial"/>
                <a:cs typeface="Arial"/>
              </a:rPr>
              <a:t>Error </a:t>
            </a:r>
            <a:r>
              <a:rPr sz="900" b="1" spc="-30" dirty="0">
                <a:latin typeface="Arial"/>
                <a:cs typeface="Arial"/>
              </a:rPr>
              <a:t>+/- 4,9% </a:t>
            </a:r>
            <a:r>
              <a:rPr sz="900" spc="-35" dirty="0">
                <a:latin typeface="Arial"/>
                <a:cs typeface="Arial"/>
              </a:rPr>
              <a:t>dengan tingkat  </a:t>
            </a:r>
            <a:r>
              <a:rPr sz="900" spc="-40" dirty="0">
                <a:latin typeface="Arial"/>
                <a:cs typeface="Arial"/>
              </a:rPr>
              <a:t>kepercayaan </a:t>
            </a:r>
            <a:r>
              <a:rPr sz="900" spc="-35" dirty="0">
                <a:latin typeface="Arial"/>
                <a:cs typeface="Arial"/>
              </a:rPr>
              <a:t>(level </a:t>
            </a:r>
            <a:r>
              <a:rPr sz="900" spc="-20" dirty="0">
                <a:latin typeface="Arial"/>
                <a:cs typeface="Arial"/>
              </a:rPr>
              <a:t>of </a:t>
            </a:r>
            <a:r>
              <a:rPr sz="900" spc="-40" dirty="0">
                <a:latin typeface="Arial"/>
                <a:cs typeface="Arial"/>
              </a:rPr>
              <a:t>conﬁdence) sebesar  </a:t>
            </a:r>
            <a:r>
              <a:rPr sz="900" b="1" spc="-40" dirty="0">
                <a:latin typeface="Arial"/>
                <a:cs typeface="Arial"/>
              </a:rPr>
              <a:t>95%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03722" y="3242033"/>
            <a:ext cx="246443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9715" marR="104139" indent="-247650" algn="just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Arial"/>
                <a:cs typeface="Arial"/>
              </a:rPr>
              <a:t>5 </a:t>
            </a:r>
            <a:r>
              <a:rPr sz="900" spc="-40" dirty="0">
                <a:latin typeface="Arial"/>
                <a:cs typeface="Arial"/>
              </a:rPr>
              <a:t>Pengumpulan </a:t>
            </a:r>
            <a:r>
              <a:rPr sz="900" spc="-30" dirty="0">
                <a:latin typeface="Arial"/>
                <a:cs typeface="Arial"/>
              </a:rPr>
              <a:t>data </a:t>
            </a:r>
            <a:r>
              <a:rPr sz="900" spc="-40" dirty="0">
                <a:latin typeface="Arial"/>
                <a:cs typeface="Arial"/>
              </a:rPr>
              <a:t>dilakukan menggunakan  </a:t>
            </a:r>
            <a:r>
              <a:rPr sz="900" spc="-30" dirty="0">
                <a:latin typeface="Arial"/>
                <a:cs typeface="Arial"/>
              </a:rPr>
              <a:t>teknik</a:t>
            </a:r>
            <a:r>
              <a:rPr sz="900" spc="-80" dirty="0">
                <a:latin typeface="Arial"/>
                <a:cs typeface="Arial"/>
              </a:rPr>
              <a:t> </a:t>
            </a:r>
            <a:r>
              <a:rPr sz="900" b="1" spc="-35" dirty="0">
                <a:latin typeface="Arial"/>
                <a:cs typeface="Arial"/>
              </a:rPr>
              <a:t>wawancara</a:t>
            </a:r>
            <a:r>
              <a:rPr sz="900" b="1" spc="-75" dirty="0">
                <a:latin typeface="Arial"/>
                <a:cs typeface="Arial"/>
              </a:rPr>
              <a:t> </a:t>
            </a:r>
            <a:r>
              <a:rPr sz="900" b="1" spc="-35" dirty="0">
                <a:latin typeface="Arial"/>
                <a:cs typeface="Arial"/>
              </a:rPr>
              <a:t>tatap</a:t>
            </a:r>
            <a:r>
              <a:rPr sz="900" b="1" spc="-80" dirty="0">
                <a:latin typeface="Arial"/>
                <a:cs typeface="Arial"/>
              </a:rPr>
              <a:t> </a:t>
            </a:r>
            <a:r>
              <a:rPr sz="900" b="1" spc="-30" dirty="0">
                <a:latin typeface="Arial"/>
                <a:cs typeface="Arial"/>
              </a:rPr>
              <a:t>muka</a:t>
            </a:r>
            <a:r>
              <a:rPr sz="900" b="1" spc="-80" dirty="0">
                <a:latin typeface="Arial"/>
                <a:cs typeface="Arial"/>
              </a:rPr>
              <a:t> </a:t>
            </a:r>
            <a:r>
              <a:rPr sz="900" spc="-30" dirty="0">
                <a:latin typeface="Arial"/>
                <a:cs typeface="Arial"/>
              </a:rPr>
              <a:t>(</a:t>
            </a:r>
            <a:r>
              <a:rPr sz="900" i="1" spc="-30" dirty="0">
                <a:latin typeface="Arial"/>
                <a:cs typeface="Arial"/>
              </a:rPr>
              <a:t>face</a:t>
            </a:r>
            <a:r>
              <a:rPr sz="900" i="1" spc="-70" dirty="0">
                <a:latin typeface="Arial"/>
                <a:cs typeface="Arial"/>
              </a:rPr>
              <a:t> </a:t>
            </a:r>
            <a:r>
              <a:rPr sz="900" i="1" spc="-20" dirty="0">
                <a:latin typeface="Arial"/>
                <a:cs typeface="Arial"/>
              </a:rPr>
              <a:t>to</a:t>
            </a:r>
            <a:r>
              <a:rPr sz="900" i="1" spc="-75" dirty="0">
                <a:latin typeface="Arial"/>
                <a:cs typeface="Arial"/>
              </a:rPr>
              <a:t> </a:t>
            </a:r>
            <a:r>
              <a:rPr sz="900" i="1" spc="-30" dirty="0">
                <a:latin typeface="Arial"/>
                <a:cs typeface="Arial"/>
              </a:rPr>
              <a:t>face</a:t>
            </a:r>
            <a:r>
              <a:rPr sz="900" spc="-30" dirty="0">
                <a:latin typeface="Arial"/>
                <a:cs typeface="Arial"/>
              </a:rPr>
              <a:t>)  </a:t>
            </a:r>
            <a:r>
              <a:rPr sz="900" spc="-35" dirty="0">
                <a:latin typeface="Arial"/>
                <a:cs typeface="Arial"/>
              </a:rPr>
              <a:t>dengan pedoman</a:t>
            </a:r>
            <a:r>
              <a:rPr sz="900" spc="-120" dirty="0">
                <a:latin typeface="Arial"/>
                <a:cs typeface="Arial"/>
              </a:rPr>
              <a:t> </a:t>
            </a:r>
            <a:r>
              <a:rPr sz="900" b="1" spc="-40" dirty="0">
                <a:latin typeface="Arial"/>
                <a:cs typeface="Arial"/>
              </a:rPr>
              <a:t>kuesioner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03722" y="3790663"/>
            <a:ext cx="2464435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9715" marR="153035" indent="-247650">
              <a:lnSpc>
                <a:spcPct val="100000"/>
              </a:lnSpc>
              <a:spcBef>
                <a:spcPts val="100"/>
              </a:spcBef>
              <a:tabLst>
                <a:tab pos="259715" algn="l"/>
              </a:tabLst>
            </a:pPr>
            <a:r>
              <a:rPr sz="900" dirty="0">
                <a:latin typeface="Arial"/>
                <a:cs typeface="Arial"/>
              </a:rPr>
              <a:t>6	</a:t>
            </a:r>
            <a:r>
              <a:rPr sz="900" spc="-40" dirty="0">
                <a:latin typeface="Arial"/>
                <a:cs typeface="Arial"/>
              </a:rPr>
              <a:t>Penentuan responden </a:t>
            </a:r>
            <a:r>
              <a:rPr sz="900" spc="-35" dirty="0">
                <a:latin typeface="Arial"/>
                <a:cs typeface="Arial"/>
              </a:rPr>
              <a:t>dalam setiap </a:t>
            </a:r>
            <a:r>
              <a:rPr sz="900" spc="-40" dirty="0">
                <a:latin typeface="Arial"/>
                <a:cs typeface="Arial"/>
              </a:rPr>
              <a:t>KK  dilakukan</a:t>
            </a:r>
            <a:r>
              <a:rPr sz="900" spc="-85" dirty="0">
                <a:latin typeface="Arial"/>
                <a:cs typeface="Arial"/>
              </a:rPr>
              <a:t> </a:t>
            </a:r>
            <a:r>
              <a:rPr sz="900" spc="-35" dirty="0">
                <a:latin typeface="Arial"/>
                <a:cs typeface="Arial"/>
              </a:rPr>
              <a:t>dengan</a:t>
            </a:r>
            <a:r>
              <a:rPr sz="900" spc="-80" dirty="0">
                <a:latin typeface="Arial"/>
                <a:cs typeface="Arial"/>
              </a:rPr>
              <a:t> </a:t>
            </a:r>
            <a:r>
              <a:rPr sz="900" spc="-35" dirty="0">
                <a:latin typeface="Arial"/>
                <a:cs typeface="Arial"/>
              </a:rPr>
              <a:t>bantuan</a:t>
            </a:r>
            <a:r>
              <a:rPr sz="900" spc="-85" dirty="0">
                <a:latin typeface="Arial"/>
                <a:cs typeface="Arial"/>
              </a:rPr>
              <a:t> </a:t>
            </a:r>
            <a:r>
              <a:rPr sz="900" b="1" i="1" spc="-35" dirty="0">
                <a:latin typeface="Arial"/>
                <a:cs typeface="Arial"/>
              </a:rPr>
              <a:t>Sampel</a:t>
            </a:r>
            <a:r>
              <a:rPr sz="900" b="1" i="1" spc="-75" dirty="0">
                <a:latin typeface="Arial"/>
                <a:cs typeface="Arial"/>
              </a:rPr>
              <a:t> </a:t>
            </a:r>
            <a:r>
              <a:rPr sz="900" b="1" i="1" spc="-40" dirty="0">
                <a:latin typeface="Arial"/>
                <a:cs typeface="Arial"/>
              </a:rPr>
              <a:t>Control  Card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721225" y="1141171"/>
            <a:ext cx="1911350" cy="2893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721225" y="1598371"/>
            <a:ext cx="1911350" cy="2893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721225" y="2055571"/>
            <a:ext cx="1911350" cy="28939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939525" y="1193624"/>
            <a:ext cx="14573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40" dirty="0">
                <a:solidFill>
                  <a:srgbClr val="FFFFFF"/>
                </a:solidFill>
                <a:latin typeface="Arial"/>
                <a:cs typeface="Arial"/>
              </a:rPr>
              <a:t>Kabupaten </a:t>
            </a:r>
            <a:r>
              <a:rPr sz="900" b="1" spc="-30" dirty="0">
                <a:solidFill>
                  <a:srgbClr val="FFFFFF"/>
                </a:solidFill>
                <a:latin typeface="Arial"/>
                <a:cs typeface="Arial"/>
              </a:rPr>
              <a:t>(400</a:t>
            </a:r>
            <a:r>
              <a:rPr sz="90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b="1" spc="-40" dirty="0">
                <a:solidFill>
                  <a:srgbClr val="FFFFFF"/>
                </a:solidFill>
                <a:latin typeface="Arial"/>
                <a:cs typeface="Arial"/>
              </a:rPr>
              <a:t>Responden)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159781" y="1650824"/>
            <a:ext cx="10166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35" dirty="0">
                <a:solidFill>
                  <a:srgbClr val="FFFFFF"/>
                </a:solidFill>
                <a:latin typeface="Arial"/>
                <a:cs typeface="Arial"/>
              </a:rPr>
              <a:t>Seluruh</a:t>
            </a:r>
            <a:r>
              <a:rPr sz="900" b="1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b="1" spc="-40" dirty="0">
                <a:solidFill>
                  <a:srgbClr val="FFFFFF"/>
                </a:solidFill>
                <a:latin typeface="Arial"/>
                <a:cs typeface="Arial"/>
              </a:rPr>
              <a:t>Kecamatan</a:t>
            </a:r>
            <a:endParaRPr sz="9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052453" y="2108024"/>
            <a:ext cx="12312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40" dirty="0">
                <a:solidFill>
                  <a:srgbClr val="FFFFFF"/>
                </a:solidFill>
                <a:latin typeface="Arial"/>
                <a:cs typeface="Arial"/>
              </a:rPr>
              <a:t>Desa/Kelurahan</a:t>
            </a:r>
            <a:r>
              <a:rPr sz="900" b="1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b="1" spc="-35" dirty="0">
                <a:solidFill>
                  <a:srgbClr val="FFFFFF"/>
                </a:solidFill>
                <a:latin typeface="Arial"/>
                <a:cs typeface="Arial"/>
              </a:rPr>
              <a:t>Terpilih</a:t>
            </a:r>
            <a:endParaRPr sz="9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362435" y="2597000"/>
            <a:ext cx="6115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0" dirty="0">
                <a:solidFill>
                  <a:srgbClr val="FFFFFF"/>
                </a:solidFill>
                <a:latin typeface="Arial"/>
                <a:cs typeface="Arial"/>
              </a:rPr>
              <a:t>RW</a:t>
            </a:r>
            <a:r>
              <a:rPr sz="90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b="1" spc="-35" dirty="0">
                <a:solidFill>
                  <a:srgbClr val="FFFFFF"/>
                </a:solidFill>
                <a:latin typeface="Arial"/>
                <a:cs typeface="Arial"/>
              </a:rPr>
              <a:t>Terpilih</a:t>
            </a:r>
            <a:endParaRPr sz="9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381523" y="3060600"/>
            <a:ext cx="5734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0" dirty="0">
                <a:solidFill>
                  <a:srgbClr val="FFFFFF"/>
                </a:solidFill>
                <a:latin typeface="Arial"/>
                <a:cs typeface="Arial"/>
              </a:rPr>
              <a:t>RT</a:t>
            </a:r>
            <a:r>
              <a:rPr sz="90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b="1" spc="-35" dirty="0">
                <a:solidFill>
                  <a:srgbClr val="FFFFFF"/>
                </a:solidFill>
                <a:latin typeface="Arial"/>
                <a:cs typeface="Arial"/>
              </a:rPr>
              <a:t>Terpilih</a:t>
            </a:r>
            <a:endParaRPr sz="9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241048" y="3498712"/>
            <a:ext cx="8540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35" dirty="0">
                <a:solidFill>
                  <a:srgbClr val="FFFFFF"/>
                </a:solidFill>
                <a:latin typeface="Arial"/>
                <a:cs typeface="Arial"/>
              </a:rPr>
              <a:t>Kepala</a:t>
            </a:r>
            <a:r>
              <a:rPr sz="900" b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b="1" spc="-40" dirty="0">
                <a:solidFill>
                  <a:srgbClr val="FFFFFF"/>
                </a:solidFill>
                <a:latin typeface="Arial"/>
                <a:cs typeface="Arial"/>
              </a:rPr>
              <a:t>Keluarga</a:t>
            </a:r>
            <a:endParaRPr sz="9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728527" y="3993974"/>
            <a:ext cx="6858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30" dirty="0">
                <a:solidFill>
                  <a:srgbClr val="FFFFFF"/>
                </a:solidFill>
                <a:latin typeface="Arial"/>
                <a:cs typeface="Arial"/>
              </a:rPr>
              <a:t>50%</a:t>
            </a:r>
            <a:r>
              <a:rPr sz="900" b="1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b="1" spc="-35" dirty="0">
                <a:solidFill>
                  <a:srgbClr val="FFFFFF"/>
                </a:solidFill>
                <a:latin typeface="Arial"/>
                <a:cs typeface="Arial"/>
              </a:rPr>
              <a:t>Laki-laki</a:t>
            </a:r>
            <a:endParaRPr sz="9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884214" y="3993974"/>
            <a:ext cx="8509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30" dirty="0">
                <a:solidFill>
                  <a:srgbClr val="FFFFFF"/>
                </a:solidFill>
                <a:latin typeface="Arial"/>
                <a:cs typeface="Arial"/>
              </a:rPr>
              <a:t>50%</a:t>
            </a:r>
            <a:r>
              <a:rPr sz="900" b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b="1" spc="-40" dirty="0">
                <a:solidFill>
                  <a:srgbClr val="FFFFFF"/>
                </a:solidFill>
                <a:latin typeface="Arial"/>
                <a:cs typeface="Arial"/>
              </a:rPr>
              <a:t>Perempuan</a:t>
            </a:r>
            <a:endParaRPr sz="9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602300" y="1474780"/>
            <a:ext cx="146050" cy="73025"/>
          </a:xfrm>
          <a:custGeom>
            <a:avLst/>
            <a:gdLst/>
            <a:ahLst/>
            <a:cxnLst/>
            <a:rect l="l" t="t" r="r" b="b"/>
            <a:pathLst>
              <a:path w="146050" h="73025">
                <a:moveTo>
                  <a:pt x="146037" y="0"/>
                </a:moveTo>
                <a:lnTo>
                  <a:pt x="0" y="0"/>
                </a:lnTo>
                <a:lnTo>
                  <a:pt x="73012" y="73025"/>
                </a:lnTo>
                <a:lnTo>
                  <a:pt x="146037" y="0"/>
                </a:lnTo>
                <a:close/>
              </a:path>
            </a:pathLst>
          </a:custGeom>
          <a:solidFill>
            <a:srgbClr val="B7B7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602300" y="1934094"/>
            <a:ext cx="146050" cy="73025"/>
          </a:xfrm>
          <a:custGeom>
            <a:avLst/>
            <a:gdLst/>
            <a:ahLst/>
            <a:cxnLst/>
            <a:rect l="l" t="t" r="r" b="b"/>
            <a:pathLst>
              <a:path w="146050" h="73025">
                <a:moveTo>
                  <a:pt x="146037" y="0"/>
                </a:moveTo>
                <a:lnTo>
                  <a:pt x="0" y="0"/>
                </a:lnTo>
                <a:lnTo>
                  <a:pt x="73012" y="73025"/>
                </a:lnTo>
                <a:lnTo>
                  <a:pt x="146037" y="0"/>
                </a:lnTo>
                <a:close/>
              </a:path>
            </a:pathLst>
          </a:custGeom>
          <a:solidFill>
            <a:srgbClr val="B7B7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602300" y="2399759"/>
            <a:ext cx="146050" cy="73025"/>
          </a:xfrm>
          <a:custGeom>
            <a:avLst/>
            <a:gdLst/>
            <a:ahLst/>
            <a:cxnLst/>
            <a:rect l="l" t="t" r="r" b="b"/>
            <a:pathLst>
              <a:path w="146050" h="73025">
                <a:moveTo>
                  <a:pt x="146037" y="0"/>
                </a:moveTo>
                <a:lnTo>
                  <a:pt x="0" y="0"/>
                </a:lnTo>
                <a:lnTo>
                  <a:pt x="73012" y="73025"/>
                </a:lnTo>
                <a:lnTo>
                  <a:pt x="146037" y="0"/>
                </a:lnTo>
                <a:close/>
              </a:path>
            </a:pathLst>
          </a:custGeom>
          <a:solidFill>
            <a:srgbClr val="B7B7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602300" y="2859073"/>
            <a:ext cx="146050" cy="73025"/>
          </a:xfrm>
          <a:custGeom>
            <a:avLst/>
            <a:gdLst/>
            <a:ahLst/>
            <a:cxnLst/>
            <a:rect l="l" t="t" r="r" b="b"/>
            <a:pathLst>
              <a:path w="146050" h="73025">
                <a:moveTo>
                  <a:pt x="146037" y="0"/>
                </a:moveTo>
                <a:lnTo>
                  <a:pt x="0" y="0"/>
                </a:lnTo>
                <a:lnTo>
                  <a:pt x="73012" y="73025"/>
                </a:lnTo>
                <a:lnTo>
                  <a:pt x="146037" y="0"/>
                </a:lnTo>
                <a:close/>
              </a:path>
            </a:pathLst>
          </a:custGeom>
          <a:solidFill>
            <a:srgbClr val="B7B7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602300" y="3333208"/>
            <a:ext cx="146050" cy="73025"/>
          </a:xfrm>
          <a:custGeom>
            <a:avLst/>
            <a:gdLst/>
            <a:ahLst/>
            <a:cxnLst/>
            <a:rect l="l" t="t" r="r" b="b"/>
            <a:pathLst>
              <a:path w="146050" h="73025">
                <a:moveTo>
                  <a:pt x="146037" y="0"/>
                </a:moveTo>
                <a:lnTo>
                  <a:pt x="0" y="0"/>
                </a:lnTo>
                <a:lnTo>
                  <a:pt x="73012" y="73025"/>
                </a:lnTo>
                <a:lnTo>
                  <a:pt x="146037" y="0"/>
                </a:lnTo>
                <a:close/>
              </a:path>
            </a:pathLst>
          </a:custGeom>
          <a:solidFill>
            <a:srgbClr val="B7B7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602300" y="3792523"/>
            <a:ext cx="146050" cy="73025"/>
          </a:xfrm>
          <a:custGeom>
            <a:avLst/>
            <a:gdLst/>
            <a:ahLst/>
            <a:cxnLst/>
            <a:rect l="l" t="t" r="r" b="b"/>
            <a:pathLst>
              <a:path w="146050" h="73025">
                <a:moveTo>
                  <a:pt x="146037" y="0"/>
                </a:moveTo>
                <a:lnTo>
                  <a:pt x="0" y="0"/>
                </a:lnTo>
                <a:lnTo>
                  <a:pt x="73012" y="73025"/>
                </a:lnTo>
                <a:lnTo>
                  <a:pt x="146037" y="0"/>
                </a:lnTo>
                <a:close/>
              </a:path>
            </a:pathLst>
          </a:custGeom>
          <a:solidFill>
            <a:srgbClr val="B7B7B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2"/>
          <p:cNvSpPr/>
          <p:nvPr/>
        </p:nvSpPr>
        <p:spPr>
          <a:xfrm>
            <a:off x="0" y="0"/>
            <a:ext cx="4379810" cy="11849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3"/>
          <p:cNvSpPr/>
          <p:nvPr/>
        </p:nvSpPr>
        <p:spPr>
          <a:xfrm>
            <a:off x="1627289" y="3376841"/>
            <a:ext cx="6145110" cy="1662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8"/>
          <p:cNvSpPr/>
          <p:nvPr/>
        </p:nvSpPr>
        <p:spPr>
          <a:xfrm>
            <a:off x="1290104" y="577037"/>
            <a:ext cx="6482257" cy="2379903"/>
          </a:xfrm>
          <a:prstGeom prst="rect">
            <a:avLst/>
          </a:prstGeom>
          <a:blipFill dpi="0" rotWithShape="1">
            <a:blip r:embed="rId4" cstate="print">
              <a:alphaModFix amt="15000"/>
            </a:blip>
            <a:srcRect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8310" y="649856"/>
            <a:ext cx="3143250" cy="8775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715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Stratiﬁed</a:t>
            </a:r>
            <a:r>
              <a:rPr spc="-285" dirty="0"/>
              <a:t> </a:t>
            </a:r>
            <a:r>
              <a:rPr spc="-114" dirty="0"/>
              <a:t>Multistage  </a:t>
            </a:r>
            <a:r>
              <a:rPr spc="-95" dirty="0"/>
              <a:t>Random</a:t>
            </a:r>
            <a:r>
              <a:rPr spc="-240" dirty="0"/>
              <a:t> </a:t>
            </a:r>
            <a:r>
              <a:rPr spc="-114" dirty="0"/>
              <a:t>Sampling</a:t>
            </a:r>
          </a:p>
        </p:txBody>
      </p:sp>
      <p:sp>
        <p:nvSpPr>
          <p:cNvPr id="3" name="object 3"/>
          <p:cNvSpPr/>
          <p:nvPr/>
        </p:nvSpPr>
        <p:spPr>
          <a:xfrm>
            <a:off x="1773921" y="1816098"/>
            <a:ext cx="1948180" cy="1191895"/>
          </a:xfrm>
          <a:custGeom>
            <a:avLst/>
            <a:gdLst/>
            <a:ahLst/>
            <a:cxnLst/>
            <a:rect l="l" t="t" r="r" b="b"/>
            <a:pathLst>
              <a:path w="1948179" h="1191895">
                <a:moveTo>
                  <a:pt x="1873669" y="0"/>
                </a:moveTo>
                <a:lnTo>
                  <a:pt x="74104" y="0"/>
                </a:lnTo>
                <a:lnTo>
                  <a:pt x="45262" y="5822"/>
                </a:lnTo>
                <a:lnTo>
                  <a:pt x="21707" y="21702"/>
                </a:lnTo>
                <a:lnTo>
                  <a:pt x="5824" y="45257"/>
                </a:lnTo>
                <a:lnTo>
                  <a:pt x="0" y="74104"/>
                </a:lnTo>
                <a:lnTo>
                  <a:pt x="0" y="965136"/>
                </a:lnTo>
                <a:lnTo>
                  <a:pt x="5824" y="993983"/>
                </a:lnTo>
                <a:lnTo>
                  <a:pt x="21707" y="1017538"/>
                </a:lnTo>
                <a:lnTo>
                  <a:pt x="45262" y="1033418"/>
                </a:lnTo>
                <a:lnTo>
                  <a:pt x="74104" y="1039241"/>
                </a:lnTo>
                <a:lnTo>
                  <a:pt x="821372" y="1039241"/>
                </a:lnTo>
                <a:lnTo>
                  <a:pt x="973886" y="1191768"/>
                </a:lnTo>
                <a:lnTo>
                  <a:pt x="1126413" y="1039241"/>
                </a:lnTo>
                <a:lnTo>
                  <a:pt x="1873669" y="1039241"/>
                </a:lnTo>
                <a:lnTo>
                  <a:pt x="1902516" y="1033418"/>
                </a:lnTo>
                <a:lnTo>
                  <a:pt x="1926070" y="1017538"/>
                </a:lnTo>
                <a:lnTo>
                  <a:pt x="1941950" y="993983"/>
                </a:lnTo>
                <a:lnTo>
                  <a:pt x="1947773" y="965136"/>
                </a:lnTo>
                <a:lnTo>
                  <a:pt x="1947773" y="74104"/>
                </a:lnTo>
                <a:lnTo>
                  <a:pt x="1941950" y="45257"/>
                </a:lnTo>
                <a:lnTo>
                  <a:pt x="1926070" y="21702"/>
                </a:lnTo>
                <a:lnTo>
                  <a:pt x="1902516" y="5822"/>
                </a:lnTo>
                <a:lnTo>
                  <a:pt x="1873669" y="0"/>
                </a:lnTo>
                <a:close/>
              </a:path>
            </a:pathLst>
          </a:custGeom>
          <a:ln w="12700">
            <a:solidFill>
              <a:srgbClr val="ADCE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52642" y="2192981"/>
            <a:ext cx="1948180" cy="815340"/>
          </a:xfrm>
          <a:custGeom>
            <a:avLst/>
            <a:gdLst/>
            <a:ahLst/>
            <a:cxnLst/>
            <a:rect l="l" t="t" r="r" b="b"/>
            <a:pathLst>
              <a:path w="1948179" h="815339">
                <a:moveTo>
                  <a:pt x="1873656" y="0"/>
                </a:moveTo>
                <a:lnTo>
                  <a:pt x="74104" y="0"/>
                </a:lnTo>
                <a:lnTo>
                  <a:pt x="45257" y="5822"/>
                </a:lnTo>
                <a:lnTo>
                  <a:pt x="21702" y="21702"/>
                </a:lnTo>
                <a:lnTo>
                  <a:pt x="5822" y="45257"/>
                </a:lnTo>
                <a:lnTo>
                  <a:pt x="0" y="74104"/>
                </a:lnTo>
                <a:lnTo>
                  <a:pt x="0" y="588251"/>
                </a:lnTo>
                <a:lnTo>
                  <a:pt x="5822" y="617098"/>
                </a:lnTo>
                <a:lnTo>
                  <a:pt x="21702" y="640653"/>
                </a:lnTo>
                <a:lnTo>
                  <a:pt x="45257" y="656533"/>
                </a:lnTo>
                <a:lnTo>
                  <a:pt x="74104" y="662355"/>
                </a:lnTo>
                <a:lnTo>
                  <a:pt x="821372" y="662355"/>
                </a:lnTo>
                <a:lnTo>
                  <a:pt x="973874" y="814882"/>
                </a:lnTo>
                <a:lnTo>
                  <a:pt x="1126413" y="662355"/>
                </a:lnTo>
                <a:lnTo>
                  <a:pt x="1873656" y="662355"/>
                </a:lnTo>
                <a:lnTo>
                  <a:pt x="1902505" y="656533"/>
                </a:lnTo>
                <a:lnTo>
                  <a:pt x="1926064" y="640653"/>
                </a:lnTo>
                <a:lnTo>
                  <a:pt x="1941948" y="617098"/>
                </a:lnTo>
                <a:lnTo>
                  <a:pt x="1947773" y="588251"/>
                </a:lnTo>
                <a:lnTo>
                  <a:pt x="1947773" y="74104"/>
                </a:lnTo>
                <a:lnTo>
                  <a:pt x="1941948" y="45257"/>
                </a:lnTo>
                <a:lnTo>
                  <a:pt x="1926064" y="21702"/>
                </a:lnTo>
                <a:lnTo>
                  <a:pt x="1902505" y="5822"/>
                </a:lnTo>
                <a:lnTo>
                  <a:pt x="1873656" y="0"/>
                </a:lnTo>
                <a:close/>
              </a:path>
            </a:pathLst>
          </a:custGeom>
          <a:ln w="12699">
            <a:solidFill>
              <a:srgbClr val="ADCE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24014" y="3315119"/>
            <a:ext cx="1791335" cy="857250"/>
          </a:xfrm>
          <a:custGeom>
            <a:avLst/>
            <a:gdLst/>
            <a:ahLst/>
            <a:cxnLst/>
            <a:rect l="l" t="t" r="r" b="b"/>
            <a:pathLst>
              <a:path w="1791335" h="857250">
                <a:moveTo>
                  <a:pt x="68135" y="856767"/>
                </a:moveTo>
                <a:lnTo>
                  <a:pt x="1722767" y="856767"/>
                </a:lnTo>
                <a:lnTo>
                  <a:pt x="1749281" y="851412"/>
                </a:lnTo>
                <a:lnTo>
                  <a:pt x="1770935" y="836810"/>
                </a:lnTo>
                <a:lnTo>
                  <a:pt x="1785536" y="815153"/>
                </a:lnTo>
                <a:lnTo>
                  <a:pt x="1790890" y="788631"/>
                </a:lnTo>
                <a:lnTo>
                  <a:pt x="1790890" y="208368"/>
                </a:lnTo>
                <a:lnTo>
                  <a:pt x="1785536" y="181847"/>
                </a:lnTo>
                <a:lnTo>
                  <a:pt x="1770935" y="160189"/>
                </a:lnTo>
                <a:lnTo>
                  <a:pt x="1749281" y="145587"/>
                </a:lnTo>
                <a:lnTo>
                  <a:pt x="1722767" y="140233"/>
                </a:lnTo>
                <a:lnTo>
                  <a:pt x="1035685" y="140233"/>
                </a:lnTo>
                <a:lnTo>
                  <a:pt x="895451" y="0"/>
                </a:lnTo>
                <a:lnTo>
                  <a:pt x="755205" y="140233"/>
                </a:lnTo>
                <a:lnTo>
                  <a:pt x="68135" y="140233"/>
                </a:lnTo>
                <a:lnTo>
                  <a:pt x="41614" y="145587"/>
                </a:lnTo>
                <a:lnTo>
                  <a:pt x="19956" y="160189"/>
                </a:lnTo>
                <a:lnTo>
                  <a:pt x="5354" y="181847"/>
                </a:lnTo>
                <a:lnTo>
                  <a:pt x="0" y="208368"/>
                </a:lnTo>
                <a:lnTo>
                  <a:pt x="0" y="788631"/>
                </a:lnTo>
                <a:lnTo>
                  <a:pt x="5354" y="815153"/>
                </a:lnTo>
                <a:lnTo>
                  <a:pt x="19956" y="836810"/>
                </a:lnTo>
                <a:lnTo>
                  <a:pt x="41614" y="851412"/>
                </a:lnTo>
                <a:lnTo>
                  <a:pt x="68135" y="856767"/>
                </a:lnTo>
                <a:close/>
              </a:path>
            </a:pathLst>
          </a:custGeom>
          <a:ln w="12700">
            <a:solidFill>
              <a:srgbClr val="ADCE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11229" y="3315119"/>
            <a:ext cx="1791335" cy="857250"/>
          </a:xfrm>
          <a:custGeom>
            <a:avLst/>
            <a:gdLst/>
            <a:ahLst/>
            <a:cxnLst/>
            <a:rect l="l" t="t" r="r" b="b"/>
            <a:pathLst>
              <a:path w="1791335" h="857250">
                <a:moveTo>
                  <a:pt x="68122" y="856767"/>
                </a:moveTo>
                <a:lnTo>
                  <a:pt x="1722755" y="856767"/>
                </a:lnTo>
                <a:lnTo>
                  <a:pt x="1749276" y="851412"/>
                </a:lnTo>
                <a:lnTo>
                  <a:pt x="1770934" y="836810"/>
                </a:lnTo>
                <a:lnTo>
                  <a:pt x="1785536" y="815153"/>
                </a:lnTo>
                <a:lnTo>
                  <a:pt x="1790890" y="788631"/>
                </a:lnTo>
                <a:lnTo>
                  <a:pt x="1790890" y="208368"/>
                </a:lnTo>
                <a:lnTo>
                  <a:pt x="1785536" y="181847"/>
                </a:lnTo>
                <a:lnTo>
                  <a:pt x="1770934" y="160189"/>
                </a:lnTo>
                <a:lnTo>
                  <a:pt x="1749276" y="145587"/>
                </a:lnTo>
                <a:lnTo>
                  <a:pt x="1722755" y="140233"/>
                </a:lnTo>
                <a:lnTo>
                  <a:pt x="1035685" y="140233"/>
                </a:lnTo>
                <a:lnTo>
                  <a:pt x="895451" y="0"/>
                </a:lnTo>
                <a:lnTo>
                  <a:pt x="755205" y="140233"/>
                </a:lnTo>
                <a:lnTo>
                  <a:pt x="68122" y="140233"/>
                </a:lnTo>
                <a:lnTo>
                  <a:pt x="41608" y="145587"/>
                </a:lnTo>
                <a:lnTo>
                  <a:pt x="19954" y="160189"/>
                </a:lnTo>
                <a:lnTo>
                  <a:pt x="5354" y="181847"/>
                </a:lnTo>
                <a:lnTo>
                  <a:pt x="0" y="208368"/>
                </a:lnTo>
                <a:lnTo>
                  <a:pt x="0" y="788631"/>
                </a:lnTo>
                <a:lnTo>
                  <a:pt x="5354" y="815153"/>
                </a:lnTo>
                <a:lnTo>
                  <a:pt x="19954" y="836810"/>
                </a:lnTo>
                <a:lnTo>
                  <a:pt x="41608" y="851412"/>
                </a:lnTo>
                <a:lnTo>
                  <a:pt x="68122" y="856767"/>
                </a:lnTo>
                <a:close/>
              </a:path>
            </a:pathLst>
          </a:custGeom>
          <a:ln w="12700">
            <a:solidFill>
              <a:srgbClr val="ADCE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90758" y="3315110"/>
            <a:ext cx="1955164" cy="1177290"/>
          </a:xfrm>
          <a:custGeom>
            <a:avLst/>
            <a:gdLst/>
            <a:ahLst/>
            <a:cxnLst/>
            <a:rect l="l" t="t" r="r" b="b"/>
            <a:pathLst>
              <a:path w="1955165" h="1177289">
                <a:moveTo>
                  <a:pt x="74358" y="1176756"/>
                </a:moveTo>
                <a:lnTo>
                  <a:pt x="1880476" y="1176756"/>
                </a:lnTo>
                <a:lnTo>
                  <a:pt x="1909421" y="1170909"/>
                </a:lnTo>
                <a:lnTo>
                  <a:pt x="1933057" y="1154966"/>
                </a:lnTo>
                <a:lnTo>
                  <a:pt x="1948992" y="1131322"/>
                </a:lnTo>
                <a:lnTo>
                  <a:pt x="1954834" y="1102372"/>
                </a:lnTo>
                <a:lnTo>
                  <a:pt x="1954834" y="227456"/>
                </a:lnTo>
                <a:lnTo>
                  <a:pt x="1948992" y="198507"/>
                </a:lnTo>
                <a:lnTo>
                  <a:pt x="1933057" y="174863"/>
                </a:lnTo>
                <a:lnTo>
                  <a:pt x="1909421" y="158919"/>
                </a:lnTo>
                <a:lnTo>
                  <a:pt x="1880476" y="153073"/>
                </a:lnTo>
                <a:lnTo>
                  <a:pt x="1130490" y="153073"/>
                </a:lnTo>
                <a:lnTo>
                  <a:pt x="977417" y="0"/>
                </a:lnTo>
                <a:lnTo>
                  <a:pt x="824331" y="153073"/>
                </a:lnTo>
                <a:lnTo>
                  <a:pt x="74358" y="153073"/>
                </a:lnTo>
                <a:lnTo>
                  <a:pt x="45423" y="158919"/>
                </a:lnTo>
                <a:lnTo>
                  <a:pt x="21786" y="174863"/>
                </a:lnTo>
                <a:lnTo>
                  <a:pt x="5846" y="198507"/>
                </a:lnTo>
                <a:lnTo>
                  <a:pt x="0" y="227456"/>
                </a:lnTo>
                <a:lnTo>
                  <a:pt x="0" y="1102372"/>
                </a:lnTo>
                <a:lnTo>
                  <a:pt x="5846" y="1131322"/>
                </a:lnTo>
                <a:lnTo>
                  <a:pt x="21786" y="1154966"/>
                </a:lnTo>
                <a:lnTo>
                  <a:pt x="45423" y="1170909"/>
                </a:lnTo>
                <a:lnTo>
                  <a:pt x="74358" y="1176756"/>
                </a:lnTo>
                <a:close/>
              </a:path>
            </a:pathLst>
          </a:custGeom>
          <a:ln w="12700">
            <a:solidFill>
              <a:srgbClr val="ADCE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27024" y="3492633"/>
            <a:ext cx="1564005" cy="61722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448309">
              <a:lnSpc>
                <a:spcPct val="100000"/>
              </a:lnSpc>
              <a:spcBef>
                <a:spcPts val="120"/>
              </a:spcBef>
            </a:pPr>
            <a:r>
              <a:rPr sz="950" b="1" spc="-25" dirty="0">
                <a:solidFill>
                  <a:srgbClr val="003C7A"/>
                </a:solidFill>
                <a:latin typeface="Arial"/>
                <a:cs typeface="Arial"/>
              </a:rPr>
              <a:t>Sampel</a:t>
            </a:r>
            <a:r>
              <a:rPr sz="950" b="1" spc="-7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950" b="1" spc="-30" dirty="0">
                <a:solidFill>
                  <a:srgbClr val="003C7A"/>
                </a:solidFill>
                <a:latin typeface="Arial"/>
                <a:cs typeface="Arial"/>
              </a:rPr>
              <a:t>Size</a:t>
            </a:r>
            <a:endParaRPr sz="950">
              <a:latin typeface="Arial"/>
              <a:cs typeface="Arial"/>
            </a:endParaRPr>
          </a:p>
          <a:p>
            <a:pPr marL="12700" marR="5080" algn="ctr">
              <a:lnSpc>
                <a:spcPct val="102099"/>
              </a:lnSpc>
            </a:pPr>
            <a:r>
              <a:rPr sz="950" spc="-25" dirty="0">
                <a:solidFill>
                  <a:srgbClr val="003C7A"/>
                </a:solidFill>
                <a:latin typeface="Arial"/>
                <a:cs typeface="Arial"/>
              </a:rPr>
              <a:t>Sampel </a:t>
            </a:r>
            <a:r>
              <a:rPr sz="950" spc="-30" dirty="0">
                <a:solidFill>
                  <a:srgbClr val="003C7A"/>
                </a:solidFill>
                <a:latin typeface="Arial"/>
                <a:cs typeface="Arial"/>
              </a:rPr>
              <a:t>diambil secara  proporsional </a:t>
            </a:r>
            <a:r>
              <a:rPr sz="950" spc="-25" dirty="0">
                <a:solidFill>
                  <a:srgbClr val="003C7A"/>
                </a:solidFill>
                <a:latin typeface="Arial"/>
                <a:cs typeface="Arial"/>
              </a:rPr>
              <a:t>setiap</a:t>
            </a:r>
            <a:r>
              <a:rPr sz="950" spc="-17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950" spc="-30" dirty="0">
                <a:solidFill>
                  <a:srgbClr val="003C7A"/>
                </a:solidFill>
                <a:latin typeface="Arial"/>
                <a:cs typeface="Arial"/>
              </a:rPr>
              <a:t>kecamatan  berdasarkan </a:t>
            </a:r>
            <a:r>
              <a:rPr sz="950" spc="-25" dirty="0">
                <a:solidFill>
                  <a:srgbClr val="003C7A"/>
                </a:solidFill>
                <a:latin typeface="Arial"/>
                <a:cs typeface="Arial"/>
              </a:rPr>
              <a:t>jumlah</a:t>
            </a:r>
            <a:r>
              <a:rPr sz="950" spc="-13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950" spc="-30" dirty="0">
                <a:solidFill>
                  <a:srgbClr val="003C7A"/>
                </a:solidFill>
                <a:latin typeface="Arial"/>
                <a:cs typeface="Arial"/>
              </a:rPr>
              <a:t>DPT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6848" y="1880396"/>
            <a:ext cx="1764664" cy="9124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02099"/>
              </a:lnSpc>
              <a:spcBef>
                <a:spcPts val="95"/>
              </a:spcBef>
            </a:pPr>
            <a:r>
              <a:rPr sz="950" b="1" spc="-25" dirty="0">
                <a:solidFill>
                  <a:srgbClr val="003C7A"/>
                </a:solidFill>
                <a:latin typeface="Arial"/>
                <a:cs typeface="Arial"/>
              </a:rPr>
              <a:t>Primarly Sampling Unit </a:t>
            </a:r>
            <a:r>
              <a:rPr sz="950" b="1" spc="-30" dirty="0">
                <a:solidFill>
                  <a:srgbClr val="003C7A"/>
                </a:solidFill>
                <a:latin typeface="Arial"/>
                <a:cs typeface="Arial"/>
              </a:rPr>
              <a:t>(PSU)  </a:t>
            </a:r>
            <a:r>
              <a:rPr sz="950" spc="-25" dirty="0">
                <a:solidFill>
                  <a:srgbClr val="003C7A"/>
                </a:solidFill>
                <a:latin typeface="Arial"/>
                <a:cs typeface="Arial"/>
              </a:rPr>
              <a:t>Penentuan </a:t>
            </a:r>
            <a:r>
              <a:rPr sz="950" spc="-15" dirty="0">
                <a:solidFill>
                  <a:srgbClr val="003C7A"/>
                </a:solidFill>
                <a:latin typeface="Arial"/>
                <a:cs typeface="Arial"/>
              </a:rPr>
              <a:t>PSU</a:t>
            </a:r>
            <a:r>
              <a:rPr sz="950" spc="-13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950" spc="-35" dirty="0">
                <a:solidFill>
                  <a:srgbClr val="003C7A"/>
                </a:solidFill>
                <a:latin typeface="Arial"/>
                <a:cs typeface="Arial"/>
              </a:rPr>
              <a:t>(Desa/Kelurahan)  </a:t>
            </a:r>
            <a:r>
              <a:rPr sz="950" spc="-25" dirty="0">
                <a:solidFill>
                  <a:srgbClr val="003C7A"/>
                </a:solidFill>
                <a:latin typeface="Arial"/>
                <a:cs typeface="Arial"/>
              </a:rPr>
              <a:t>secara</a:t>
            </a:r>
            <a:r>
              <a:rPr sz="950" spc="-9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950" spc="-20" dirty="0">
                <a:solidFill>
                  <a:srgbClr val="003C7A"/>
                </a:solidFill>
                <a:latin typeface="Arial"/>
                <a:cs typeface="Arial"/>
              </a:rPr>
              <a:t>acak</a:t>
            </a:r>
            <a:r>
              <a:rPr sz="950" spc="-9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950" spc="-25" dirty="0">
                <a:solidFill>
                  <a:srgbClr val="003C7A"/>
                </a:solidFill>
                <a:latin typeface="Arial"/>
                <a:cs typeface="Arial"/>
              </a:rPr>
              <a:t>menggunakan</a:t>
            </a:r>
            <a:r>
              <a:rPr sz="950" spc="-9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950" spc="-30" dirty="0">
                <a:solidFill>
                  <a:srgbClr val="003C7A"/>
                </a:solidFill>
                <a:latin typeface="Arial"/>
                <a:cs typeface="Arial"/>
              </a:rPr>
              <a:t>rumus  </a:t>
            </a:r>
            <a:r>
              <a:rPr sz="950" spc="-25" dirty="0">
                <a:solidFill>
                  <a:srgbClr val="003C7A"/>
                </a:solidFill>
                <a:latin typeface="Arial"/>
                <a:cs typeface="Arial"/>
              </a:rPr>
              <a:t>random excel.</a:t>
            </a:r>
            <a:r>
              <a:rPr sz="950" spc="-21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950" spc="-25" dirty="0">
                <a:solidFill>
                  <a:srgbClr val="003C7A"/>
                </a:solidFill>
                <a:latin typeface="Arial"/>
                <a:cs typeface="Arial"/>
              </a:rPr>
              <a:t>Jumlah </a:t>
            </a:r>
            <a:r>
              <a:rPr sz="950" spc="-30" dirty="0">
                <a:solidFill>
                  <a:srgbClr val="003C7A"/>
                </a:solidFill>
                <a:latin typeface="Arial"/>
                <a:cs typeface="Arial"/>
              </a:rPr>
              <a:t>Responden  </a:t>
            </a:r>
            <a:r>
              <a:rPr sz="950" spc="-25" dirty="0">
                <a:solidFill>
                  <a:srgbClr val="003C7A"/>
                </a:solidFill>
                <a:latin typeface="Arial"/>
                <a:cs typeface="Arial"/>
              </a:rPr>
              <a:t>sebanyak </a:t>
            </a:r>
            <a:r>
              <a:rPr sz="950" spc="10" dirty="0">
                <a:solidFill>
                  <a:srgbClr val="003C7A"/>
                </a:solidFill>
                <a:latin typeface="Arial"/>
                <a:cs typeface="Arial"/>
              </a:rPr>
              <a:t>6 </a:t>
            </a:r>
            <a:r>
              <a:rPr sz="950" spc="-25" dirty="0">
                <a:solidFill>
                  <a:srgbClr val="003C7A"/>
                </a:solidFill>
                <a:latin typeface="Arial"/>
                <a:cs typeface="Arial"/>
              </a:rPr>
              <a:t>orang </a:t>
            </a:r>
            <a:r>
              <a:rPr sz="950" spc="-15" dirty="0">
                <a:solidFill>
                  <a:srgbClr val="003C7A"/>
                </a:solidFill>
                <a:latin typeface="Arial"/>
                <a:cs typeface="Arial"/>
              </a:rPr>
              <a:t>di </a:t>
            </a:r>
            <a:r>
              <a:rPr sz="950" spc="-25" dirty="0">
                <a:solidFill>
                  <a:srgbClr val="003C7A"/>
                </a:solidFill>
                <a:latin typeface="Arial"/>
                <a:cs typeface="Arial"/>
              </a:rPr>
              <a:t>setiap </a:t>
            </a:r>
            <a:r>
              <a:rPr sz="950" spc="-30" dirty="0">
                <a:solidFill>
                  <a:srgbClr val="003C7A"/>
                </a:solidFill>
                <a:latin typeface="Arial"/>
                <a:cs typeface="Arial"/>
              </a:rPr>
              <a:t>PSU  </a:t>
            </a:r>
            <a:r>
              <a:rPr sz="950" spc="-35" dirty="0">
                <a:solidFill>
                  <a:srgbClr val="003C7A"/>
                </a:solidFill>
                <a:latin typeface="Arial"/>
                <a:cs typeface="Arial"/>
              </a:rPr>
              <a:t>(Desa/Kelurahan)</a:t>
            </a:r>
            <a:endParaRPr sz="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25754" y="3518750"/>
            <a:ext cx="1541145" cy="617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9375" marR="71755" algn="ctr">
              <a:lnSpc>
                <a:spcPct val="102099"/>
              </a:lnSpc>
              <a:spcBef>
                <a:spcPts val="95"/>
              </a:spcBef>
            </a:pPr>
            <a:r>
              <a:rPr sz="950" b="1" spc="-25" dirty="0">
                <a:solidFill>
                  <a:srgbClr val="003C7A"/>
                </a:solidFill>
                <a:latin typeface="Arial"/>
                <a:cs typeface="Arial"/>
              </a:rPr>
              <a:t>Secondary Sampling</a:t>
            </a:r>
            <a:r>
              <a:rPr sz="950" b="1" spc="-17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950" b="1" spc="-35" dirty="0">
                <a:solidFill>
                  <a:srgbClr val="003C7A"/>
                </a:solidFill>
                <a:latin typeface="Arial"/>
                <a:cs typeface="Arial"/>
              </a:rPr>
              <a:t>Unit  </a:t>
            </a:r>
            <a:r>
              <a:rPr sz="950" b="1" spc="-30" dirty="0">
                <a:solidFill>
                  <a:srgbClr val="003C7A"/>
                </a:solidFill>
                <a:latin typeface="Arial"/>
                <a:cs typeface="Arial"/>
              </a:rPr>
              <a:t>(SSU)</a:t>
            </a:r>
            <a:endParaRPr sz="950">
              <a:latin typeface="Arial"/>
              <a:cs typeface="Arial"/>
            </a:endParaRPr>
          </a:p>
          <a:p>
            <a:pPr marL="12065" marR="5080" algn="ctr">
              <a:lnSpc>
                <a:spcPct val="102099"/>
              </a:lnSpc>
            </a:pPr>
            <a:r>
              <a:rPr sz="950" spc="-25" dirty="0">
                <a:solidFill>
                  <a:srgbClr val="003C7A"/>
                </a:solidFill>
                <a:latin typeface="Arial"/>
                <a:cs typeface="Arial"/>
              </a:rPr>
              <a:t>Diambil</a:t>
            </a:r>
            <a:r>
              <a:rPr sz="950" spc="-9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950" spc="10" dirty="0">
                <a:solidFill>
                  <a:srgbClr val="003C7A"/>
                </a:solidFill>
                <a:latin typeface="Arial"/>
                <a:cs typeface="Arial"/>
              </a:rPr>
              <a:t>2</a:t>
            </a:r>
            <a:r>
              <a:rPr sz="950" spc="-8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950" spc="-5" dirty="0">
                <a:solidFill>
                  <a:srgbClr val="003C7A"/>
                </a:solidFill>
                <a:latin typeface="Arial"/>
                <a:cs typeface="Arial"/>
              </a:rPr>
              <a:t>RW</a:t>
            </a:r>
            <a:r>
              <a:rPr sz="950" spc="-9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950" spc="-20" dirty="0">
                <a:solidFill>
                  <a:srgbClr val="003C7A"/>
                </a:solidFill>
                <a:latin typeface="Arial"/>
                <a:cs typeface="Arial"/>
              </a:rPr>
              <a:t>Genap</a:t>
            </a:r>
            <a:r>
              <a:rPr sz="950" spc="-8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950" spc="-15" dirty="0">
                <a:solidFill>
                  <a:srgbClr val="003C7A"/>
                </a:solidFill>
                <a:latin typeface="Arial"/>
                <a:cs typeface="Arial"/>
              </a:rPr>
              <a:t>di</a:t>
            </a:r>
            <a:r>
              <a:rPr sz="950" spc="-9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950" spc="-35" dirty="0">
                <a:solidFill>
                  <a:srgbClr val="003C7A"/>
                </a:solidFill>
                <a:latin typeface="Arial"/>
                <a:cs typeface="Arial"/>
              </a:rPr>
              <a:t>setiap  </a:t>
            </a:r>
            <a:r>
              <a:rPr sz="950" spc="-30" dirty="0">
                <a:solidFill>
                  <a:srgbClr val="003C7A"/>
                </a:solidFill>
                <a:latin typeface="Arial"/>
                <a:cs typeface="Arial"/>
              </a:rPr>
              <a:t>Desa/Kelurahan</a:t>
            </a:r>
            <a:r>
              <a:rPr sz="950" spc="-8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950" spc="-35" dirty="0">
                <a:solidFill>
                  <a:srgbClr val="003C7A"/>
                </a:solidFill>
                <a:latin typeface="Arial"/>
                <a:cs typeface="Arial"/>
              </a:rPr>
              <a:t>Terpilih</a:t>
            </a:r>
            <a:endParaRPr sz="9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16232" y="2272521"/>
            <a:ext cx="1808480" cy="469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02099"/>
              </a:lnSpc>
              <a:spcBef>
                <a:spcPts val="95"/>
              </a:spcBef>
            </a:pPr>
            <a:r>
              <a:rPr sz="950" b="1" spc="-30" dirty="0">
                <a:solidFill>
                  <a:srgbClr val="003C7A"/>
                </a:solidFill>
                <a:latin typeface="Arial"/>
                <a:cs typeface="Arial"/>
              </a:rPr>
              <a:t>Finally </a:t>
            </a:r>
            <a:r>
              <a:rPr sz="950" b="1" spc="-25" dirty="0">
                <a:solidFill>
                  <a:srgbClr val="003C7A"/>
                </a:solidFill>
                <a:latin typeface="Arial"/>
                <a:cs typeface="Arial"/>
              </a:rPr>
              <a:t>Sampling Unit </a:t>
            </a:r>
            <a:r>
              <a:rPr sz="950" b="1" spc="-30" dirty="0">
                <a:solidFill>
                  <a:srgbClr val="003C7A"/>
                </a:solidFill>
                <a:latin typeface="Arial"/>
                <a:cs typeface="Arial"/>
              </a:rPr>
              <a:t>(FSU)  </a:t>
            </a:r>
            <a:r>
              <a:rPr sz="950" spc="-25" dirty="0">
                <a:solidFill>
                  <a:srgbClr val="003C7A"/>
                </a:solidFill>
                <a:latin typeface="Arial"/>
                <a:cs typeface="Arial"/>
              </a:rPr>
              <a:t>Diambil</a:t>
            </a:r>
            <a:r>
              <a:rPr sz="950" spc="-8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950" spc="10" dirty="0">
                <a:solidFill>
                  <a:srgbClr val="003C7A"/>
                </a:solidFill>
                <a:latin typeface="Arial"/>
                <a:cs typeface="Arial"/>
              </a:rPr>
              <a:t>2</a:t>
            </a:r>
            <a:r>
              <a:rPr sz="950" spc="-8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003C7A"/>
                </a:solidFill>
                <a:latin typeface="Arial"/>
                <a:cs typeface="Arial"/>
              </a:rPr>
              <a:t>RT</a:t>
            </a:r>
            <a:r>
              <a:rPr sz="950" spc="-8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950" spc="-25" dirty="0">
                <a:solidFill>
                  <a:srgbClr val="003C7A"/>
                </a:solidFill>
                <a:latin typeface="Arial"/>
                <a:cs typeface="Arial"/>
              </a:rPr>
              <a:t>Ganjil</a:t>
            </a:r>
            <a:r>
              <a:rPr sz="950" spc="-8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950" spc="-25" dirty="0">
                <a:solidFill>
                  <a:srgbClr val="003C7A"/>
                </a:solidFill>
                <a:latin typeface="Arial"/>
                <a:cs typeface="Arial"/>
              </a:rPr>
              <a:t>dari</a:t>
            </a:r>
            <a:r>
              <a:rPr sz="950" spc="-8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950" spc="-25" dirty="0">
                <a:solidFill>
                  <a:srgbClr val="003C7A"/>
                </a:solidFill>
                <a:latin typeface="Arial"/>
                <a:cs typeface="Arial"/>
              </a:rPr>
              <a:t>setiap</a:t>
            </a:r>
            <a:r>
              <a:rPr sz="950" spc="-8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950" spc="-30" dirty="0">
                <a:solidFill>
                  <a:srgbClr val="003C7A"/>
                </a:solidFill>
                <a:latin typeface="Arial"/>
                <a:cs typeface="Arial"/>
              </a:rPr>
              <a:t>SSU  </a:t>
            </a:r>
            <a:r>
              <a:rPr sz="950" spc="-15" dirty="0">
                <a:solidFill>
                  <a:srgbClr val="003C7A"/>
                </a:solidFill>
                <a:latin typeface="Arial"/>
                <a:cs typeface="Arial"/>
              </a:rPr>
              <a:t>(RW</a:t>
            </a:r>
            <a:r>
              <a:rPr sz="950" spc="-7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950" spc="-35" dirty="0">
                <a:solidFill>
                  <a:srgbClr val="003C7A"/>
                </a:solidFill>
                <a:latin typeface="Arial"/>
                <a:cs typeface="Arial"/>
              </a:rPr>
              <a:t>terpilih)</a:t>
            </a:r>
            <a:endParaRPr sz="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27104" y="3518750"/>
            <a:ext cx="1722755" cy="91249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62255">
              <a:lnSpc>
                <a:spcPct val="100000"/>
              </a:lnSpc>
              <a:spcBef>
                <a:spcPts val="120"/>
              </a:spcBef>
            </a:pPr>
            <a:r>
              <a:rPr sz="950" b="1" spc="-25" dirty="0">
                <a:solidFill>
                  <a:srgbClr val="003C7A"/>
                </a:solidFill>
                <a:latin typeface="Arial"/>
                <a:cs typeface="Arial"/>
              </a:rPr>
              <a:t>Sampel Control</a:t>
            </a:r>
            <a:r>
              <a:rPr sz="950" b="1" spc="-13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950" b="1" spc="-30" dirty="0">
                <a:solidFill>
                  <a:srgbClr val="003C7A"/>
                </a:solidFill>
                <a:latin typeface="Arial"/>
                <a:cs typeface="Arial"/>
              </a:rPr>
              <a:t>Cards</a:t>
            </a:r>
            <a:endParaRPr sz="950">
              <a:latin typeface="Arial"/>
              <a:cs typeface="Arial"/>
            </a:endParaRPr>
          </a:p>
          <a:p>
            <a:pPr marL="12700" marR="5080" algn="ctr">
              <a:lnSpc>
                <a:spcPct val="102099"/>
              </a:lnSpc>
            </a:pPr>
            <a:r>
              <a:rPr sz="950" spc="-25" dirty="0">
                <a:solidFill>
                  <a:srgbClr val="003C7A"/>
                </a:solidFill>
                <a:latin typeface="Arial"/>
                <a:cs typeface="Arial"/>
              </a:rPr>
              <a:t>Dari</a:t>
            </a:r>
            <a:r>
              <a:rPr sz="950" spc="-9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003C7A"/>
                </a:solidFill>
                <a:latin typeface="Arial"/>
                <a:cs typeface="Arial"/>
              </a:rPr>
              <a:t>KK</a:t>
            </a:r>
            <a:r>
              <a:rPr sz="950" spc="-8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950" spc="-25" dirty="0">
                <a:solidFill>
                  <a:srgbClr val="003C7A"/>
                </a:solidFill>
                <a:latin typeface="Arial"/>
                <a:cs typeface="Arial"/>
              </a:rPr>
              <a:t>sampel,</a:t>
            </a:r>
            <a:r>
              <a:rPr sz="950" spc="-8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950" spc="-25" dirty="0">
                <a:solidFill>
                  <a:srgbClr val="003C7A"/>
                </a:solidFill>
                <a:latin typeface="Arial"/>
                <a:cs typeface="Arial"/>
              </a:rPr>
              <a:t>responden</a:t>
            </a:r>
            <a:r>
              <a:rPr sz="950" spc="-8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950" spc="-35" dirty="0">
                <a:solidFill>
                  <a:srgbClr val="003C7A"/>
                </a:solidFill>
                <a:latin typeface="Arial"/>
                <a:cs typeface="Arial"/>
              </a:rPr>
              <a:t>dipilih  </a:t>
            </a:r>
            <a:r>
              <a:rPr sz="950" spc="-20" dirty="0">
                <a:solidFill>
                  <a:srgbClr val="003C7A"/>
                </a:solidFill>
                <a:latin typeface="Arial"/>
                <a:cs typeface="Arial"/>
              </a:rPr>
              <a:t>yang </a:t>
            </a:r>
            <a:r>
              <a:rPr sz="950" spc="-25" dirty="0">
                <a:solidFill>
                  <a:srgbClr val="003C7A"/>
                </a:solidFill>
                <a:latin typeface="Arial"/>
                <a:cs typeface="Arial"/>
              </a:rPr>
              <a:t>memenuhi </a:t>
            </a:r>
            <a:r>
              <a:rPr sz="950" spc="-30" dirty="0">
                <a:solidFill>
                  <a:srgbClr val="003C7A"/>
                </a:solidFill>
                <a:latin typeface="Arial"/>
                <a:cs typeface="Arial"/>
              </a:rPr>
              <a:t>kriteria sampel  berdasarkan </a:t>
            </a:r>
            <a:r>
              <a:rPr sz="950" spc="-25" dirty="0">
                <a:solidFill>
                  <a:srgbClr val="003C7A"/>
                </a:solidFill>
                <a:latin typeface="Arial"/>
                <a:cs typeface="Arial"/>
              </a:rPr>
              <a:t>bantuan </a:t>
            </a:r>
            <a:r>
              <a:rPr sz="950" spc="-30" dirty="0">
                <a:solidFill>
                  <a:srgbClr val="003C7A"/>
                </a:solidFill>
                <a:latin typeface="Arial"/>
                <a:cs typeface="Arial"/>
              </a:rPr>
              <a:t>Sampel  Control</a:t>
            </a:r>
            <a:r>
              <a:rPr sz="950" spc="-8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950" spc="-25" dirty="0">
                <a:solidFill>
                  <a:srgbClr val="003C7A"/>
                </a:solidFill>
                <a:latin typeface="Arial"/>
                <a:cs typeface="Arial"/>
              </a:rPr>
              <a:t>Cards</a:t>
            </a:r>
            <a:r>
              <a:rPr sz="950" spc="-8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950" spc="-15" dirty="0">
                <a:solidFill>
                  <a:srgbClr val="003C7A"/>
                </a:solidFill>
                <a:latin typeface="Arial"/>
                <a:cs typeface="Arial"/>
              </a:rPr>
              <a:t>(1</a:t>
            </a:r>
            <a:r>
              <a:rPr sz="950" spc="-7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950" spc="-25" dirty="0">
                <a:solidFill>
                  <a:srgbClr val="003C7A"/>
                </a:solidFill>
                <a:latin typeface="Arial"/>
                <a:cs typeface="Arial"/>
              </a:rPr>
              <a:t>Responden</a:t>
            </a:r>
            <a:r>
              <a:rPr sz="950" spc="-8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950" spc="-35" dirty="0">
                <a:solidFill>
                  <a:srgbClr val="003C7A"/>
                </a:solidFill>
                <a:latin typeface="Arial"/>
                <a:cs typeface="Arial"/>
              </a:rPr>
              <a:t>tiap  </a:t>
            </a:r>
            <a:r>
              <a:rPr sz="950" spc="-30" dirty="0">
                <a:solidFill>
                  <a:srgbClr val="003C7A"/>
                </a:solidFill>
                <a:latin typeface="Arial"/>
                <a:cs typeface="Arial"/>
              </a:rPr>
              <a:t>KK)</a:t>
            </a:r>
            <a:endParaRPr sz="95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87511" y="3124997"/>
            <a:ext cx="270510" cy="270510"/>
          </a:xfrm>
          <a:custGeom>
            <a:avLst/>
            <a:gdLst/>
            <a:ahLst/>
            <a:cxnLst/>
            <a:rect l="l" t="t" r="r" b="b"/>
            <a:pathLst>
              <a:path w="270510" h="270510">
                <a:moveTo>
                  <a:pt x="135229" y="0"/>
                </a:moveTo>
                <a:lnTo>
                  <a:pt x="92490" y="6893"/>
                </a:lnTo>
                <a:lnTo>
                  <a:pt x="55368" y="26090"/>
                </a:lnTo>
                <a:lnTo>
                  <a:pt x="26094" y="55363"/>
                </a:lnTo>
                <a:lnTo>
                  <a:pt x="6894" y="92485"/>
                </a:lnTo>
                <a:lnTo>
                  <a:pt x="0" y="135229"/>
                </a:lnTo>
                <a:lnTo>
                  <a:pt x="6894" y="177973"/>
                </a:lnTo>
                <a:lnTo>
                  <a:pt x="26094" y="215095"/>
                </a:lnTo>
                <a:lnTo>
                  <a:pt x="55368" y="244368"/>
                </a:lnTo>
                <a:lnTo>
                  <a:pt x="92490" y="263565"/>
                </a:lnTo>
                <a:lnTo>
                  <a:pt x="135229" y="270459"/>
                </a:lnTo>
                <a:lnTo>
                  <a:pt x="177969" y="263565"/>
                </a:lnTo>
                <a:lnTo>
                  <a:pt x="215090" y="244368"/>
                </a:lnTo>
                <a:lnTo>
                  <a:pt x="244365" y="215095"/>
                </a:lnTo>
                <a:lnTo>
                  <a:pt x="263564" y="177973"/>
                </a:lnTo>
                <a:lnTo>
                  <a:pt x="270459" y="135229"/>
                </a:lnTo>
                <a:lnTo>
                  <a:pt x="263564" y="92485"/>
                </a:lnTo>
                <a:lnTo>
                  <a:pt x="244365" y="55363"/>
                </a:lnTo>
                <a:lnTo>
                  <a:pt x="215090" y="26090"/>
                </a:lnTo>
                <a:lnTo>
                  <a:pt x="177969" y="6893"/>
                </a:lnTo>
                <a:lnTo>
                  <a:pt x="135229" y="0"/>
                </a:lnTo>
                <a:close/>
              </a:path>
            </a:pathLst>
          </a:custGeom>
          <a:solidFill>
            <a:srgbClr val="003C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22747" y="3256658"/>
            <a:ext cx="19050" cy="3810"/>
          </a:xfrm>
          <a:custGeom>
            <a:avLst/>
            <a:gdLst/>
            <a:ahLst/>
            <a:cxnLst/>
            <a:rect l="l" t="t" r="r" b="b"/>
            <a:pathLst>
              <a:path w="19050" h="3810">
                <a:moveTo>
                  <a:pt x="0" y="3568"/>
                </a:moveTo>
                <a:lnTo>
                  <a:pt x="18719" y="0"/>
                </a:lnTo>
              </a:path>
            </a:pathLst>
          </a:custGeom>
          <a:ln w="12700">
            <a:solidFill>
              <a:srgbClr val="003C7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78954" y="3064143"/>
            <a:ext cx="4256405" cy="216535"/>
          </a:xfrm>
          <a:custGeom>
            <a:avLst/>
            <a:gdLst/>
            <a:ahLst/>
            <a:cxnLst/>
            <a:rect l="l" t="t" r="r" b="b"/>
            <a:pathLst>
              <a:path w="4256405" h="216535">
                <a:moveTo>
                  <a:pt x="0" y="185369"/>
                </a:moveTo>
                <a:lnTo>
                  <a:pt x="972146" y="0"/>
                </a:lnTo>
                <a:lnTo>
                  <a:pt x="2047316" y="216052"/>
                </a:lnTo>
                <a:lnTo>
                  <a:pt x="3134512" y="0"/>
                </a:lnTo>
                <a:lnTo>
                  <a:pt x="4255985" y="189725"/>
                </a:lnTo>
              </a:path>
            </a:pathLst>
          </a:custGeom>
          <a:ln w="12700">
            <a:solidFill>
              <a:srgbClr val="003C7A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053757" y="3257052"/>
            <a:ext cx="19050" cy="3175"/>
          </a:xfrm>
          <a:custGeom>
            <a:avLst/>
            <a:gdLst/>
            <a:ahLst/>
            <a:cxnLst/>
            <a:rect l="l" t="t" r="r" b="b"/>
            <a:pathLst>
              <a:path w="19050" h="3175">
                <a:moveTo>
                  <a:pt x="0" y="0"/>
                </a:moveTo>
                <a:lnTo>
                  <a:pt x="18783" y="3175"/>
                </a:lnTo>
              </a:path>
            </a:pathLst>
          </a:custGeom>
          <a:ln w="12700">
            <a:solidFill>
              <a:srgbClr val="003C7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666416" y="3141503"/>
            <a:ext cx="113030" cy="2139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b="1" spc="1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615876" y="2928917"/>
            <a:ext cx="270510" cy="270510"/>
          </a:xfrm>
          <a:custGeom>
            <a:avLst/>
            <a:gdLst/>
            <a:ahLst/>
            <a:cxnLst/>
            <a:rect l="l" t="t" r="r" b="b"/>
            <a:pathLst>
              <a:path w="270510" h="270510">
                <a:moveTo>
                  <a:pt x="135216" y="0"/>
                </a:moveTo>
                <a:lnTo>
                  <a:pt x="92483" y="6893"/>
                </a:lnTo>
                <a:lnTo>
                  <a:pt x="55366" y="26090"/>
                </a:lnTo>
                <a:lnTo>
                  <a:pt x="26093" y="55363"/>
                </a:lnTo>
                <a:lnTo>
                  <a:pt x="6894" y="92485"/>
                </a:lnTo>
                <a:lnTo>
                  <a:pt x="0" y="135229"/>
                </a:lnTo>
                <a:lnTo>
                  <a:pt x="6894" y="177972"/>
                </a:lnTo>
                <a:lnTo>
                  <a:pt x="26093" y="215091"/>
                </a:lnTo>
                <a:lnTo>
                  <a:pt x="55366" y="244360"/>
                </a:lnTo>
                <a:lnTo>
                  <a:pt x="92483" y="263554"/>
                </a:lnTo>
                <a:lnTo>
                  <a:pt x="135216" y="270446"/>
                </a:lnTo>
                <a:lnTo>
                  <a:pt x="177962" y="263554"/>
                </a:lnTo>
                <a:lnTo>
                  <a:pt x="215087" y="244360"/>
                </a:lnTo>
                <a:lnTo>
                  <a:pt x="244364" y="215091"/>
                </a:lnTo>
                <a:lnTo>
                  <a:pt x="263564" y="177972"/>
                </a:lnTo>
                <a:lnTo>
                  <a:pt x="270459" y="135229"/>
                </a:lnTo>
                <a:lnTo>
                  <a:pt x="263564" y="92485"/>
                </a:lnTo>
                <a:lnTo>
                  <a:pt x="244364" y="55363"/>
                </a:lnTo>
                <a:lnTo>
                  <a:pt x="215087" y="26090"/>
                </a:lnTo>
                <a:lnTo>
                  <a:pt x="177962" y="6893"/>
                </a:lnTo>
                <a:lnTo>
                  <a:pt x="135216" y="0"/>
                </a:lnTo>
                <a:close/>
              </a:path>
            </a:pathLst>
          </a:custGeom>
          <a:solidFill>
            <a:srgbClr val="003C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694768" y="2945415"/>
            <a:ext cx="113030" cy="2139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b="1" spc="1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684511" y="3124997"/>
            <a:ext cx="270510" cy="270510"/>
          </a:xfrm>
          <a:custGeom>
            <a:avLst/>
            <a:gdLst/>
            <a:ahLst/>
            <a:cxnLst/>
            <a:rect l="l" t="t" r="r" b="b"/>
            <a:pathLst>
              <a:path w="270510" h="270510">
                <a:moveTo>
                  <a:pt x="135229" y="0"/>
                </a:moveTo>
                <a:lnTo>
                  <a:pt x="92490" y="6893"/>
                </a:lnTo>
                <a:lnTo>
                  <a:pt x="55368" y="26090"/>
                </a:lnTo>
                <a:lnTo>
                  <a:pt x="26094" y="55363"/>
                </a:lnTo>
                <a:lnTo>
                  <a:pt x="6894" y="92485"/>
                </a:lnTo>
                <a:lnTo>
                  <a:pt x="0" y="135229"/>
                </a:lnTo>
                <a:lnTo>
                  <a:pt x="6894" y="177973"/>
                </a:lnTo>
                <a:lnTo>
                  <a:pt x="26094" y="215095"/>
                </a:lnTo>
                <a:lnTo>
                  <a:pt x="55368" y="244368"/>
                </a:lnTo>
                <a:lnTo>
                  <a:pt x="92490" y="263565"/>
                </a:lnTo>
                <a:lnTo>
                  <a:pt x="135229" y="270459"/>
                </a:lnTo>
                <a:lnTo>
                  <a:pt x="177969" y="263565"/>
                </a:lnTo>
                <a:lnTo>
                  <a:pt x="215090" y="244368"/>
                </a:lnTo>
                <a:lnTo>
                  <a:pt x="244365" y="215095"/>
                </a:lnTo>
                <a:lnTo>
                  <a:pt x="263564" y="177973"/>
                </a:lnTo>
                <a:lnTo>
                  <a:pt x="270459" y="135229"/>
                </a:lnTo>
                <a:lnTo>
                  <a:pt x="263564" y="92485"/>
                </a:lnTo>
                <a:lnTo>
                  <a:pt x="244365" y="55363"/>
                </a:lnTo>
                <a:lnTo>
                  <a:pt x="215090" y="26090"/>
                </a:lnTo>
                <a:lnTo>
                  <a:pt x="177969" y="6893"/>
                </a:lnTo>
                <a:lnTo>
                  <a:pt x="135229" y="0"/>
                </a:lnTo>
                <a:close/>
              </a:path>
            </a:pathLst>
          </a:custGeom>
          <a:solidFill>
            <a:srgbClr val="003C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763416" y="3141503"/>
            <a:ext cx="113030" cy="2139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b="1" spc="1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778237" y="2928917"/>
            <a:ext cx="270510" cy="270510"/>
          </a:xfrm>
          <a:custGeom>
            <a:avLst/>
            <a:gdLst/>
            <a:ahLst/>
            <a:cxnLst/>
            <a:rect l="l" t="t" r="r" b="b"/>
            <a:pathLst>
              <a:path w="270510" h="270510">
                <a:moveTo>
                  <a:pt x="135216" y="0"/>
                </a:moveTo>
                <a:lnTo>
                  <a:pt x="92483" y="6893"/>
                </a:lnTo>
                <a:lnTo>
                  <a:pt x="55366" y="26090"/>
                </a:lnTo>
                <a:lnTo>
                  <a:pt x="26093" y="55363"/>
                </a:lnTo>
                <a:lnTo>
                  <a:pt x="6894" y="92485"/>
                </a:lnTo>
                <a:lnTo>
                  <a:pt x="0" y="135229"/>
                </a:lnTo>
                <a:lnTo>
                  <a:pt x="6894" y="177972"/>
                </a:lnTo>
                <a:lnTo>
                  <a:pt x="26093" y="215091"/>
                </a:lnTo>
                <a:lnTo>
                  <a:pt x="55366" y="244360"/>
                </a:lnTo>
                <a:lnTo>
                  <a:pt x="92483" y="263554"/>
                </a:lnTo>
                <a:lnTo>
                  <a:pt x="135216" y="270446"/>
                </a:lnTo>
                <a:lnTo>
                  <a:pt x="177962" y="263554"/>
                </a:lnTo>
                <a:lnTo>
                  <a:pt x="215087" y="244360"/>
                </a:lnTo>
                <a:lnTo>
                  <a:pt x="244364" y="215091"/>
                </a:lnTo>
                <a:lnTo>
                  <a:pt x="263564" y="177972"/>
                </a:lnTo>
                <a:lnTo>
                  <a:pt x="270459" y="135229"/>
                </a:lnTo>
                <a:lnTo>
                  <a:pt x="263564" y="92485"/>
                </a:lnTo>
                <a:lnTo>
                  <a:pt x="244364" y="55363"/>
                </a:lnTo>
                <a:lnTo>
                  <a:pt x="215087" y="26090"/>
                </a:lnTo>
                <a:lnTo>
                  <a:pt x="177962" y="6893"/>
                </a:lnTo>
                <a:lnTo>
                  <a:pt x="135216" y="0"/>
                </a:lnTo>
                <a:close/>
              </a:path>
            </a:pathLst>
          </a:custGeom>
          <a:solidFill>
            <a:srgbClr val="003C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857130" y="2945415"/>
            <a:ext cx="113030" cy="2139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b="1" spc="15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937310" y="3124997"/>
            <a:ext cx="270510" cy="270510"/>
          </a:xfrm>
          <a:custGeom>
            <a:avLst/>
            <a:gdLst/>
            <a:ahLst/>
            <a:cxnLst/>
            <a:rect l="l" t="t" r="r" b="b"/>
            <a:pathLst>
              <a:path w="270510" h="270510">
                <a:moveTo>
                  <a:pt x="135229" y="0"/>
                </a:moveTo>
                <a:lnTo>
                  <a:pt x="92490" y="6893"/>
                </a:lnTo>
                <a:lnTo>
                  <a:pt x="55368" y="26090"/>
                </a:lnTo>
                <a:lnTo>
                  <a:pt x="26094" y="55363"/>
                </a:lnTo>
                <a:lnTo>
                  <a:pt x="6894" y="92485"/>
                </a:lnTo>
                <a:lnTo>
                  <a:pt x="0" y="135229"/>
                </a:lnTo>
                <a:lnTo>
                  <a:pt x="6894" y="177973"/>
                </a:lnTo>
                <a:lnTo>
                  <a:pt x="26094" y="215095"/>
                </a:lnTo>
                <a:lnTo>
                  <a:pt x="55368" y="244368"/>
                </a:lnTo>
                <a:lnTo>
                  <a:pt x="92490" y="263565"/>
                </a:lnTo>
                <a:lnTo>
                  <a:pt x="135229" y="270459"/>
                </a:lnTo>
                <a:lnTo>
                  <a:pt x="177969" y="263565"/>
                </a:lnTo>
                <a:lnTo>
                  <a:pt x="215090" y="244368"/>
                </a:lnTo>
                <a:lnTo>
                  <a:pt x="244365" y="215095"/>
                </a:lnTo>
                <a:lnTo>
                  <a:pt x="263564" y="177973"/>
                </a:lnTo>
                <a:lnTo>
                  <a:pt x="270459" y="135229"/>
                </a:lnTo>
                <a:lnTo>
                  <a:pt x="263564" y="92485"/>
                </a:lnTo>
                <a:lnTo>
                  <a:pt x="244365" y="55363"/>
                </a:lnTo>
                <a:lnTo>
                  <a:pt x="215090" y="26090"/>
                </a:lnTo>
                <a:lnTo>
                  <a:pt x="177969" y="6893"/>
                </a:lnTo>
                <a:lnTo>
                  <a:pt x="135229" y="0"/>
                </a:lnTo>
                <a:close/>
              </a:path>
            </a:pathLst>
          </a:custGeom>
          <a:solidFill>
            <a:srgbClr val="003C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016216" y="3141503"/>
            <a:ext cx="113030" cy="2139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b="1" spc="1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80" y="0"/>
            <a:ext cx="4379823" cy="11849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90104" y="1859013"/>
            <a:ext cx="6482295" cy="3180715"/>
          </a:xfrm>
          <a:prstGeom prst="rect">
            <a:avLst/>
          </a:prstGeom>
          <a:blipFill dpi="0" rotWithShape="1">
            <a:blip r:embed="rId3" cstate="print">
              <a:alphaModFix amt="15000"/>
            </a:blip>
            <a:srcRect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28204" y="1483576"/>
            <a:ext cx="1737766" cy="3344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28204" y="1478972"/>
            <a:ext cx="1737995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95"/>
              </a:spcBef>
            </a:pPr>
            <a:r>
              <a:rPr sz="1850" spc="-70" dirty="0">
                <a:solidFill>
                  <a:srgbClr val="FFFFFF"/>
                </a:solidFill>
              </a:rPr>
              <a:t>Quality</a:t>
            </a:r>
            <a:r>
              <a:rPr sz="1850" spc="-160" dirty="0">
                <a:solidFill>
                  <a:srgbClr val="FFFFFF"/>
                </a:solidFill>
              </a:rPr>
              <a:t> </a:t>
            </a:r>
            <a:r>
              <a:rPr sz="1850" spc="-80" dirty="0">
                <a:solidFill>
                  <a:srgbClr val="FFFFFF"/>
                </a:solidFill>
              </a:rPr>
              <a:t>Control</a:t>
            </a:r>
            <a:endParaRPr sz="1850"/>
          </a:p>
        </p:txBody>
      </p:sp>
      <p:sp>
        <p:nvSpPr>
          <p:cNvPr id="6" name="object 6"/>
          <p:cNvSpPr txBox="1"/>
          <p:nvPr/>
        </p:nvSpPr>
        <p:spPr>
          <a:xfrm>
            <a:off x="1128204" y="2061426"/>
            <a:ext cx="880744" cy="245745"/>
          </a:xfrm>
          <a:prstGeom prst="rect">
            <a:avLst/>
          </a:prstGeom>
          <a:solidFill>
            <a:srgbClr val="003C7A"/>
          </a:solidFill>
        </p:spPr>
        <p:txBody>
          <a:bodyPr vert="horz" wrap="square" lIns="0" tIns="22225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175"/>
              </a:spcBef>
            </a:pPr>
            <a:r>
              <a:rPr sz="1200" b="1" spc="-50" dirty="0">
                <a:solidFill>
                  <a:srgbClr val="FFFFFF"/>
                </a:solidFill>
                <a:latin typeface="Arial"/>
                <a:cs typeface="Arial"/>
              </a:rPr>
              <a:t>Surveyor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96804" y="3325076"/>
            <a:ext cx="1445895" cy="245745"/>
          </a:xfrm>
          <a:prstGeom prst="rect">
            <a:avLst/>
          </a:prstGeom>
          <a:solidFill>
            <a:srgbClr val="003C7A"/>
          </a:solidFill>
        </p:spPr>
        <p:txBody>
          <a:bodyPr vert="horz" wrap="square" lIns="0" tIns="33020" rIns="0" bIns="0" rtlCol="0">
            <a:spAutoFit/>
          </a:bodyPr>
          <a:lstStyle/>
          <a:p>
            <a:pPr marL="99695">
              <a:lnSpc>
                <a:spcPct val="100000"/>
              </a:lnSpc>
              <a:spcBef>
                <a:spcPts val="260"/>
              </a:spcBef>
            </a:pPr>
            <a:r>
              <a:rPr sz="1200" b="1" spc="-45" dirty="0">
                <a:solidFill>
                  <a:srgbClr val="FFFFFF"/>
                </a:solidFill>
                <a:latin typeface="Arial"/>
                <a:cs typeface="Arial"/>
              </a:rPr>
              <a:t>Intensive</a:t>
            </a:r>
            <a:r>
              <a:rPr sz="1200" b="1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0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8204" y="3325076"/>
            <a:ext cx="1655445" cy="245745"/>
          </a:xfrm>
          <a:prstGeom prst="rect">
            <a:avLst/>
          </a:prstGeom>
          <a:solidFill>
            <a:srgbClr val="003C7A"/>
          </a:solidFill>
        </p:spPr>
        <p:txBody>
          <a:bodyPr vert="horz" wrap="square" lIns="0" tIns="33020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260"/>
              </a:spcBef>
            </a:pPr>
            <a:r>
              <a:rPr sz="1200" b="1" spc="-35" dirty="0">
                <a:solidFill>
                  <a:srgbClr val="FFFFFF"/>
                </a:solidFill>
                <a:latin typeface="Arial"/>
                <a:cs typeface="Arial"/>
              </a:rPr>
              <a:t>All </a:t>
            </a:r>
            <a:r>
              <a:rPr sz="1200" b="1" spc="-40" dirty="0">
                <a:solidFill>
                  <a:srgbClr val="FFFFFF"/>
                </a:solidFill>
                <a:latin typeface="Arial"/>
                <a:cs typeface="Arial"/>
              </a:rPr>
              <a:t>Check</a:t>
            </a:r>
            <a:r>
              <a:rPr sz="1200" b="1" spc="-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0" dirty="0">
                <a:solidFill>
                  <a:srgbClr val="FFFFFF"/>
                </a:solidFill>
                <a:latin typeface="Arial"/>
                <a:cs typeface="Arial"/>
              </a:rPr>
              <a:t>Lapangan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96804" y="2061426"/>
            <a:ext cx="1274445" cy="245745"/>
          </a:xfrm>
          <a:prstGeom prst="rect">
            <a:avLst/>
          </a:prstGeom>
          <a:solidFill>
            <a:srgbClr val="003C7A"/>
          </a:solidFill>
        </p:spPr>
        <p:txBody>
          <a:bodyPr vert="horz" wrap="square" lIns="0" tIns="22225" rIns="0" bIns="0" rtlCol="0">
            <a:spAutoFit/>
          </a:bodyPr>
          <a:lstStyle/>
          <a:p>
            <a:pPr marL="79375">
              <a:lnSpc>
                <a:spcPct val="100000"/>
              </a:lnSpc>
              <a:spcBef>
                <a:spcPts val="175"/>
              </a:spcBef>
            </a:pPr>
            <a:r>
              <a:rPr sz="1200" b="1" spc="-45" dirty="0">
                <a:solidFill>
                  <a:srgbClr val="FFFFFF"/>
                </a:solidFill>
                <a:latin typeface="Arial"/>
                <a:cs typeface="Arial"/>
              </a:rPr>
              <a:t>Evaluasi</a:t>
            </a:r>
            <a:r>
              <a:rPr sz="1200" b="1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0" dirty="0">
                <a:solidFill>
                  <a:srgbClr val="FFFFFF"/>
                </a:solidFill>
                <a:latin typeface="Arial"/>
                <a:cs typeface="Arial"/>
              </a:rPr>
              <a:t>Harian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23919" y="2361058"/>
            <a:ext cx="183261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spc="-45" dirty="0">
                <a:solidFill>
                  <a:srgbClr val="003C7A"/>
                </a:solidFill>
                <a:latin typeface="Arial"/>
                <a:cs typeface="Arial"/>
              </a:rPr>
              <a:t>Pewawancara minimal  </a:t>
            </a:r>
            <a:r>
              <a:rPr sz="1100" spc="-40" dirty="0">
                <a:solidFill>
                  <a:srgbClr val="003C7A"/>
                </a:solidFill>
                <a:latin typeface="Arial"/>
                <a:cs typeface="Arial"/>
              </a:rPr>
              <a:t>mahasiswa</a:t>
            </a:r>
            <a:r>
              <a:rPr sz="1100" spc="-12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100" spc="-35" dirty="0">
                <a:solidFill>
                  <a:srgbClr val="003C7A"/>
                </a:solidFill>
                <a:latin typeface="Arial"/>
                <a:cs typeface="Arial"/>
              </a:rPr>
              <a:t>atau</a:t>
            </a:r>
            <a:r>
              <a:rPr sz="1100" spc="-12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100" spc="-40" dirty="0">
                <a:solidFill>
                  <a:srgbClr val="003C7A"/>
                </a:solidFill>
                <a:latin typeface="Arial"/>
                <a:cs typeface="Arial"/>
              </a:rPr>
              <a:t>sederajat</a:t>
            </a:r>
            <a:r>
              <a:rPr sz="1100" spc="-12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100" spc="-45" dirty="0">
                <a:solidFill>
                  <a:srgbClr val="003C7A"/>
                </a:solidFill>
                <a:latin typeface="Arial"/>
                <a:cs typeface="Arial"/>
              </a:rPr>
              <a:t>yang  mendapatkan </a:t>
            </a:r>
            <a:r>
              <a:rPr sz="1100" spc="-40" dirty="0">
                <a:solidFill>
                  <a:srgbClr val="003C7A"/>
                </a:solidFill>
                <a:latin typeface="Arial"/>
                <a:cs typeface="Arial"/>
              </a:rPr>
              <a:t>pelatihan</a:t>
            </a:r>
            <a:r>
              <a:rPr sz="1100" spc="-16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100" spc="-45" dirty="0">
                <a:solidFill>
                  <a:srgbClr val="003C7A"/>
                </a:solidFill>
                <a:latin typeface="Arial"/>
                <a:cs typeface="Arial"/>
              </a:rPr>
              <a:t>intensif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23919" y="3609976"/>
            <a:ext cx="191960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spc="-40" dirty="0">
                <a:solidFill>
                  <a:srgbClr val="003C7A"/>
                </a:solidFill>
                <a:latin typeface="Arial"/>
                <a:cs typeface="Arial"/>
              </a:rPr>
              <a:t>Setiap proses wawancara </a:t>
            </a:r>
            <a:r>
              <a:rPr sz="1100" spc="-45" dirty="0">
                <a:solidFill>
                  <a:srgbClr val="003C7A"/>
                </a:solidFill>
                <a:latin typeface="Arial"/>
                <a:cs typeface="Arial"/>
              </a:rPr>
              <a:t>harus  </a:t>
            </a:r>
            <a:r>
              <a:rPr sz="1100" spc="-40" dirty="0">
                <a:solidFill>
                  <a:srgbClr val="003C7A"/>
                </a:solidFill>
                <a:latin typeface="Arial"/>
                <a:cs typeface="Arial"/>
              </a:rPr>
              <a:t>direkam.</a:t>
            </a:r>
            <a:r>
              <a:rPr sz="1100" spc="-114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100" spc="-40" dirty="0">
                <a:solidFill>
                  <a:srgbClr val="003C7A"/>
                </a:solidFill>
                <a:latin typeface="Arial"/>
                <a:cs typeface="Arial"/>
              </a:rPr>
              <a:t>Rekaman</a:t>
            </a:r>
            <a:r>
              <a:rPr sz="1100" spc="-114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100" spc="-40" dirty="0">
                <a:solidFill>
                  <a:srgbClr val="003C7A"/>
                </a:solidFill>
                <a:latin typeface="Arial"/>
                <a:cs typeface="Arial"/>
              </a:rPr>
              <a:t>tersebut</a:t>
            </a:r>
            <a:r>
              <a:rPr sz="1100" spc="-114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100" spc="-45" dirty="0">
                <a:solidFill>
                  <a:srgbClr val="003C7A"/>
                </a:solidFill>
                <a:latin typeface="Arial"/>
                <a:cs typeface="Arial"/>
              </a:rPr>
              <a:t>akan  </a:t>
            </a:r>
            <a:r>
              <a:rPr sz="1100" spc="-40" dirty="0">
                <a:solidFill>
                  <a:srgbClr val="003C7A"/>
                </a:solidFill>
                <a:latin typeface="Arial"/>
                <a:cs typeface="Arial"/>
              </a:rPr>
              <a:t>dicek</a:t>
            </a:r>
            <a:r>
              <a:rPr sz="1100" spc="-10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100" spc="-35" dirty="0">
                <a:solidFill>
                  <a:srgbClr val="003C7A"/>
                </a:solidFill>
                <a:latin typeface="Arial"/>
                <a:cs typeface="Arial"/>
              </a:rPr>
              <a:t>oleh</a:t>
            </a:r>
            <a:r>
              <a:rPr sz="1100" spc="-9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100" spc="-40" dirty="0">
                <a:solidFill>
                  <a:srgbClr val="003C7A"/>
                </a:solidFill>
                <a:latin typeface="Arial"/>
                <a:cs typeface="Arial"/>
              </a:rPr>
              <a:t>Korlap</a:t>
            </a:r>
            <a:r>
              <a:rPr sz="1100" spc="-9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100" spc="-40" dirty="0">
                <a:solidFill>
                  <a:srgbClr val="003C7A"/>
                </a:solidFill>
                <a:latin typeface="Arial"/>
                <a:cs typeface="Arial"/>
              </a:rPr>
              <a:t>setiap</a:t>
            </a:r>
            <a:r>
              <a:rPr sz="1100" spc="-9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100" spc="-45" dirty="0">
                <a:solidFill>
                  <a:srgbClr val="003C7A"/>
                </a:solidFill>
                <a:latin typeface="Arial"/>
                <a:cs typeface="Arial"/>
              </a:rPr>
              <a:t>harinya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82714" y="2361198"/>
            <a:ext cx="213741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spc="-40" dirty="0">
                <a:solidFill>
                  <a:srgbClr val="003C7A"/>
                </a:solidFill>
                <a:latin typeface="Arial"/>
                <a:cs typeface="Arial"/>
              </a:rPr>
              <a:t>Setiap malam </a:t>
            </a:r>
            <a:r>
              <a:rPr sz="1100" spc="-35" dirty="0">
                <a:solidFill>
                  <a:srgbClr val="003C7A"/>
                </a:solidFill>
                <a:latin typeface="Arial"/>
                <a:cs typeface="Arial"/>
              </a:rPr>
              <a:t>hari </a:t>
            </a:r>
            <a:r>
              <a:rPr sz="1100" spc="-40" dirty="0">
                <a:solidFill>
                  <a:srgbClr val="003C7A"/>
                </a:solidFill>
                <a:latin typeface="Arial"/>
                <a:cs typeface="Arial"/>
              </a:rPr>
              <a:t>surveyor </a:t>
            </a:r>
            <a:r>
              <a:rPr sz="1100" spc="-45" dirty="0">
                <a:solidFill>
                  <a:srgbClr val="003C7A"/>
                </a:solidFill>
                <a:latin typeface="Arial"/>
                <a:cs typeface="Arial"/>
              </a:rPr>
              <a:t>harus  </a:t>
            </a:r>
            <a:r>
              <a:rPr sz="1100" spc="-40" dirty="0">
                <a:solidFill>
                  <a:srgbClr val="003C7A"/>
                </a:solidFill>
                <a:latin typeface="Arial"/>
                <a:cs typeface="Arial"/>
              </a:rPr>
              <a:t>menyetor</a:t>
            </a:r>
            <a:r>
              <a:rPr sz="1100" spc="-10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100" spc="-40" dirty="0">
                <a:solidFill>
                  <a:srgbClr val="003C7A"/>
                </a:solidFill>
                <a:latin typeface="Arial"/>
                <a:cs typeface="Arial"/>
              </a:rPr>
              <a:t>hasil</a:t>
            </a:r>
            <a:r>
              <a:rPr sz="1100" spc="-10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100" spc="-40" dirty="0">
                <a:solidFill>
                  <a:srgbClr val="003C7A"/>
                </a:solidFill>
                <a:latin typeface="Arial"/>
                <a:cs typeface="Arial"/>
              </a:rPr>
              <a:t>lapang</a:t>
            </a:r>
            <a:r>
              <a:rPr sz="1100" spc="-10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100" spc="-30" dirty="0">
                <a:solidFill>
                  <a:srgbClr val="003C7A"/>
                </a:solidFill>
                <a:latin typeface="Arial"/>
                <a:cs typeface="Arial"/>
              </a:rPr>
              <a:t>dan</a:t>
            </a:r>
            <a:r>
              <a:rPr sz="1100" spc="-10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100" spc="-45" dirty="0">
                <a:solidFill>
                  <a:srgbClr val="003C7A"/>
                </a:solidFill>
                <a:latin typeface="Arial"/>
                <a:cs typeface="Arial"/>
              </a:rPr>
              <a:t>dievaluasi  </a:t>
            </a:r>
            <a:r>
              <a:rPr sz="1100" spc="-35" dirty="0">
                <a:solidFill>
                  <a:srgbClr val="003C7A"/>
                </a:solidFill>
                <a:latin typeface="Arial"/>
                <a:cs typeface="Arial"/>
              </a:rPr>
              <a:t>baik</a:t>
            </a:r>
            <a:r>
              <a:rPr sz="1100" spc="-10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100" spc="-40" dirty="0">
                <a:solidFill>
                  <a:srgbClr val="003C7A"/>
                </a:solidFill>
                <a:latin typeface="Arial"/>
                <a:cs typeface="Arial"/>
              </a:rPr>
              <a:t>kendala</a:t>
            </a:r>
            <a:r>
              <a:rPr sz="1100" spc="-10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100" spc="-40" dirty="0">
                <a:solidFill>
                  <a:srgbClr val="003C7A"/>
                </a:solidFill>
                <a:latin typeface="Arial"/>
                <a:cs typeface="Arial"/>
              </a:rPr>
              <a:t>maupun</a:t>
            </a:r>
            <a:r>
              <a:rPr sz="1100" spc="-10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100" spc="-40" dirty="0">
                <a:solidFill>
                  <a:srgbClr val="003C7A"/>
                </a:solidFill>
                <a:latin typeface="Arial"/>
                <a:cs typeface="Arial"/>
              </a:rPr>
              <a:t>temuan</a:t>
            </a:r>
            <a:r>
              <a:rPr sz="1100" spc="-10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100" spc="-45" dirty="0">
                <a:solidFill>
                  <a:srgbClr val="003C7A"/>
                </a:solidFill>
                <a:latin typeface="Arial"/>
                <a:cs typeface="Arial"/>
              </a:rPr>
              <a:t>lapang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95427" y="3610116"/>
            <a:ext cx="205232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spc="-40" dirty="0">
                <a:solidFill>
                  <a:srgbClr val="003C7A"/>
                </a:solidFill>
                <a:latin typeface="Arial"/>
                <a:cs typeface="Arial"/>
              </a:rPr>
              <a:t>Kontrol</a:t>
            </a:r>
            <a:r>
              <a:rPr sz="1100" spc="-10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100" spc="-40" dirty="0">
                <a:solidFill>
                  <a:srgbClr val="003C7A"/>
                </a:solidFill>
                <a:latin typeface="Arial"/>
                <a:cs typeface="Arial"/>
              </a:rPr>
              <a:t>intensif</a:t>
            </a:r>
            <a:r>
              <a:rPr sz="1100" spc="-10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100" spc="-35" dirty="0">
                <a:solidFill>
                  <a:srgbClr val="003C7A"/>
                </a:solidFill>
                <a:latin typeface="Arial"/>
                <a:cs typeface="Arial"/>
              </a:rPr>
              <a:t>pada</a:t>
            </a:r>
            <a:r>
              <a:rPr sz="1100" spc="-10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100" spc="-35" dirty="0">
                <a:solidFill>
                  <a:srgbClr val="003C7A"/>
                </a:solidFill>
                <a:latin typeface="Arial"/>
                <a:cs typeface="Arial"/>
              </a:rPr>
              <a:t>saat</a:t>
            </a:r>
            <a:r>
              <a:rPr sz="1100" spc="-10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100" spc="-40" dirty="0">
                <a:solidFill>
                  <a:srgbClr val="003C7A"/>
                </a:solidFill>
                <a:latin typeface="Arial"/>
                <a:cs typeface="Arial"/>
              </a:rPr>
              <a:t>input</a:t>
            </a:r>
            <a:r>
              <a:rPr sz="1100" spc="-10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100" spc="-45" dirty="0">
                <a:solidFill>
                  <a:srgbClr val="003C7A"/>
                </a:solidFill>
                <a:latin typeface="Arial"/>
                <a:cs typeface="Arial"/>
              </a:rPr>
              <a:t>data  </a:t>
            </a:r>
            <a:r>
              <a:rPr sz="1100" spc="-30" dirty="0">
                <a:solidFill>
                  <a:srgbClr val="003C7A"/>
                </a:solidFill>
                <a:latin typeface="Arial"/>
                <a:cs typeface="Arial"/>
              </a:rPr>
              <a:t>dan </a:t>
            </a:r>
            <a:r>
              <a:rPr sz="1100" spc="-40" dirty="0">
                <a:solidFill>
                  <a:srgbClr val="003C7A"/>
                </a:solidFill>
                <a:latin typeface="Arial"/>
                <a:cs typeface="Arial"/>
              </a:rPr>
              <a:t>analisis statistik dengan </a:t>
            </a:r>
            <a:r>
              <a:rPr sz="1100" spc="-45" dirty="0">
                <a:solidFill>
                  <a:srgbClr val="003C7A"/>
                </a:solidFill>
                <a:latin typeface="Arial"/>
                <a:cs typeface="Arial"/>
              </a:rPr>
              <a:t>cara  </a:t>
            </a:r>
            <a:r>
              <a:rPr sz="1100" spc="-40" dirty="0">
                <a:solidFill>
                  <a:srgbClr val="003C7A"/>
                </a:solidFill>
                <a:latin typeface="Arial"/>
                <a:cs typeface="Arial"/>
              </a:rPr>
              <a:t>mengulang </a:t>
            </a:r>
            <a:r>
              <a:rPr sz="1100" spc="-30" dirty="0">
                <a:solidFill>
                  <a:srgbClr val="003C7A"/>
                </a:solidFill>
                <a:latin typeface="Arial"/>
                <a:cs typeface="Arial"/>
              </a:rPr>
              <a:t>dan</a:t>
            </a:r>
            <a:r>
              <a:rPr sz="1100" spc="-16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100" spc="-45" dirty="0">
                <a:solidFill>
                  <a:srgbClr val="003C7A"/>
                </a:solidFill>
                <a:latin typeface="Arial"/>
                <a:cs typeface="Arial"/>
              </a:rPr>
              <a:t>pendampingan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998922" y="240434"/>
            <a:ext cx="3275457" cy="16324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354033" y="701146"/>
            <a:ext cx="646308" cy="7889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338777" cy="11791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11730" y="3789743"/>
            <a:ext cx="5760669" cy="12499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04023" y="1693748"/>
            <a:ext cx="1475460" cy="6912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92999" y="2413877"/>
            <a:ext cx="660400" cy="2349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50" b="1" spc="-50" dirty="0" smtClean="0">
                <a:solidFill>
                  <a:srgbClr val="003C7A"/>
                </a:solidFill>
                <a:latin typeface="Arial"/>
                <a:cs typeface="Arial"/>
              </a:rPr>
              <a:t>Laki-laki</a:t>
            </a:r>
            <a:endParaRPr sz="135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36760" y="1693748"/>
            <a:ext cx="1475473" cy="6912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35695" y="1618893"/>
            <a:ext cx="2509520" cy="102996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766570" algn="l"/>
              </a:tabLst>
            </a:pPr>
            <a:r>
              <a:rPr sz="5150" b="1" dirty="0">
                <a:solidFill>
                  <a:srgbClr val="003C7A"/>
                </a:solidFill>
                <a:latin typeface="Arial"/>
                <a:cs typeface="Arial"/>
              </a:rPr>
              <a:t>4</a:t>
            </a:r>
            <a:r>
              <a:rPr sz="5150" b="1" spc="5" dirty="0">
                <a:solidFill>
                  <a:srgbClr val="003C7A"/>
                </a:solidFill>
                <a:latin typeface="Arial"/>
                <a:cs typeface="Arial"/>
              </a:rPr>
              <a:t>9</a:t>
            </a:r>
            <a:r>
              <a:rPr sz="5150" b="1" dirty="0">
                <a:solidFill>
                  <a:srgbClr val="003C7A"/>
                </a:solidFill>
                <a:latin typeface="Arial"/>
                <a:cs typeface="Arial"/>
              </a:rPr>
              <a:t>	51</a:t>
            </a:r>
            <a:endParaRPr sz="5150" dirty="0">
              <a:latin typeface="Arial"/>
              <a:cs typeface="Arial"/>
            </a:endParaRPr>
          </a:p>
          <a:p>
            <a:pPr marL="1556385">
              <a:lnSpc>
                <a:spcPct val="100000"/>
              </a:lnSpc>
              <a:spcBef>
                <a:spcPts val="85"/>
              </a:spcBef>
            </a:pPr>
            <a:r>
              <a:rPr sz="1350" b="1" spc="-50" dirty="0">
                <a:solidFill>
                  <a:srgbClr val="003C7A"/>
                </a:solidFill>
                <a:latin typeface="Arial"/>
                <a:cs typeface="Arial"/>
              </a:rPr>
              <a:t>Perempuan</a:t>
            </a:r>
            <a:endParaRPr sz="135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75917" y="1556372"/>
            <a:ext cx="2004060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744980" algn="l"/>
              </a:tabLst>
            </a:pPr>
            <a:r>
              <a:rPr sz="2150" b="1" spc="20" dirty="0">
                <a:solidFill>
                  <a:srgbClr val="003C7A"/>
                </a:solidFill>
                <a:latin typeface="Arial"/>
                <a:cs typeface="Arial"/>
              </a:rPr>
              <a:t>%	%</a:t>
            </a:r>
            <a:endParaRPr sz="215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33017" y="1801799"/>
            <a:ext cx="120294" cy="1806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7826" y="2535364"/>
            <a:ext cx="347980" cy="163830"/>
          </a:xfrm>
          <a:custGeom>
            <a:avLst/>
            <a:gdLst/>
            <a:ahLst/>
            <a:cxnLst/>
            <a:rect l="l" t="t" r="r" b="b"/>
            <a:pathLst>
              <a:path w="347980" h="163830">
                <a:moveTo>
                  <a:pt x="344379" y="0"/>
                </a:moveTo>
                <a:lnTo>
                  <a:pt x="11030" y="0"/>
                </a:lnTo>
                <a:lnTo>
                  <a:pt x="0" y="163525"/>
                </a:lnTo>
                <a:lnTo>
                  <a:pt x="347478" y="163525"/>
                </a:lnTo>
                <a:lnTo>
                  <a:pt x="346565" y="108812"/>
                </a:lnTo>
                <a:lnTo>
                  <a:pt x="345069" y="32716"/>
                </a:lnTo>
                <a:lnTo>
                  <a:pt x="344379" y="0"/>
                </a:lnTo>
                <a:close/>
              </a:path>
            </a:pathLst>
          </a:custGeom>
          <a:solidFill>
            <a:srgbClr val="5858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2858" y="2547543"/>
            <a:ext cx="287655" cy="151765"/>
          </a:xfrm>
          <a:custGeom>
            <a:avLst/>
            <a:gdLst/>
            <a:ahLst/>
            <a:cxnLst/>
            <a:rect l="l" t="t" r="r" b="b"/>
            <a:pathLst>
              <a:path w="287655" h="151764">
                <a:moveTo>
                  <a:pt x="39370" y="0"/>
                </a:moveTo>
                <a:lnTo>
                  <a:pt x="19038" y="49584"/>
                </a:lnTo>
                <a:lnTo>
                  <a:pt x="0" y="58635"/>
                </a:lnTo>
                <a:lnTo>
                  <a:pt x="3791" y="151345"/>
                </a:lnTo>
                <a:lnTo>
                  <a:pt x="115638" y="151345"/>
                </a:lnTo>
                <a:lnTo>
                  <a:pt x="122466" y="124244"/>
                </a:lnTo>
                <a:lnTo>
                  <a:pt x="216451" y="124244"/>
                </a:lnTo>
                <a:lnTo>
                  <a:pt x="238709" y="118757"/>
                </a:lnTo>
                <a:lnTo>
                  <a:pt x="285865" y="118757"/>
                </a:lnTo>
                <a:lnTo>
                  <a:pt x="284938" y="100355"/>
                </a:lnTo>
                <a:lnTo>
                  <a:pt x="159486" y="100355"/>
                </a:lnTo>
                <a:lnTo>
                  <a:pt x="162890" y="25145"/>
                </a:lnTo>
                <a:lnTo>
                  <a:pt x="186575" y="18834"/>
                </a:lnTo>
                <a:lnTo>
                  <a:pt x="251474" y="18834"/>
                </a:lnTo>
                <a:lnTo>
                  <a:pt x="247637" y="8940"/>
                </a:lnTo>
                <a:lnTo>
                  <a:pt x="39370" y="0"/>
                </a:lnTo>
                <a:close/>
              </a:path>
              <a:path w="287655" h="151764">
                <a:moveTo>
                  <a:pt x="285865" y="118757"/>
                </a:moveTo>
                <a:lnTo>
                  <a:pt x="238709" y="118757"/>
                </a:lnTo>
                <a:lnTo>
                  <a:pt x="190690" y="146113"/>
                </a:lnTo>
                <a:lnTo>
                  <a:pt x="191194" y="151345"/>
                </a:lnTo>
                <a:lnTo>
                  <a:pt x="287507" y="151345"/>
                </a:lnTo>
                <a:lnTo>
                  <a:pt x="285865" y="118757"/>
                </a:lnTo>
                <a:close/>
              </a:path>
              <a:path w="287655" h="151764">
                <a:moveTo>
                  <a:pt x="216451" y="124244"/>
                </a:moveTo>
                <a:lnTo>
                  <a:pt x="122466" y="124244"/>
                </a:lnTo>
                <a:lnTo>
                  <a:pt x="168998" y="135940"/>
                </a:lnTo>
                <a:lnTo>
                  <a:pt x="216451" y="124244"/>
                </a:lnTo>
                <a:close/>
              </a:path>
              <a:path w="287655" h="151764">
                <a:moveTo>
                  <a:pt x="251474" y="18834"/>
                </a:moveTo>
                <a:lnTo>
                  <a:pt x="186575" y="18834"/>
                </a:lnTo>
                <a:lnTo>
                  <a:pt x="187782" y="95719"/>
                </a:lnTo>
                <a:lnTo>
                  <a:pt x="159486" y="100355"/>
                </a:lnTo>
                <a:lnTo>
                  <a:pt x="284938" y="100355"/>
                </a:lnTo>
                <a:lnTo>
                  <a:pt x="283387" y="69570"/>
                </a:lnTo>
                <a:lnTo>
                  <a:pt x="269227" y="64604"/>
                </a:lnTo>
                <a:lnTo>
                  <a:pt x="251474" y="18834"/>
                </a:lnTo>
                <a:close/>
              </a:path>
            </a:pathLst>
          </a:custGeom>
          <a:solidFill>
            <a:srgbClr val="8081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72216" y="1904972"/>
            <a:ext cx="596900" cy="684530"/>
          </a:xfrm>
          <a:custGeom>
            <a:avLst/>
            <a:gdLst/>
            <a:ahLst/>
            <a:cxnLst/>
            <a:rect l="l" t="t" r="r" b="b"/>
            <a:pathLst>
              <a:path w="596900" h="684530">
                <a:moveTo>
                  <a:pt x="216017" y="0"/>
                </a:moveTo>
                <a:lnTo>
                  <a:pt x="145321" y="26155"/>
                </a:lnTo>
                <a:lnTo>
                  <a:pt x="128711" y="32768"/>
                </a:lnTo>
                <a:lnTo>
                  <a:pt x="111534" y="40081"/>
                </a:lnTo>
                <a:lnTo>
                  <a:pt x="99930" y="43287"/>
                </a:lnTo>
                <a:lnTo>
                  <a:pt x="61572" y="55194"/>
                </a:lnTo>
                <a:lnTo>
                  <a:pt x="41638" y="112982"/>
                </a:lnTo>
                <a:lnTo>
                  <a:pt x="32705" y="158940"/>
                </a:lnTo>
                <a:lnTo>
                  <a:pt x="16457" y="261028"/>
                </a:lnTo>
                <a:lnTo>
                  <a:pt x="7737" y="319420"/>
                </a:lnTo>
                <a:lnTo>
                  <a:pt x="980" y="392823"/>
                </a:lnTo>
                <a:lnTo>
                  <a:pt x="0" y="440824"/>
                </a:lnTo>
                <a:lnTo>
                  <a:pt x="677" y="501773"/>
                </a:lnTo>
                <a:lnTo>
                  <a:pt x="1900" y="554136"/>
                </a:lnTo>
                <a:lnTo>
                  <a:pt x="2555" y="576376"/>
                </a:lnTo>
                <a:lnTo>
                  <a:pt x="91100" y="576376"/>
                </a:lnTo>
                <a:lnTo>
                  <a:pt x="96637" y="661403"/>
                </a:lnTo>
                <a:lnTo>
                  <a:pt x="175862" y="674739"/>
                </a:lnTo>
                <a:lnTo>
                  <a:pt x="222472" y="681559"/>
                </a:lnTo>
                <a:lnTo>
                  <a:pt x="254646" y="684000"/>
                </a:lnTo>
                <a:lnTo>
                  <a:pt x="290566" y="684199"/>
                </a:lnTo>
                <a:lnTo>
                  <a:pt x="294185" y="684174"/>
                </a:lnTo>
                <a:lnTo>
                  <a:pt x="298694" y="684009"/>
                </a:lnTo>
                <a:lnTo>
                  <a:pt x="303837" y="683742"/>
                </a:lnTo>
                <a:lnTo>
                  <a:pt x="331803" y="591591"/>
                </a:lnTo>
                <a:lnTo>
                  <a:pt x="449716" y="591591"/>
                </a:lnTo>
                <a:lnTo>
                  <a:pt x="431879" y="290741"/>
                </a:lnTo>
                <a:lnTo>
                  <a:pt x="581051" y="290741"/>
                </a:lnTo>
                <a:lnTo>
                  <a:pt x="583741" y="287842"/>
                </a:lnTo>
                <a:lnTo>
                  <a:pt x="589231" y="279529"/>
                </a:lnTo>
                <a:lnTo>
                  <a:pt x="592927" y="270205"/>
                </a:lnTo>
                <a:lnTo>
                  <a:pt x="595910" y="255597"/>
                </a:lnTo>
                <a:lnTo>
                  <a:pt x="596737" y="237393"/>
                </a:lnTo>
                <a:lnTo>
                  <a:pt x="595660" y="219129"/>
                </a:lnTo>
                <a:lnTo>
                  <a:pt x="592927" y="204343"/>
                </a:lnTo>
                <a:lnTo>
                  <a:pt x="579603" y="177114"/>
                </a:lnTo>
                <a:lnTo>
                  <a:pt x="322709" y="177114"/>
                </a:lnTo>
                <a:lnTo>
                  <a:pt x="216017" y="0"/>
                </a:lnTo>
                <a:close/>
              </a:path>
              <a:path w="596900" h="684530">
                <a:moveTo>
                  <a:pt x="449716" y="591591"/>
                </a:moveTo>
                <a:lnTo>
                  <a:pt x="331803" y="591591"/>
                </a:lnTo>
                <a:lnTo>
                  <a:pt x="363248" y="678916"/>
                </a:lnTo>
                <a:lnTo>
                  <a:pt x="454320" y="669239"/>
                </a:lnTo>
                <a:lnTo>
                  <a:pt x="449716" y="591591"/>
                </a:lnTo>
                <a:close/>
              </a:path>
              <a:path w="596900" h="684530">
                <a:moveTo>
                  <a:pt x="581051" y="290741"/>
                </a:moveTo>
                <a:lnTo>
                  <a:pt x="431879" y="290741"/>
                </a:lnTo>
                <a:lnTo>
                  <a:pt x="552046" y="320167"/>
                </a:lnTo>
                <a:lnTo>
                  <a:pt x="572623" y="299826"/>
                </a:lnTo>
                <a:lnTo>
                  <a:pt x="581051" y="290741"/>
                </a:lnTo>
                <a:close/>
              </a:path>
              <a:path w="596900" h="684530">
                <a:moveTo>
                  <a:pt x="331803" y="20434"/>
                </a:moveTo>
                <a:lnTo>
                  <a:pt x="322709" y="177114"/>
                </a:lnTo>
                <a:lnTo>
                  <a:pt x="579603" y="177114"/>
                </a:lnTo>
                <a:lnTo>
                  <a:pt x="572463" y="162521"/>
                </a:lnTo>
                <a:lnTo>
                  <a:pt x="459171" y="162521"/>
                </a:lnTo>
                <a:lnTo>
                  <a:pt x="411267" y="72656"/>
                </a:lnTo>
                <a:lnTo>
                  <a:pt x="331803" y="20434"/>
                </a:lnTo>
                <a:close/>
              </a:path>
              <a:path w="596900" h="684530">
                <a:moveTo>
                  <a:pt x="483911" y="34061"/>
                </a:moveTo>
                <a:lnTo>
                  <a:pt x="436044" y="78689"/>
                </a:lnTo>
                <a:lnTo>
                  <a:pt x="459171" y="162521"/>
                </a:lnTo>
                <a:lnTo>
                  <a:pt x="572463" y="162521"/>
                </a:lnTo>
                <a:lnTo>
                  <a:pt x="569898" y="157280"/>
                </a:lnTo>
                <a:lnTo>
                  <a:pt x="533090" y="101018"/>
                </a:lnTo>
                <a:lnTo>
                  <a:pt x="498946" y="53849"/>
                </a:lnTo>
                <a:lnTo>
                  <a:pt x="483911" y="34061"/>
                </a:lnTo>
                <a:close/>
              </a:path>
            </a:pathLst>
          </a:custGeom>
          <a:solidFill>
            <a:srgbClr val="4241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79649" y="1664024"/>
            <a:ext cx="236213" cy="2543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3323" y="2067494"/>
            <a:ext cx="79375" cy="501015"/>
          </a:xfrm>
          <a:custGeom>
            <a:avLst/>
            <a:gdLst/>
            <a:ahLst/>
            <a:cxnLst/>
            <a:rect l="l" t="t" r="r" b="b"/>
            <a:pathLst>
              <a:path w="79375" h="501014">
                <a:moveTo>
                  <a:pt x="56286" y="0"/>
                </a:moveTo>
                <a:lnTo>
                  <a:pt x="37730" y="19744"/>
                </a:lnTo>
                <a:lnTo>
                  <a:pt x="27900" y="63219"/>
                </a:lnTo>
                <a:lnTo>
                  <a:pt x="24030" y="106700"/>
                </a:lnTo>
                <a:lnTo>
                  <a:pt x="23355" y="126466"/>
                </a:lnTo>
                <a:lnTo>
                  <a:pt x="0" y="413854"/>
                </a:lnTo>
                <a:lnTo>
                  <a:pt x="5524" y="498881"/>
                </a:lnTo>
                <a:lnTo>
                  <a:pt x="17627" y="500900"/>
                </a:lnTo>
                <a:lnTo>
                  <a:pt x="44214" y="360137"/>
                </a:lnTo>
                <a:lnTo>
                  <a:pt x="57965" y="279719"/>
                </a:lnTo>
                <a:lnTo>
                  <a:pt x="63283" y="229497"/>
                </a:lnTo>
                <a:lnTo>
                  <a:pt x="64566" y="179324"/>
                </a:lnTo>
                <a:lnTo>
                  <a:pt x="68234" y="143414"/>
                </a:lnTo>
                <a:lnTo>
                  <a:pt x="74837" y="96791"/>
                </a:lnTo>
                <a:lnTo>
                  <a:pt x="78778" y="50190"/>
                </a:lnTo>
                <a:lnTo>
                  <a:pt x="74460" y="14348"/>
                </a:lnTo>
                <a:lnTo>
                  <a:pt x="56286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83481" y="1977623"/>
            <a:ext cx="140970" cy="255270"/>
          </a:xfrm>
          <a:custGeom>
            <a:avLst/>
            <a:gdLst/>
            <a:ahLst/>
            <a:cxnLst/>
            <a:rect l="l" t="t" r="r" b="b"/>
            <a:pathLst>
              <a:path w="140969" h="255269">
                <a:moveTo>
                  <a:pt x="0" y="0"/>
                </a:moveTo>
                <a:lnTo>
                  <a:pt x="20612" y="218097"/>
                </a:lnTo>
                <a:lnTo>
                  <a:pt x="35069" y="226648"/>
                </a:lnTo>
                <a:lnTo>
                  <a:pt x="69180" y="243352"/>
                </a:lnTo>
                <a:lnTo>
                  <a:pt x="109048" y="254782"/>
                </a:lnTo>
                <a:lnTo>
                  <a:pt x="140779" y="247510"/>
                </a:lnTo>
                <a:lnTo>
                  <a:pt x="135795" y="240519"/>
                </a:lnTo>
                <a:lnTo>
                  <a:pt x="116452" y="226912"/>
                </a:lnTo>
                <a:lnTo>
                  <a:pt x="91537" y="203620"/>
                </a:lnTo>
                <a:lnTo>
                  <a:pt x="69837" y="167576"/>
                </a:lnTo>
                <a:lnTo>
                  <a:pt x="55570" y="128038"/>
                </a:lnTo>
                <a:lnTo>
                  <a:pt x="45770" y="78955"/>
                </a:lnTo>
                <a:lnTo>
                  <a:pt x="0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88231" y="1880647"/>
            <a:ext cx="115798" cy="2014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60498" y="1628919"/>
            <a:ext cx="196364" cy="2186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5160" y="2481347"/>
            <a:ext cx="80010" cy="30480"/>
          </a:xfrm>
          <a:custGeom>
            <a:avLst/>
            <a:gdLst/>
            <a:ahLst/>
            <a:cxnLst/>
            <a:rect l="l" t="t" r="r" b="b"/>
            <a:pathLst>
              <a:path w="80009" h="30480">
                <a:moveTo>
                  <a:pt x="78155" y="0"/>
                </a:moveTo>
                <a:lnTo>
                  <a:pt x="0" y="0"/>
                </a:lnTo>
                <a:lnTo>
                  <a:pt x="3619" y="30454"/>
                </a:lnTo>
                <a:lnTo>
                  <a:pt x="79908" y="27000"/>
                </a:lnTo>
                <a:lnTo>
                  <a:pt x="781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4316" y="2606327"/>
            <a:ext cx="275590" cy="92710"/>
          </a:xfrm>
          <a:custGeom>
            <a:avLst/>
            <a:gdLst/>
            <a:ahLst/>
            <a:cxnLst/>
            <a:rect l="l" t="t" r="r" b="b"/>
            <a:pathLst>
              <a:path w="275590" h="92710">
                <a:moveTo>
                  <a:pt x="5820" y="0"/>
                </a:moveTo>
                <a:lnTo>
                  <a:pt x="0" y="92562"/>
                </a:lnTo>
                <a:lnTo>
                  <a:pt x="273600" y="92562"/>
                </a:lnTo>
                <a:lnTo>
                  <a:pt x="274997" y="54013"/>
                </a:lnTo>
                <a:lnTo>
                  <a:pt x="5820" y="0"/>
                </a:lnTo>
                <a:close/>
              </a:path>
            </a:pathLst>
          </a:custGeom>
          <a:solidFill>
            <a:srgbClr val="6C54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17918" y="2656755"/>
            <a:ext cx="90170" cy="42545"/>
          </a:xfrm>
          <a:custGeom>
            <a:avLst/>
            <a:gdLst/>
            <a:ahLst/>
            <a:cxnLst/>
            <a:rect l="l" t="t" r="r" b="b"/>
            <a:pathLst>
              <a:path w="90169" h="42544">
                <a:moveTo>
                  <a:pt x="89635" y="0"/>
                </a:moveTo>
                <a:lnTo>
                  <a:pt x="1396" y="3594"/>
                </a:lnTo>
                <a:lnTo>
                  <a:pt x="0" y="42134"/>
                </a:lnTo>
                <a:lnTo>
                  <a:pt x="88707" y="42134"/>
                </a:lnTo>
                <a:lnTo>
                  <a:pt x="89635" y="0"/>
                </a:lnTo>
                <a:close/>
              </a:path>
            </a:pathLst>
          </a:custGeom>
          <a:solidFill>
            <a:srgbClr val="402F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50137" y="2602732"/>
            <a:ext cx="357505" cy="57785"/>
          </a:xfrm>
          <a:custGeom>
            <a:avLst/>
            <a:gdLst/>
            <a:ahLst/>
            <a:cxnLst/>
            <a:rect l="l" t="t" r="r" b="b"/>
            <a:pathLst>
              <a:path w="357505" h="57785">
                <a:moveTo>
                  <a:pt x="90919" y="0"/>
                </a:moveTo>
                <a:lnTo>
                  <a:pt x="0" y="3594"/>
                </a:lnTo>
                <a:lnTo>
                  <a:pt x="269176" y="57607"/>
                </a:lnTo>
                <a:lnTo>
                  <a:pt x="357416" y="54025"/>
                </a:lnTo>
                <a:lnTo>
                  <a:pt x="90919" y="0"/>
                </a:lnTo>
                <a:close/>
              </a:path>
            </a:pathLst>
          </a:custGeom>
          <a:solidFill>
            <a:srgbClr val="402F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7956" y="2562288"/>
            <a:ext cx="140335" cy="81280"/>
          </a:xfrm>
          <a:custGeom>
            <a:avLst/>
            <a:gdLst/>
            <a:ahLst/>
            <a:cxnLst/>
            <a:rect l="l" t="t" r="r" b="b"/>
            <a:pathLst>
              <a:path w="140334" h="81280">
                <a:moveTo>
                  <a:pt x="139839" y="27457"/>
                </a:moveTo>
                <a:lnTo>
                  <a:pt x="27203" y="27457"/>
                </a:lnTo>
                <a:lnTo>
                  <a:pt x="108254" y="40449"/>
                </a:lnTo>
                <a:lnTo>
                  <a:pt x="107124" y="74460"/>
                </a:lnTo>
                <a:lnTo>
                  <a:pt x="136677" y="80975"/>
                </a:lnTo>
                <a:lnTo>
                  <a:pt x="139839" y="27457"/>
                </a:lnTo>
                <a:close/>
              </a:path>
              <a:path w="140334" h="81280">
                <a:moveTo>
                  <a:pt x="16814" y="0"/>
                </a:moveTo>
                <a:lnTo>
                  <a:pt x="0" y="54927"/>
                </a:lnTo>
                <a:lnTo>
                  <a:pt x="17322" y="57111"/>
                </a:lnTo>
                <a:lnTo>
                  <a:pt x="27203" y="27457"/>
                </a:lnTo>
                <a:lnTo>
                  <a:pt x="139839" y="27457"/>
                </a:lnTo>
                <a:lnTo>
                  <a:pt x="140309" y="19494"/>
                </a:lnTo>
                <a:lnTo>
                  <a:pt x="16814" y="0"/>
                </a:lnTo>
                <a:close/>
              </a:path>
            </a:pathLst>
          </a:custGeom>
          <a:solidFill>
            <a:srgbClr val="402F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00835" y="1929114"/>
            <a:ext cx="53975" cy="52705"/>
          </a:xfrm>
          <a:custGeom>
            <a:avLst/>
            <a:gdLst/>
            <a:ahLst/>
            <a:cxnLst/>
            <a:rect l="l" t="t" r="r" b="b"/>
            <a:pathLst>
              <a:path w="53975" h="52705">
                <a:moveTo>
                  <a:pt x="44881" y="0"/>
                </a:moveTo>
                <a:lnTo>
                  <a:pt x="0" y="36715"/>
                </a:lnTo>
                <a:lnTo>
                  <a:pt x="10121" y="52578"/>
                </a:lnTo>
                <a:lnTo>
                  <a:pt x="53543" y="11899"/>
                </a:lnTo>
                <a:lnTo>
                  <a:pt x="4488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5157" y="2508354"/>
            <a:ext cx="88265" cy="98425"/>
          </a:xfrm>
          <a:custGeom>
            <a:avLst/>
            <a:gdLst/>
            <a:ahLst/>
            <a:cxnLst/>
            <a:rect l="l" t="t" r="r" b="b"/>
            <a:pathLst>
              <a:path w="88265" h="98425">
                <a:moveTo>
                  <a:pt x="79921" y="0"/>
                </a:moveTo>
                <a:lnTo>
                  <a:pt x="3619" y="3454"/>
                </a:lnTo>
                <a:lnTo>
                  <a:pt x="0" y="58026"/>
                </a:lnTo>
                <a:lnTo>
                  <a:pt x="0" y="85737"/>
                </a:lnTo>
                <a:lnTo>
                  <a:pt x="79921" y="97967"/>
                </a:lnTo>
                <a:lnTo>
                  <a:pt x="87782" y="58026"/>
                </a:lnTo>
                <a:lnTo>
                  <a:pt x="79921" y="0"/>
                </a:lnTo>
                <a:close/>
              </a:path>
            </a:pathLst>
          </a:custGeom>
          <a:solidFill>
            <a:srgbClr val="F8A7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42130" y="1898046"/>
            <a:ext cx="213360" cy="254635"/>
          </a:xfrm>
          <a:custGeom>
            <a:avLst/>
            <a:gdLst/>
            <a:ahLst/>
            <a:cxnLst/>
            <a:rect l="l" t="t" r="r" b="b"/>
            <a:pathLst>
              <a:path w="213359" h="254635">
                <a:moveTo>
                  <a:pt x="50863" y="0"/>
                </a:moveTo>
                <a:lnTo>
                  <a:pt x="0" y="24091"/>
                </a:lnTo>
                <a:lnTo>
                  <a:pt x="17322" y="105410"/>
                </a:lnTo>
                <a:lnTo>
                  <a:pt x="60451" y="110337"/>
                </a:lnTo>
                <a:lnTo>
                  <a:pt x="46100" y="144233"/>
                </a:lnTo>
                <a:lnTo>
                  <a:pt x="159105" y="254533"/>
                </a:lnTo>
                <a:lnTo>
                  <a:pt x="187824" y="184048"/>
                </a:lnTo>
                <a:lnTo>
                  <a:pt x="152793" y="184048"/>
                </a:lnTo>
                <a:lnTo>
                  <a:pt x="50863" y="0"/>
                </a:lnTo>
                <a:close/>
              </a:path>
              <a:path w="213359" h="254635">
                <a:moveTo>
                  <a:pt x="161899" y="27355"/>
                </a:moveTo>
                <a:lnTo>
                  <a:pt x="152793" y="184048"/>
                </a:lnTo>
                <a:lnTo>
                  <a:pt x="187824" y="184048"/>
                </a:lnTo>
                <a:lnTo>
                  <a:pt x="213334" y="121437"/>
                </a:lnTo>
                <a:lnTo>
                  <a:pt x="190842" y="89979"/>
                </a:lnTo>
                <a:lnTo>
                  <a:pt x="209930" y="58940"/>
                </a:lnTo>
                <a:lnTo>
                  <a:pt x="161899" y="27355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19317" y="2410945"/>
            <a:ext cx="97155" cy="50800"/>
          </a:xfrm>
          <a:custGeom>
            <a:avLst/>
            <a:gdLst/>
            <a:ahLst/>
            <a:cxnLst/>
            <a:rect l="l" t="t" r="r" b="b"/>
            <a:pathLst>
              <a:path w="97155" h="50800">
                <a:moveTo>
                  <a:pt x="88239" y="0"/>
                </a:moveTo>
                <a:lnTo>
                  <a:pt x="0" y="31000"/>
                </a:lnTo>
                <a:lnTo>
                  <a:pt x="6400" y="50685"/>
                </a:lnTo>
                <a:lnTo>
                  <a:pt x="97142" y="21094"/>
                </a:lnTo>
                <a:lnTo>
                  <a:pt x="88239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40026" y="2410946"/>
            <a:ext cx="64135" cy="50800"/>
          </a:xfrm>
          <a:custGeom>
            <a:avLst/>
            <a:gdLst/>
            <a:ahLst/>
            <a:cxnLst/>
            <a:rect l="l" t="t" r="r" b="b"/>
            <a:pathLst>
              <a:path w="64134" h="50800">
                <a:moveTo>
                  <a:pt x="12039" y="0"/>
                </a:moveTo>
                <a:lnTo>
                  <a:pt x="0" y="12776"/>
                </a:lnTo>
                <a:lnTo>
                  <a:pt x="62877" y="50685"/>
                </a:lnTo>
                <a:lnTo>
                  <a:pt x="64071" y="31000"/>
                </a:lnTo>
                <a:lnTo>
                  <a:pt x="12039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92819" y="2196057"/>
            <a:ext cx="17780" cy="29209"/>
          </a:xfrm>
          <a:custGeom>
            <a:avLst/>
            <a:gdLst/>
            <a:ahLst/>
            <a:cxnLst/>
            <a:rect l="l" t="t" r="r" b="b"/>
            <a:pathLst>
              <a:path w="17780" h="29210">
                <a:moveTo>
                  <a:pt x="13563" y="0"/>
                </a:moveTo>
                <a:lnTo>
                  <a:pt x="3924" y="0"/>
                </a:lnTo>
                <a:lnTo>
                  <a:pt x="0" y="6515"/>
                </a:lnTo>
                <a:lnTo>
                  <a:pt x="0" y="22567"/>
                </a:lnTo>
                <a:lnTo>
                  <a:pt x="3924" y="29083"/>
                </a:lnTo>
                <a:lnTo>
                  <a:pt x="13563" y="29083"/>
                </a:lnTo>
                <a:lnTo>
                  <a:pt x="17475" y="22567"/>
                </a:lnTo>
                <a:lnTo>
                  <a:pt x="17475" y="6515"/>
                </a:lnTo>
                <a:lnTo>
                  <a:pt x="13563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92511" y="2280231"/>
            <a:ext cx="17780" cy="29209"/>
          </a:xfrm>
          <a:custGeom>
            <a:avLst/>
            <a:gdLst/>
            <a:ahLst/>
            <a:cxnLst/>
            <a:rect l="l" t="t" r="r" b="b"/>
            <a:pathLst>
              <a:path w="17780" h="29210">
                <a:moveTo>
                  <a:pt x="13525" y="0"/>
                </a:moveTo>
                <a:lnTo>
                  <a:pt x="3886" y="0"/>
                </a:lnTo>
                <a:lnTo>
                  <a:pt x="0" y="6515"/>
                </a:lnTo>
                <a:lnTo>
                  <a:pt x="0" y="22580"/>
                </a:lnTo>
                <a:lnTo>
                  <a:pt x="3886" y="29083"/>
                </a:lnTo>
                <a:lnTo>
                  <a:pt x="13525" y="29083"/>
                </a:lnTo>
                <a:lnTo>
                  <a:pt x="17437" y="22580"/>
                </a:lnTo>
                <a:lnTo>
                  <a:pt x="17437" y="6515"/>
                </a:lnTo>
                <a:lnTo>
                  <a:pt x="1352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92511" y="2355730"/>
            <a:ext cx="17780" cy="29209"/>
          </a:xfrm>
          <a:custGeom>
            <a:avLst/>
            <a:gdLst/>
            <a:ahLst/>
            <a:cxnLst/>
            <a:rect l="l" t="t" r="r" b="b"/>
            <a:pathLst>
              <a:path w="17780" h="29210">
                <a:moveTo>
                  <a:pt x="13525" y="0"/>
                </a:moveTo>
                <a:lnTo>
                  <a:pt x="3886" y="0"/>
                </a:lnTo>
                <a:lnTo>
                  <a:pt x="0" y="6527"/>
                </a:lnTo>
                <a:lnTo>
                  <a:pt x="0" y="22593"/>
                </a:lnTo>
                <a:lnTo>
                  <a:pt x="3886" y="29095"/>
                </a:lnTo>
                <a:lnTo>
                  <a:pt x="13525" y="29095"/>
                </a:lnTo>
                <a:lnTo>
                  <a:pt x="17437" y="22593"/>
                </a:lnTo>
                <a:lnTo>
                  <a:pt x="17437" y="6527"/>
                </a:lnTo>
                <a:lnTo>
                  <a:pt x="1352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92511" y="2429028"/>
            <a:ext cx="17780" cy="29209"/>
          </a:xfrm>
          <a:custGeom>
            <a:avLst/>
            <a:gdLst/>
            <a:ahLst/>
            <a:cxnLst/>
            <a:rect l="l" t="t" r="r" b="b"/>
            <a:pathLst>
              <a:path w="17780" h="29210">
                <a:moveTo>
                  <a:pt x="13525" y="0"/>
                </a:moveTo>
                <a:lnTo>
                  <a:pt x="3886" y="0"/>
                </a:lnTo>
                <a:lnTo>
                  <a:pt x="0" y="6527"/>
                </a:lnTo>
                <a:lnTo>
                  <a:pt x="0" y="22593"/>
                </a:lnTo>
                <a:lnTo>
                  <a:pt x="3886" y="29095"/>
                </a:lnTo>
                <a:lnTo>
                  <a:pt x="13525" y="29095"/>
                </a:lnTo>
                <a:lnTo>
                  <a:pt x="17437" y="22593"/>
                </a:lnTo>
                <a:lnTo>
                  <a:pt x="17437" y="6527"/>
                </a:lnTo>
                <a:lnTo>
                  <a:pt x="13525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60955" y="1800592"/>
            <a:ext cx="64030" cy="739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666354" y="1717605"/>
            <a:ext cx="339725" cy="391795"/>
          </a:xfrm>
          <a:custGeom>
            <a:avLst/>
            <a:gdLst/>
            <a:ahLst/>
            <a:cxnLst/>
            <a:rect l="l" t="t" r="r" b="b"/>
            <a:pathLst>
              <a:path w="339725" h="391794">
                <a:moveTo>
                  <a:pt x="132587" y="0"/>
                </a:moveTo>
                <a:lnTo>
                  <a:pt x="92466" y="37546"/>
                </a:lnTo>
                <a:lnTo>
                  <a:pt x="73123" y="69584"/>
                </a:lnTo>
                <a:lnTo>
                  <a:pt x="69187" y="113683"/>
                </a:lnTo>
                <a:lnTo>
                  <a:pt x="75285" y="187413"/>
                </a:lnTo>
                <a:lnTo>
                  <a:pt x="68767" y="272364"/>
                </a:lnTo>
                <a:lnTo>
                  <a:pt x="42305" y="336532"/>
                </a:lnTo>
                <a:lnTo>
                  <a:pt x="13511" y="377100"/>
                </a:lnTo>
                <a:lnTo>
                  <a:pt x="0" y="391248"/>
                </a:lnTo>
                <a:lnTo>
                  <a:pt x="339724" y="391248"/>
                </a:lnTo>
                <a:lnTo>
                  <a:pt x="273913" y="34645"/>
                </a:lnTo>
                <a:lnTo>
                  <a:pt x="132587" y="0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652137" y="2176523"/>
            <a:ext cx="86360" cy="522605"/>
          </a:xfrm>
          <a:custGeom>
            <a:avLst/>
            <a:gdLst/>
            <a:ahLst/>
            <a:cxnLst/>
            <a:rect l="l" t="t" r="r" b="b"/>
            <a:pathLst>
              <a:path w="86360" h="522605">
                <a:moveTo>
                  <a:pt x="53390" y="0"/>
                </a:moveTo>
                <a:lnTo>
                  <a:pt x="44196" y="242824"/>
                </a:lnTo>
                <a:lnTo>
                  <a:pt x="14224" y="434225"/>
                </a:lnTo>
                <a:lnTo>
                  <a:pt x="0" y="470522"/>
                </a:lnTo>
                <a:lnTo>
                  <a:pt x="12795" y="522366"/>
                </a:lnTo>
                <a:lnTo>
                  <a:pt x="59711" y="522366"/>
                </a:lnTo>
                <a:lnTo>
                  <a:pt x="85940" y="42735"/>
                </a:lnTo>
                <a:lnTo>
                  <a:pt x="53390" y="0"/>
                </a:lnTo>
                <a:close/>
              </a:path>
            </a:pathLst>
          </a:custGeom>
          <a:solidFill>
            <a:srgbClr val="F8A7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701293" y="2173013"/>
            <a:ext cx="36830" cy="120650"/>
          </a:xfrm>
          <a:custGeom>
            <a:avLst/>
            <a:gdLst/>
            <a:ahLst/>
            <a:cxnLst/>
            <a:rect l="l" t="t" r="r" b="b"/>
            <a:pathLst>
              <a:path w="36830" h="120650">
                <a:moveTo>
                  <a:pt x="4686" y="0"/>
                </a:moveTo>
                <a:lnTo>
                  <a:pt x="0" y="115341"/>
                </a:lnTo>
                <a:lnTo>
                  <a:pt x="36779" y="120408"/>
                </a:lnTo>
                <a:lnTo>
                  <a:pt x="30568" y="9842"/>
                </a:lnTo>
                <a:lnTo>
                  <a:pt x="4686" y="0"/>
                </a:lnTo>
                <a:close/>
              </a:path>
            </a:pathLst>
          </a:custGeom>
          <a:solidFill>
            <a:srgbClr val="3C5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649757" y="2696479"/>
            <a:ext cx="69215" cy="2540"/>
          </a:xfrm>
          <a:custGeom>
            <a:avLst/>
            <a:gdLst/>
            <a:ahLst/>
            <a:cxnLst/>
            <a:rect l="l" t="t" r="r" b="b"/>
            <a:pathLst>
              <a:path w="69214" h="2539">
                <a:moveTo>
                  <a:pt x="653" y="0"/>
                </a:moveTo>
                <a:lnTo>
                  <a:pt x="0" y="2410"/>
                </a:lnTo>
                <a:lnTo>
                  <a:pt x="68359" y="2410"/>
                </a:lnTo>
                <a:lnTo>
                  <a:pt x="68827" y="0"/>
                </a:lnTo>
                <a:lnTo>
                  <a:pt x="653" y="0"/>
                </a:lnTo>
                <a:close/>
              </a:path>
            </a:pathLst>
          </a:custGeom>
          <a:solidFill>
            <a:srgbClr val="BD3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798945" y="1617601"/>
            <a:ext cx="119481" cy="10986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738078" y="1905017"/>
            <a:ext cx="166370" cy="297815"/>
          </a:xfrm>
          <a:custGeom>
            <a:avLst/>
            <a:gdLst/>
            <a:ahLst/>
            <a:cxnLst/>
            <a:rect l="l" t="t" r="r" b="b"/>
            <a:pathLst>
              <a:path w="166369" h="297814">
                <a:moveTo>
                  <a:pt x="165900" y="0"/>
                </a:moveTo>
                <a:lnTo>
                  <a:pt x="68135" y="0"/>
                </a:lnTo>
                <a:lnTo>
                  <a:pt x="68135" y="104368"/>
                </a:lnTo>
                <a:lnTo>
                  <a:pt x="31802" y="141361"/>
                </a:lnTo>
                <a:lnTo>
                  <a:pt x="12593" y="163190"/>
                </a:lnTo>
                <a:lnTo>
                  <a:pt x="4122" y="178401"/>
                </a:lnTo>
                <a:lnTo>
                  <a:pt x="0" y="195541"/>
                </a:lnTo>
                <a:lnTo>
                  <a:pt x="2062" y="222387"/>
                </a:lnTo>
                <a:lnTo>
                  <a:pt x="11528" y="256212"/>
                </a:lnTo>
                <a:lnTo>
                  <a:pt x="21942" y="285185"/>
                </a:lnTo>
                <a:lnTo>
                  <a:pt x="26847" y="297472"/>
                </a:lnTo>
                <a:lnTo>
                  <a:pt x="109410" y="297472"/>
                </a:lnTo>
                <a:lnTo>
                  <a:pt x="112394" y="195541"/>
                </a:lnTo>
                <a:lnTo>
                  <a:pt x="165900" y="195541"/>
                </a:lnTo>
                <a:lnTo>
                  <a:pt x="165900" y="0"/>
                </a:lnTo>
                <a:close/>
              </a:path>
            </a:pathLst>
          </a:custGeom>
          <a:solidFill>
            <a:srgbClr val="F8A7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763453" y="1681382"/>
            <a:ext cx="184785" cy="278765"/>
          </a:xfrm>
          <a:custGeom>
            <a:avLst/>
            <a:gdLst/>
            <a:ahLst/>
            <a:cxnLst/>
            <a:rect l="l" t="t" r="r" b="b"/>
            <a:pathLst>
              <a:path w="184785" h="278764">
                <a:moveTo>
                  <a:pt x="92189" y="0"/>
                </a:moveTo>
                <a:lnTo>
                  <a:pt x="56299" y="8479"/>
                </a:lnTo>
                <a:lnTo>
                  <a:pt x="26997" y="32896"/>
                </a:lnTo>
                <a:lnTo>
                  <a:pt x="7242" y="71719"/>
                </a:lnTo>
                <a:lnTo>
                  <a:pt x="0" y="123418"/>
                </a:lnTo>
                <a:lnTo>
                  <a:pt x="7242" y="179994"/>
                </a:lnTo>
                <a:lnTo>
                  <a:pt x="26997" y="229585"/>
                </a:lnTo>
                <a:lnTo>
                  <a:pt x="56299" y="264777"/>
                </a:lnTo>
                <a:lnTo>
                  <a:pt x="92189" y="278155"/>
                </a:lnTo>
                <a:lnTo>
                  <a:pt x="128066" y="264777"/>
                </a:lnTo>
                <a:lnTo>
                  <a:pt x="157365" y="229585"/>
                </a:lnTo>
                <a:lnTo>
                  <a:pt x="177121" y="179994"/>
                </a:lnTo>
                <a:lnTo>
                  <a:pt x="184365" y="123418"/>
                </a:lnTo>
                <a:lnTo>
                  <a:pt x="177121" y="71719"/>
                </a:lnTo>
                <a:lnTo>
                  <a:pt x="157365" y="32896"/>
                </a:lnTo>
                <a:lnTo>
                  <a:pt x="128066" y="8479"/>
                </a:lnTo>
                <a:lnTo>
                  <a:pt x="92189" y="0"/>
                </a:lnTo>
                <a:close/>
              </a:path>
            </a:pathLst>
          </a:custGeom>
          <a:solidFill>
            <a:srgbClr val="F8A7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688902" y="2408887"/>
            <a:ext cx="316865" cy="290195"/>
          </a:xfrm>
          <a:custGeom>
            <a:avLst/>
            <a:gdLst/>
            <a:ahLst/>
            <a:cxnLst/>
            <a:rect l="l" t="t" r="r" b="b"/>
            <a:pathLst>
              <a:path w="316864" h="290194">
                <a:moveTo>
                  <a:pt x="282422" y="0"/>
                </a:moveTo>
                <a:lnTo>
                  <a:pt x="19545" y="0"/>
                </a:lnTo>
                <a:lnTo>
                  <a:pt x="0" y="171640"/>
                </a:lnTo>
                <a:lnTo>
                  <a:pt x="0" y="290001"/>
                </a:lnTo>
                <a:lnTo>
                  <a:pt x="316462" y="290001"/>
                </a:lnTo>
                <a:lnTo>
                  <a:pt x="315431" y="220489"/>
                </a:lnTo>
                <a:lnTo>
                  <a:pt x="312303" y="166630"/>
                </a:lnTo>
                <a:lnTo>
                  <a:pt x="306311" y="112991"/>
                </a:lnTo>
                <a:lnTo>
                  <a:pt x="293071" y="45742"/>
                </a:lnTo>
                <a:lnTo>
                  <a:pt x="282422" y="0"/>
                </a:lnTo>
                <a:close/>
              </a:path>
            </a:pathLst>
          </a:custGeom>
          <a:solidFill>
            <a:srgbClr val="556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903980" y="2408885"/>
            <a:ext cx="100330" cy="290195"/>
          </a:xfrm>
          <a:custGeom>
            <a:avLst/>
            <a:gdLst/>
            <a:ahLst/>
            <a:cxnLst/>
            <a:rect l="l" t="t" r="r" b="b"/>
            <a:pathLst>
              <a:path w="100330" h="290194">
                <a:moveTo>
                  <a:pt x="65747" y="0"/>
                </a:moveTo>
                <a:lnTo>
                  <a:pt x="0" y="0"/>
                </a:lnTo>
                <a:lnTo>
                  <a:pt x="12465" y="51660"/>
                </a:lnTo>
                <a:lnTo>
                  <a:pt x="19234" y="81241"/>
                </a:lnTo>
                <a:lnTo>
                  <a:pt x="28536" y="157565"/>
                </a:lnTo>
                <a:lnTo>
                  <a:pt x="31207" y="207276"/>
                </a:lnTo>
                <a:lnTo>
                  <a:pt x="33205" y="263275"/>
                </a:lnTo>
                <a:lnTo>
                  <a:pt x="33863" y="290004"/>
                </a:lnTo>
                <a:lnTo>
                  <a:pt x="99760" y="290004"/>
                </a:lnTo>
                <a:lnTo>
                  <a:pt x="98726" y="220491"/>
                </a:lnTo>
                <a:lnTo>
                  <a:pt x="95606" y="166635"/>
                </a:lnTo>
                <a:lnTo>
                  <a:pt x="89636" y="113004"/>
                </a:lnTo>
                <a:lnTo>
                  <a:pt x="76392" y="45743"/>
                </a:lnTo>
                <a:lnTo>
                  <a:pt x="68992" y="13622"/>
                </a:lnTo>
                <a:lnTo>
                  <a:pt x="65747" y="0"/>
                </a:lnTo>
                <a:close/>
              </a:path>
            </a:pathLst>
          </a:custGeom>
          <a:solidFill>
            <a:srgbClr val="3C5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701883" y="1943967"/>
            <a:ext cx="317500" cy="483870"/>
          </a:xfrm>
          <a:custGeom>
            <a:avLst/>
            <a:gdLst/>
            <a:ahLst/>
            <a:cxnLst/>
            <a:rect l="l" t="t" r="r" b="b"/>
            <a:pathLst>
              <a:path w="317500" h="483869">
                <a:moveTo>
                  <a:pt x="104330" y="21488"/>
                </a:moveTo>
                <a:lnTo>
                  <a:pt x="64693" y="69017"/>
                </a:lnTo>
                <a:lnTo>
                  <a:pt x="45235" y="102174"/>
                </a:lnTo>
                <a:lnTo>
                  <a:pt x="31849" y="140582"/>
                </a:lnTo>
                <a:lnTo>
                  <a:pt x="26123" y="156438"/>
                </a:lnTo>
                <a:lnTo>
                  <a:pt x="19198" y="171890"/>
                </a:lnTo>
                <a:lnTo>
                  <a:pt x="10661" y="190598"/>
                </a:lnTo>
                <a:lnTo>
                  <a:pt x="3324" y="209405"/>
                </a:lnTo>
                <a:lnTo>
                  <a:pt x="0" y="225158"/>
                </a:lnTo>
                <a:lnTo>
                  <a:pt x="67" y="234543"/>
                </a:lnTo>
                <a:lnTo>
                  <a:pt x="2298" y="242279"/>
                </a:lnTo>
                <a:lnTo>
                  <a:pt x="8683" y="252513"/>
                </a:lnTo>
                <a:lnTo>
                  <a:pt x="21209" y="269392"/>
                </a:lnTo>
                <a:lnTo>
                  <a:pt x="22659" y="285189"/>
                </a:lnTo>
                <a:lnTo>
                  <a:pt x="25574" y="322370"/>
                </a:lnTo>
                <a:lnTo>
                  <a:pt x="27799" y="365618"/>
                </a:lnTo>
                <a:lnTo>
                  <a:pt x="27178" y="399618"/>
                </a:lnTo>
                <a:lnTo>
                  <a:pt x="25820" y="410025"/>
                </a:lnTo>
                <a:lnTo>
                  <a:pt x="23220" y="420296"/>
                </a:lnTo>
                <a:lnTo>
                  <a:pt x="17446" y="436554"/>
                </a:lnTo>
                <a:lnTo>
                  <a:pt x="6565" y="464921"/>
                </a:lnTo>
                <a:lnTo>
                  <a:pt x="26389" y="471174"/>
                </a:lnTo>
                <a:lnTo>
                  <a:pt x="77169" y="481595"/>
                </a:lnTo>
                <a:lnTo>
                  <a:pt x="145874" y="483679"/>
                </a:lnTo>
                <a:lnTo>
                  <a:pt x="219468" y="464921"/>
                </a:lnTo>
                <a:lnTo>
                  <a:pt x="229743" y="459166"/>
                </a:lnTo>
                <a:lnTo>
                  <a:pt x="235654" y="449553"/>
                </a:lnTo>
                <a:lnTo>
                  <a:pt x="239442" y="429154"/>
                </a:lnTo>
                <a:lnTo>
                  <a:pt x="243344" y="391045"/>
                </a:lnTo>
                <a:lnTo>
                  <a:pt x="304190" y="391045"/>
                </a:lnTo>
                <a:lnTo>
                  <a:pt x="317233" y="178168"/>
                </a:lnTo>
                <a:lnTo>
                  <a:pt x="316790" y="166730"/>
                </a:lnTo>
                <a:lnTo>
                  <a:pt x="316233" y="158597"/>
                </a:lnTo>
                <a:lnTo>
                  <a:pt x="67411" y="158597"/>
                </a:lnTo>
                <a:lnTo>
                  <a:pt x="108661" y="56502"/>
                </a:lnTo>
                <a:lnTo>
                  <a:pt x="104330" y="21488"/>
                </a:lnTo>
                <a:close/>
              </a:path>
              <a:path w="317500" h="483869">
                <a:moveTo>
                  <a:pt x="202095" y="0"/>
                </a:moveTo>
                <a:lnTo>
                  <a:pt x="184696" y="45631"/>
                </a:lnTo>
                <a:lnTo>
                  <a:pt x="67411" y="158597"/>
                </a:lnTo>
                <a:lnTo>
                  <a:pt x="316233" y="158597"/>
                </a:lnTo>
                <a:lnTo>
                  <a:pt x="311012" y="109636"/>
                </a:lnTo>
                <a:lnTo>
                  <a:pt x="289880" y="68589"/>
                </a:lnTo>
                <a:lnTo>
                  <a:pt x="245567" y="39116"/>
                </a:lnTo>
                <a:lnTo>
                  <a:pt x="202095" y="0"/>
                </a:lnTo>
                <a:close/>
              </a:path>
            </a:pathLst>
          </a:custGeom>
          <a:solidFill>
            <a:srgbClr val="3C5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741649" y="1664281"/>
            <a:ext cx="226076" cy="19720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652135" y="2649536"/>
            <a:ext cx="26670" cy="49530"/>
          </a:xfrm>
          <a:custGeom>
            <a:avLst/>
            <a:gdLst/>
            <a:ahLst/>
            <a:cxnLst/>
            <a:rect l="l" t="t" r="r" b="b"/>
            <a:pathLst>
              <a:path w="26669" h="49530">
                <a:moveTo>
                  <a:pt x="0" y="0"/>
                </a:moveTo>
                <a:lnTo>
                  <a:pt x="9043" y="49353"/>
                </a:lnTo>
                <a:lnTo>
                  <a:pt x="26494" y="49353"/>
                </a:lnTo>
                <a:lnTo>
                  <a:pt x="22682" y="3340"/>
                </a:lnTo>
                <a:lnTo>
                  <a:pt x="0" y="0"/>
                </a:lnTo>
                <a:close/>
              </a:path>
            </a:pathLst>
          </a:custGeom>
          <a:solidFill>
            <a:srgbClr val="FABD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763452" y="1934522"/>
            <a:ext cx="166992" cy="1743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701881" y="2093629"/>
            <a:ext cx="238760" cy="328930"/>
          </a:xfrm>
          <a:custGeom>
            <a:avLst/>
            <a:gdLst/>
            <a:ahLst/>
            <a:cxnLst/>
            <a:rect l="l" t="t" r="r" b="b"/>
            <a:pathLst>
              <a:path w="238760" h="328930">
                <a:moveTo>
                  <a:pt x="224750" y="124510"/>
                </a:moveTo>
                <a:lnTo>
                  <a:pt x="44869" y="124510"/>
                </a:lnTo>
                <a:lnTo>
                  <a:pt x="74953" y="125186"/>
                </a:lnTo>
                <a:lnTo>
                  <a:pt x="108342" y="126279"/>
                </a:lnTo>
                <a:lnTo>
                  <a:pt x="138432" y="130786"/>
                </a:lnTo>
                <a:lnTo>
                  <a:pt x="158622" y="141706"/>
                </a:lnTo>
                <a:lnTo>
                  <a:pt x="174758" y="185883"/>
                </a:lnTo>
                <a:lnTo>
                  <a:pt x="180463" y="248537"/>
                </a:lnTo>
                <a:lnTo>
                  <a:pt x="180440" y="304550"/>
                </a:lnTo>
                <a:lnTo>
                  <a:pt x="179387" y="328803"/>
                </a:lnTo>
                <a:lnTo>
                  <a:pt x="238391" y="310489"/>
                </a:lnTo>
                <a:lnTo>
                  <a:pt x="230390" y="241388"/>
                </a:lnTo>
                <a:lnTo>
                  <a:pt x="226763" y="184492"/>
                </a:lnTo>
                <a:lnTo>
                  <a:pt x="224997" y="151977"/>
                </a:lnTo>
                <a:lnTo>
                  <a:pt x="224591" y="131650"/>
                </a:lnTo>
                <a:lnTo>
                  <a:pt x="224750" y="124510"/>
                </a:lnTo>
                <a:close/>
              </a:path>
              <a:path w="238760" h="328930">
                <a:moveTo>
                  <a:pt x="0" y="75501"/>
                </a:moveTo>
                <a:lnTo>
                  <a:pt x="294" y="92982"/>
                </a:lnTo>
                <a:lnTo>
                  <a:pt x="2311" y="103236"/>
                </a:lnTo>
                <a:lnTo>
                  <a:pt x="7775" y="110250"/>
                </a:lnTo>
                <a:lnTo>
                  <a:pt x="18414" y="118008"/>
                </a:lnTo>
                <a:lnTo>
                  <a:pt x="29883" y="241388"/>
                </a:lnTo>
                <a:lnTo>
                  <a:pt x="44869" y="124510"/>
                </a:lnTo>
                <a:lnTo>
                  <a:pt x="224750" y="124510"/>
                </a:lnTo>
                <a:lnTo>
                  <a:pt x="225043" y="111315"/>
                </a:lnTo>
                <a:lnTo>
                  <a:pt x="226940" y="82197"/>
                </a:lnTo>
                <a:lnTo>
                  <a:pt x="227172" y="78952"/>
                </a:lnTo>
                <a:lnTo>
                  <a:pt x="76733" y="78952"/>
                </a:lnTo>
                <a:lnTo>
                  <a:pt x="23240" y="76956"/>
                </a:lnTo>
                <a:lnTo>
                  <a:pt x="0" y="75501"/>
                </a:lnTo>
                <a:close/>
              </a:path>
              <a:path w="238760" h="328930">
                <a:moveTo>
                  <a:pt x="226034" y="0"/>
                </a:moveTo>
                <a:lnTo>
                  <a:pt x="216107" y="9501"/>
                </a:lnTo>
                <a:lnTo>
                  <a:pt x="204733" y="31200"/>
                </a:lnTo>
                <a:lnTo>
                  <a:pt x="191773" y="54885"/>
                </a:lnTo>
                <a:lnTo>
                  <a:pt x="177088" y="70345"/>
                </a:lnTo>
                <a:lnTo>
                  <a:pt x="136131" y="77933"/>
                </a:lnTo>
                <a:lnTo>
                  <a:pt x="76733" y="78952"/>
                </a:lnTo>
                <a:lnTo>
                  <a:pt x="227172" y="78952"/>
                </a:lnTo>
                <a:lnTo>
                  <a:pt x="229582" y="45242"/>
                </a:lnTo>
                <a:lnTo>
                  <a:pt x="230203" y="13494"/>
                </a:lnTo>
                <a:lnTo>
                  <a:pt x="226034" y="0"/>
                </a:lnTo>
                <a:close/>
              </a:path>
            </a:pathLst>
          </a:custGeom>
          <a:solidFill>
            <a:srgbClr val="243B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823465" y="2335013"/>
            <a:ext cx="181610" cy="364490"/>
          </a:xfrm>
          <a:custGeom>
            <a:avLst/>
            <a:gdLst/>
            <a:ahLst/>
            <a:cxnLst/>
            <a:rect l="l" t="t" r="r" b="b"/>
            <a:pathLst>
              <a:path w="181610" h="364489">
                <a:moveTo>
                  <a:pt x="180314" y="0"/>
                </a:moveTo>
                <a:lnTo>
                  <a:pt x="108356" y="0"/>
                </a:lnTo>
                <a:lnTo>
                  <a:pt x="46863" y="243611"/>
                </a:lnTo>
                <a:lnTo>
                  <a:pt x="32067" y="265125"/>
                </a:lnTo>
                <a:lnTo>
                  <a:pt x="4508" y="324091"/>
                </a:lnTo>
                <a:lnTo>
                  <a:pt x="0" y="362280"/>
                </a:lnTo>
                <a:lnTo>
                  <a:pt x="147" y="363876"/>
                </a:lnTo>
                <a:lnTo>
                  <a:pt x="16412" y="363876"/>
                </a:lnTo>
                <a:lnTo>
                  <a:pt x="21221" y="331177"/>
                </a:lnTo>
                <a:lnTo>
                  <a:pt x="26428" y="315798"/>
                </a:lnTo>
                <a:lnTo>
                  <a:pt x="70390" y="315798"/>
                </a:lnTo>
                <a:lnTo>
                  <a:pt x="71056" y="313842"/>
                </a:lnTo>
                <a:lnTo>
                  <a:pt x="94779" y="313842"/>
                </a:lnTo>
                <a:lnTo>
                  <a:pt x="108877" y="274180"/>
                </a:lnTo>
                <a:lnTo>
                  <a:pt x="108709" y="265570"/>
                </a:lnTo>
                <a:lnTo>
                  <a:pt x="106989" y="256249"/>
                </a:lnTo>
                <a:lnTo>
                  <a:pt x="105010" y="248778"/>
                </a:lnTo>
                <a:lnTo>
                  <a:pt x="104063" y="245719"/>
                </a:lnTo>
                <a:lnTo>
                  <a:pt x="142688" y="164800"/>
                </a:lnTo>
                <a:lnTo>
                  <a:pt x="163506" y="118190"/>
                </a:lnTo>
                <a:lnTo>
                  <a:pt x="173665" y="88219"/>
                </a:lnTo>
                <a:lnTo>
                  <a:pt x="180314" y="57213"/>
                </a:lnTo>
                <a:lnTo>
                  <a:pt x="181466" y="42348"/>
                </a:lnTo>
                <a:lnTo>
                  <a:pt x="181338" y="23339"/>
                </a:lnTo>
                <a:lnTo>
                  <a:pt x="180698" y="6964"/>
                </a:lnTo>
                <a:lnTo>
                  <a:pt x="180314" y="0"/>
                </a:lnTo>
                <a:close/>
              </a:path>
              <a:path w="181610" h="364489">
                <a:moveTo>
                  <a:pt x="48056" y="315798"/>
                </a:moveTo>
                <a:lnTo>
                  <a:pt x="28282" y="315798"/>
                </a:lnTo>
                <a:lnTo>
                  <a:pt x="24434" y="332397"/>
                </a:lnTo>
                <a:lnTo>
                  <a:pt x="20280" y="363876"/>
                </a:lnTo>
                <a:lnTo>
                  <a:pt x="38010" y="363876"/>
                </a:lnTo>
                <a:lnTo>
                  <a:pt x="42849" y="331177"/>
                </a:lnTo>
                <a:lnTo>
                  <a:pt x="48056" y="315798"/>
                </a:lnTo>
                <a:close/>
              </a:path>
              <a:path w="181610" h="364489">
                <a:moveTo>
                  <a:pt x="70390" y="315798"/>
                </a:moveTo>
                <a:lnTo>
                  <a:pt x="49885" y="315798"/>
                </a:lnTo>
                <a:lnTo>
                  <a:pt x="46062" y="332397"/>
                </a:lnTo>
                <a:lnTo>
                  <a:pt x="42468" y="359524"/>
                </a:lnTo>
                <a:lnTo>
                  <a:pt x="42906" y="363876"/>
                </a:lnTo>
                <a:lnTo>
                  <a:pt x="59374" y="363876"/>
                </a:lnTo>
                <a:lnTo>
                  <a:pt x="59359" y="360133"/>
                </a:lnTo>
                <a:lnTo>
                  <a:pt x="65824" y="329196"/>
                </a:lnTo>
                <a:lnTo>
                  <a:pt x="70390" y="315798"/>
                </a:lnTo>
                <a:close/>
              </a:path>
              <a:path w="181610" h="364489">
                <a:moveTo>
                  <a:pt x="94779" y="313842"/>
                </a:moveTo>
                <a:lnTo>
                  <a:pt x="72898" y="313842"/>
                </a:lnTo>
                <a:lnTo>
                  <a:pt x="70573" y="327875"/>
                </a:lnTo>
                <a:lnTo>
                  <a:pt x="65544" y="348716"/>
                </a:lnTo>
                <a:lnTo>
                  <a:pt x="68506" y="363876"/>
                </a:lnTo>
                <a:lnTo>
                  <a:pt x="80011" y="363876"/>
                </a:lnTo>
                <a:lnTo>
                  <a:pt x="82105" y="361391"/>
                </a:lnTo>
                <a:lnTo>
                  <a:pt x="80772" y="347713"/>
                </a:lnTo>
                <a:lnTo>
                  <a:pt x="88849" y="329057"/>
                </a:lnTo>
                <a:lnTo>
                  <a:pt x="92240" y="318820"/>
                </a:lnTo>
                <a:lnTo>
                  <a:pt x="94779" y="313842"/>
                </a:lnTo>
                <a:close/>
              </a:path>
            </a:pathLst>
          </a:custGeom>
          <a:solidFill>
            <a:srgbClr val="F8A7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922267" y="2310747"/>
            <a:ext cx="87630" cy="26034"/>
          </a:xfrm>
          <a:custGeom>
            <a:avLst/>
            <a:gdLst/>
            <a:ahLst/>
            <a:cxnLst/>
            <a:rect l="l" t="t" r="r" b="b"/>
            <a:pathLst>
              <a:path w="87630" h="26035">
                <a:moveTo>
                  <a:pt x="87121" y="0"/>
                </a:moveTo>
                <a:lnTo>
                  <a:pt x="0" y="5511"/>
                </a:lnTo>
                <a:lnTo>
                  <a:pt x="4140" y="25933"/>
                </a:lnTo>
                <a:lnTo>
                  <a:pt x="83807" y="25933"/>
                </a:lnTo>
                <a:lnTo>
                  <a:pt x="87121" y="0"/>
                </a:lnTo>
                <a:close/>
              </a:path>
            </a:pathLst>
          </a:custGeom>
          <a:solidFill>
            <a:srgbClr val="243B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700061" y="2278161"/>
            <a:ext cx="31115" cy="15875"/>
          </a:xfrm>
          <a:custGeom>
            <a:avLst/>
            <a:gdLst/>
            <a:ahLst/>
            <a:cxnLst/>
            <a:rect l="l" t="t" r="r" b="b"/>
            <a:pathLst>
              <a:path w="31114" h="15875">
                <a:moveTo>
                  <a:pt x="29159" y="0"/>
                </a:moveTo>
                <a:lnTo>
                  <a:pt x="0" y="0"/>
                </a:lnTo>
                <a:lnTo>
                  <a:pt x="1193" y="11341"/>
                </a:lnTo>
                <a:lnTo>
                  <a:pt x="30721" y="15265"/>
                </a:lnTo>
                <a:lnTo>
                  <a:pt x="29159" y="0"/>
                </a:lnTo>
                <a:close/>
              </a:path>
            </a:pathLst>
          </a:custGeom>
          <a:solidFill>
            <a:srgbClr val="243B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011730" y="3310039"/>
            <a:ext cx="2321382" cy="1861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011730" y="3549891"/>
            <a:ext cx="2321382" cy="1861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2016385" y="2893716"/>
            <a:ext cx="843280" cy="222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00" b="1" spc="-55" dirty="0">
                <a:solidFill>
                  <a:srgbClr val="003C7A"/>
                </a:solidFill>
                <a:latin typeface="Arial"/>
                <a:cs typeface="Arial"/>
              </a:rPr>
              <a:t>Pendidikan</a:t>
            </a:r>
            <a:endParaRPr sz="13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14753" y="3236185"/>
            <a:ext cx="1113155" cy="5054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6800"/>
              </a:lnSpc>
              <a:spcBef>
                <a:spcPts val="95"/>
              </a:spcBef>
            </a:pPr>
            <a:r>
              <a:rPr sz="1150" i="1" spc="-30" dirty="0">
                <a:solidFill>
                  <a:srgbClr val="003C7A"/>
                </a:solidFill>
                <a:latin typeface="Arial"/>
                <a:cs typeface="Arial"/>
              </a:rPr>
              <a:t>Tidak </a:t>
            </a:r>
            <a:r>
              <a:rPr sz="1150" i="1" spc="-35" dirty="0">
                <a:solidFill>
                  <a:srgbClr val="003C7A"/>
                </a:solidFill>
                <a:latin typeface="Arial"/>
                <a:cs typeface="Arial"/>
              </a:rPr>
              <a:t>Sekolah  </a:t>
            </a:r>
            <a:r>
              <a:rPr sz="1150" i="1" spc="-5" dirty="0">
                <a:solidFill>
                  <a:srgbClr val="003C7A"/>
                </a:solidFill>
                <a:latin typeface="Arial"/>
                <a:cs typeface="Arial"/>
              </a:rPr>
              <a:t>SD </a:t>
            </a:r>
            <a:r>
              <a:rPr sz="1150" i="1" spc="-20" dirty="0">
                <a:solidFill>
                  <a:srgbClr val="003C7A"/>
                </a:solidFill>
                <a:latin typeface="Arial"/>
                <a:cs typeface="Arial"/>
              </a:rPr>
              <a:t>dan</a:t>
            </a:r>
            <a:r>
              <a:rPr sz="1150" i="1" spc="-21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150" i="1" spc="-40" dirty="0">
                <a:solidFill>
                  <a:srgbClr val="003C7A"/>
                </a:solidFill>
                <a:latin typeface="Arial"/>
                <a:cs typeface="Arial"/>
              </a:rPr>
              <a:t>Sederajat</a:t>
            </a:r>
            <a:endParaRPr sz="1150" dirty="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111710" y="3322255"/>
            <a:ext cx="283845" cy="154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50" b="1" i="1" spc="-25" dirty="0">
                <a:solidFill>
                  <a:srgbClr val="003C7A"/>
                </a:solidFill>
                <a:latin typeface="Arial"/>
                <a:cs typeface="Arial"/>
              </a:rPr>
              <a:t>1,8</a:t>
            </a:r>
            <a:r>
              <a:rPr sz="850" b="1" i="1" spc="-13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850" b="1" i="1" spc="-5" dirty="0">
                <a:solidFill>
                  <a:srgbClr val="003C7A"/>
                </a:solidFill>
                <a:latin typeface="Arial"/>
                <a:cs typeface="Arial"/>
              </a:rPr>
              <a:t>%</a:t>
            </a:r>
            <a:endParaRPr sz="85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099945" y="3578281"/>
            <a:ext cx="617855" cy="154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3985">
              <a:lnSpc>
                <a:spcPct val="100000"/>
              </a:lnSpc>
              <a:spcBef>
                <a:spcPts val="95"/>
              </a:spcBef>
            </a:pPr>
            <a:r>
              <a:rPr sz="850" b="1" i="1" spc="-30" dirty="0">
                <a:solidFill>
                  <a:srgbClr val="003C7A"/>
                </a:solidFill>
                <a:latin typeface="Arial"/>
                <a:cs typeface="Arial"/>
              </a:rPr>
              <a:t>29,5</a:t>
            </a:r>
            <a:r>
              <a:rPr sz="850" b="1" i="1" spc="-8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850" b="1" i="1" spc="-5" dirty="0">
                <a:solidFill>
                  <a:srgbClr val="003C7A"/>
                </a:solidFill>
                <a:latin typeface="Arial"/>
                <a:cs typeface="Arial"/>
              </a:rPr>
              <a:t>%</a:t>
            </a:r>
            <a:endParaRPr sz="850">
              <a:latin typeface="Arial"/>
              <a:cs typeface="Arial"/>
            </a:endParaRPr>
          </a:p>
        </p:txBody>
      </p:sp>
      <p:graphicFrame>
        <p:nvGraphicFramePr>
          <p:cNvPr id="56" name="object 56"/>
          <p:cNvGraphicFramePr>
            <a:graphicFrameLocks noGrp="1"/>
          </p:cNvGraphicFramePr>
          <p:nvPr/>
        </p:nvGraphicFramePr>
        <p:xfrm>
          <a:off x="595703" y="3789743"/>
          <a:ext cx="3703954" cy="9059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1535"/>
                <a:gridCol w="521969"/>
                <a:gridCol w="665480"/>
                <a:gridCol w="394970"/>
              </a:tblGrid>
              <a:tr h="186131">
                <a:tc>
                  <a:txBody>
                    <a:bodyPr/>
                    <a:lstStyle/>
                    <a:p>
                      <a:pPr marL="31750">
                        <a:lnSpc>
                          <a:spcPts val="1345"/>
                        </a:lnSpc>
                        <a:spcBef>
                          <a:spcPts val="20"/>
                        </a:spcBef>
                      </a:pPr>
                      <a:r>
                        <a:rPr sz="1150" i="1" spc="-4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SLTP </a:t>
                      </a:r>
                      <a:r>
                        <a:rPr sz="1150" i="1" spc="-2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dan</a:t>
                      </a:r>
                      <a:r>
                        <a:rPr sz="1150" i="1" spc="-18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50" i="1" spc="-4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Sederajat</a:t>
                      </a:r>
                      <a:endParaRPr sz="1150" dirty="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850" b="1" i="1" spc="-3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22,5</a:t>
                      </a:r>
                      <a:r>
                        <a:rPr sz="850" b="1" i="1" spc="-8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i="1" spc="-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537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86143">
                <a:tc>
                  <a:txBody>
                    <a:bodyPr/>
                    <a:lstStyle/>
                    <a:p>
                      <a:pPr marL="31750">
                        <a:lnSpc>
                          <a:spcPts val="1345"/>
                        </a:lnSpc>
                        <a:spcBef>
                          <a:spcPts val="20"/>
                        </a:spcBef>
                      </a:pPr>
                      <a:r>
                        <a:rPr sz="1150" i="1" spc="-6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SLTA </a:t>
                      </a:r>
                      <a:r>
                        <a:rPr sz="1150" i="1" spc="-2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dan</a:t>
                      </a:r>
                      <a:r>
                        <a:rPr sz="1150" i="1" spc="-15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50" i="1" spc="-4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Sederajat</a:t>
                      </a:r>
                      <a:endParaRPr sz="1150" dirty="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92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850" b="1" i="1" spc="-3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39,2</a:t>
                      </a:r>
                      <a:r>
                        <a:rPr sz="850" b="1" i="1" spc="-9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i="1" spc="-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73273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150" i="1" spc="-1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PT </a:t>
                      </a:r>
                      <a:r>
                        <a:rPr sz="1150" i="1" spc="-2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dan</a:t>
                      </a:r>
                      <a:r>
                        <a:rPr sz="1150" i="1" spc="-16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50" i="1" spc="-4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Sederajat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558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6355" algn="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850" b="1" i="1" spc="-2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6,8</a:t>
                      </a:r>
                      <a:r>
                        <a:rPr sz="850" b="1" i="1" spc="-17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i="1" spc="-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93980" marB="0"/>
                </a:tc>
              </a:tr>
              <a:tr h="206687">
                <a:tc>
                  <a:txBody>
                    <a:bodyPr/>
                    <a:lstStyle/>
                    <a:p>
                      <a:pPr marL="31750">
                        <a:lnSpc>
                          <a:spcPts val="1300"/>
                        </a:lnSpc>
                        <a:spcBef>
                          <a:spcPts val="225"/>
                        </a:spcBef>
                      </a:pPr>
                      <a:r>
                        <a:rPr sz="1150" i="1" spc="-3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TT/TJ/RHS</a:t>
                      </a:r>
                      <a:endParaRPr sz="1150" dirty="0">
                        <a:latin typeface="Arial"/>
                        <a:cs typeface="Arial"/>
                      </a:endParaRPr>
                    </a:p>
                  </a:txBody>
                  <a:tcPr marL="0" marR="0" marT="285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1275" algn="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850" b="1" i="1" spc="-2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0,2</a:t>
                      </a:r>
                      <a:r>
                        <a:rPr sz="850" b="1" i="1" spc="-17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50" b="1" i="1" spc="-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61594" marB="0"/>
                </a:tc>
              </a:tr>
            </a:tbl>
          </a:graphicData>
        </a:graphic>
      </p:graphicFrame>
      <p:sp>
        <p:nvSpPr>
          <p:cNvPr id="57" name="object 57"/>
          <p:cNvSpPr/>
          <p:nvPr/>
        </p:nvSpPr>
        <p:spPr>
          <a:xfrm>
            <a:off x="2041017" y="3133587"/>
            <a:ext cx="2271395" cy="0"/>
          </a:xfrm>
          <a:custGeom>
            <a:avLst/>
            <a:gdLst/>
            <a:ahLst/>
            <a:cxnLst/>
            <a:rect l="l" t="t" r="r" b="b"/>
            <a:pathLst>
              <a:path w="2271395">
                <a:moveTo>
                  <a:pt x="0" y="0"/>
                </a:moveTo>
                <a:lnTo>
                  <a:pt x="2271039" y="0"/>
                </a:lnTo>
              </a:path>
            </a:pathLst>
          </a:custGeom>
          <a:ln w="6350">
            <a:solidFill>
              <a:srgbClr val="003C7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64189" y="2887254"/>
            <a:ext cx="340995" cy="340995"/>
          </a:xfrm>
          <a:custGeom>
            <a:avLst/>
            <a:gdLst/>
            <a:ahLst/>
            <a:cxnLst/>
            <a:rect l="l" t="t" r="r" b="b"/>
            <a:pathLst>
              <a:path w="340994" h="340994">
                <a:moveTo>
                  <a:pt x="170256" y="0"/>
                </a:moveTo>
                <a:lnTo>
                  <a:pt x="125078" y="6097"/>
                </a:lnTo>
                <a:lnTo>
                  <a:pt x="84431" y="23295"/>
                </a:lnTo>
                <a:lnTo>
                  <a:pt x="49957" y="49950"/>
                </a:lnTo>
                <a:lnTo>
                  <a:pt x="23298" y="84422"/>
                </a:lnTo>
                <a:lnTo>
                  <a:pt x="6098" y="125067"/>
                </a:lnTo>
                <a:lnTo>
                  <a:pt x="0" y="170243"/>
                </a:lnTo>
                <a:lnTo>
                  <a:pt x="6098" y="215415"/>
                </a:lnTo>
                <a:lnTo>
                  <a:pt x="23298" y="256059"/>
                </a:lnTo>
                <a:lnTo>
                  <a:pt x="49957" y="290531"/>
                </a:lnTo>
                <a:lnTo>
                  <a:pt x="84431" y="317189"/>
                </a:lnTo>
                <a:lnTo>
                  <a:pt x="125078" y="334388"/>
                </a:lnTo>
                <a:lnTo>
                  <a:pt x="170256" y="340487"/>
                </a:lnTo>
                <a:lnTo>
                  <a:pt x="215428" y="334388"/>
                </a:lnTo>
                <a:lnTo>
                  <a:pt x="256071" y="317189"/>
                </a:lnTo>
                <a:lnTo>
                  <a:pt x="290544" y="290531"/>
                </a:lnTo>
                <a:lnTo>
                  <a:pt x="317201" y="256059"/>
                </a:lnTo>
                <a:lnTo>
                  <a:pt x="334401" y="215415"/>
                </a:lnTo>
                <a:lnTo>
                  <a:pt x="340499" y="170243"/>
                </a:lnTo>
                <a:lnTo>
                  <a:pt x="334401" y="125067"/>
                </a:lnTo>
                <a:lnTo>
                  <a:pt x="317201" y="84422"/>
                </a:lnTo>
                <a:lnTo>
                  <a:pt x="290544" y="49950"/>
                </a:lnTo>
                <a:lnTo>
                  <a:pt x="256071" y="23295"/>
                </a:lnTo>
                <a:lnTo>
                  <a:pt x="215428" y="6097"/>
                </a:lnTo>
                <a:lnTo>
                  <a:pt x="170256" y="0"/>
                </a:lnTo>
                <a:close/>
              </a:path>
            </a:pathLst>
          </a:custGeom>
          <a:solidFill>
            <a:srgbClr val="F48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16751" y="2979397"/>
            <a:ext cx="235369" cy="17487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130659" y="2879829"/>
            <a:ext cx="355600" cy="355600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77800" y="0"/>
                </a:moveTo>
                <a:lnTo>
                  <a:pt x="130533" y="6348"/>
                </a:lnTo>
                <a:lnTo>
                  <a:pt x="88060" y="24260"/>
                </a:lnTo>
                <a:lnTo>
                  <a:pt x="52076" y="52036"/>
                </a:lnTo>
                <a:lnTo>
                  <a:pt x="24274" y="87978"/>
                </a:lnTo>
                <a:lnTo>
                  <a:pt x="6351" y="130385"/>
                </a:lnTo>
                <a:lnTo>
                  <a:pt x="0" y="177558"/>
                </a:lnTo>
                <a:lnTo>
                  <a:pt x="6351" y="224825"/>
                </a:lnTo>
                <a:lnTo>
                  <a:pt x="24274" y="267297"/>
                </a:lnTo>
                <a:lnTo>
                  <a:pt x="52076" y="303282"/>
                </a:lnTo>
                <a:lnTo>
                  <a:pt x="88060" y="331083"/>
                </a:lnTo>
                <a:lnTo>
                  <a:pt x="130533" y="349007"/>
                </a:lnTo>
                <a:lnTo>
                  <a:pt x="177800" y="355358"/>
                </a:lnTo>
                <a:lnTo>
                  <a:pt x="225066" y="349007"/>
                </a:lnTo>
                <a:lnTo>
                  <a:pt x="267539" y="331083"/>
                </a:lnTo>
                <a:lnTo>
                  <a:pt x="303523" y="303282"/>
                </a:lnTo>
                <a:lnTo>
                  <a:pt x="331325" y="267297"/>
                </a:lnTo>
                <a:lnTo>
                  <a:pt x="349248" y="224825"/>
                </a:lnTo>
                <a:lnTo>
                  <a:pt x="355600" y="177558"/>
                </a:lnTo>
                <a:lnTo>
                  <a:pt x="349248" y="130385"/>
                </a:lnTo>
                <a:lnTo>
                  <a:pt x="331325" y="87978"/>
                </a:lnTo>
                <a:lnTo>
                  <a:pt x="303523" y="52036"/>
                </a:lnTo>
                <a:lnTo>
                  <a:pt x="267539" y="24260"/>
                </a:lnTo>
                <a:lnTo>
                  <a:pt x="225066" y="6348"/>
                </a:lnTo>
                <a:lnTo>
                  <a:pt x="177800" y="0"/>
                </a:lnTo>
                <a:close/>
              </a:path>
            </a:pathLst>
          </a:custGeom>
          <a:solidFill>
            <a:srgbClr val="FFCF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226916" y="3044414"/>
            <a:ext cx="172173" cy="8459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167004" y="2986021"/>
            <a:ext cx="283210" cy="99060"/>
          </a:xfrm>
          <a:custGeom>
            <a:avLst/>
            <a:gdLst/>
            <a:ahLst/>
            <a:cxnLst/>
            <a:rect l="l" t="t" r="r" b="b"/>
            <a:pathLst>
              <a:path w="283209" h="99060">
                <a:moveTo>
                  <a:pt x="141465" y="0"/>
                </a:moveTo>
                <a:lnTo>
                  <a:pt x="0" y="49314"/>
                </a:lnTo>
                <a:lnTo>
                  <a:pt x="141465" y="98628"/>
                </a:lnTo>
                <a:lnTo>
                  <a:pt x="282917" y="49314"/>
                </a:lnTo>
                <a:lnTo>
                  <a:pt x="141465" y="0"/>
                </a:lnTo>
                <a:close/>
              </a:path>
            </a:pathLst>
          </a:custGeom>
          <a:solidFill>
            <a:srgbClr val="3149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202481" y="3015643"/>
            <a:ext cx="110959" cy="9258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260022" y="1739100"/>
            <a:ext cx="550100" cy="64772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911646" y="1762239"/>
            <a:ext cx="550113" cy="62458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561073" y="1924227"/>
            <a:ext cx="550113" cy="46259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4553186" y="1448851"/>
            <a:ext cx="1158875" cy="212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b="1" spc="-25" dirty="0">
                <a:solidFill>
                  <a:srgbClr val="003C7A"/>
                </a:solidFill>
                <a:latin typeface="Arial"/>
                <a:cs typeface="Arial"/>
              </a:rPr>
              <a:t>Usia</a:t>
            </a:r>
            <a:r>
              <a:rPr sz="1200" b="1" spc="-15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200" b="1" spc="-35" dirty="0">
                <a:solidFill>
                  <a:srgbClr val="003C7A"/>
                </a:solidFill>
                <a:latin typeface="Arial"/>
                <a:cs typeface="Arial"/>
              </a:rPr>
              <a:t>Responden</a:t>
            </a:r>
            <a:endParaRPr sz="12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4668762" y="2474611"/>
            <a:ext cx="430530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b="1" spc="-40" dirty="0">
                <a:solidFill>
                  <a:srgbClr val="221F1F"/>
                </a:solidFill>
                <a:latin typeface="Arial"/>
                <a:cs typeface="Arial"/>
              </a:rPr>
              <a:t>20,5</a:t>
            </a:r>
            <a:r>
              <a:rPr sz="1100" b="1" spc="-150" dirty="0">
                <a:solidFill>
                  <a:srgbClr val="221F1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221F1F"/>
                </a:solidFill>
                <a:latin typeface="Arial"/>
                <a:cs typeface="Arial"/>
              </a:rPr>
              <a:t>%</a:t>
            </a:r>
            <a:endParaRPr sz="11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335920" y="2474611"/>
            <a:ext cx="430530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b="1" spc="-40" dirty="0">
                <a:solidFill>
                  <a:srgbClr val="221F1F"/>
                </a:solidFill>
                <a:latin typeface="Arial"/>
                <a:cs typeface="Arial"/>
              </a:rPr>
              <a:t>29,8</a:t>
            </a:r>
            <a:r>
              <a:rPr sz="1100" b="1" spc="-150" dirty="0">
                <a:solidFill>
                  <a:srgbClr val="221F1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221F1F"/>
                </a:solidFill>
                <a:latin typeface="Arial"/>
                <a:cs typeface="Arial"/>
              </a:rPr>
              <a:t>%</a:t>
            </a:r>
            <a:endParaRPr sz="11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967949" y="2474611"/>
            <a:ext cx="430530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b="1" spc="-40" dirty="0">
                <a:solidFill>
                  <a:srgbClr val="221F1F"/>
                </a:solidFill>
                <a:latin typeface="Arial"/>
                <a:cs typeface="Arial"/>
              </a:rPr>
              <a:t>29,2</a:t>
            </a:r>
            <a:r>
              <a:rPr sz="1100" b="1" spc="-150" dirty="0">
                <a:solidFill>
                  <a:srgbClr val="221F1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221F1F"/>
                </a:solidFill>
                <a:latin typeface="Arial"/>
                <a:cs typeface="Arial"/>
              </a:rPr>
              <a:t>%</a:t>
            </a:r>
            <a:endParaRPr sz="11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625110" y="2474611"/>
            <a:ext cx="430530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b="1" spc="-40" dirty="0">
                <a:solidFill>
                  <a:srgbClr val="221F1F"/>
                </a:solidFill>
                <a:latin typeface="Arial"/>
                <a:cs typeface="Arial"/>
              </a:rPr>
              <a:t>20,5</a:t>
            </a:r>
            <a:r>
              <a:rPr sz="1100" b="1" spc="-150" dirty="0">
                <a:solidFill>
                  <a:srgbClr val="221F1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221F1F"/>
                </a:solidFill>
                <a:latin typeface="Arial"/>
                <a:cs typeface="Arial"/>
              </a:rPr>
              <a:t>%</a:t>
            </a:r>
            <a:endParaRPr sz="1100">
              <a:latin typeface="Arial"/>
              <a:cs typeface="Arial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5322828" y="2205864"/>
            <a:ext cx="424487" cy="13326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975486" y="2205864"/>
            <a:ext cx="422435" cy="13336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696930" y="2205864"/>
            <a:ext cx="278392" cy="13326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624400" y="1924227"/>
            <a:ext cx="550125" cy="46259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702926" y="2205871"/>
            <a:ext cx="57785" cy="131445"/>
          </a:xfrm>
          <a:custGeom>
            <a:avLst/>
            <a:gdLst/>
            <a:ahLst/>
            <a:cxnLst/>
            <a:rect l="l" t="t" r="r" b="b"/>
            <a:pathLst>
              <a:path w="57785" h="131444">
                <a:moveTo>
                  <a:pt x="57327" y="36766"/>
                </a:moveTo>
                <a:lnTo>
                  <a:pt x="32308" y="36766"/>
                </a:lnTo>
                <a:lnTo>
                  <a:pt x="32308" y="131038"/>
                </a:lnTo>
                <a:lnTo>
                  <a:pt x="57327" y="131038"/>
                </a:lnTo>
                <a:lnTo>
                  <a:pt x="57327" y="36766"/>
                </a:lnTo>
                <a:close/>
              </a:path>
              <a:path w="57785" h="131444">
                <a:moveTo>
                  <a:pt x="57327" y="0"/>
                </a:moveTo>
                <a:lnTo>
                  <a:pt x="37033" y="0"/>
                </a:lnTo>
                <a:lnTo>
                  <a:pt x="34454" y="5780"/>
                </a:lnTo>
                <a:lnTo>
                  <a:pt x="30967" y="11180"/>
                </a:lnTo>
                <a:lnTo>
                  <a:pt x="0" y="33032"/>
                </a:lnTo>
                <a:lnTo>
                  <a:pt x="0" y="55727"/>
                </a:lnTo>
                <a:lnTo>
                  <a:pt x="9000" y="52236"/>
                </a:lnTo>
                <a:lnTo>
                  <a:pt x="17387" y="47913"/>
                </a:lnTo>
                <a:lnTo>
                  <a:pt x="25158" y="42758"/>
                </a:lnTo>
                <a:lnTo>
                  <a:pt x="32308" y="36766"/>
                </a:lnTo>
                <a:lnTo>
                  <a:pt x="57327" y="36766"/>
                </a:lnTo>
                <a:lnTo>
                  <a:pt x="573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790356" y="2205870"/>
            <a:ext cx="305643" cy="13103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543742" y="2396134"/>
            <a:ext cx="2608580" cy="0"/>
          </a:xfrm>
          <a:custGeom>
            <a:avLst/>
            <a:gdLst/>
            <a:ahLst/>
            <a:cxnLst/>
            <a:rect l="l" t="t" r="r" b="b"/>
            <a:pathLst>
              <a:path w="2608579">
                <a:moveTo>
                  <a:pt x="0" y="0"/>
                </a:moveTo>
                <a:lnTo>
                  <a:pt x="2608465" y="0"/>
                </a:lnTo>
              </a:path>
            </a:pathLst>
          </a:custGeom>
          <a:ln w="30099">
            <a:solidFill>
              <a:srgbClr val="003C7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772335" y="1566241"/>
            <a:ext cx="1332865" cy="0"/>
          </a:xfrm>
          <a:custGeom>
            <a:avLst/>
            <a:gdLst/>
            <a:ahLst/>
            <a:cxnLst/>
            <a:rect l="l" t="t" r="r" b="b"/>
            <a:pathLst>
              <a:path w="1332865">
                <a:moveTo>
                  <a:pt x="0" y="0"/>
                </a:moveTo>
                <a:lnTo>
                  <a:pt x="1332445" y="0"/>
                </a:lnTo>
              </a:path>
            </a:pathLst>
          </a:custGeom>
          <a:ln w="12700">
            <a:solidFill>
              <a:srgbClr val="003C7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4900476" y="2979384"/>
            <a:ext cx="956310" cy="3822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00" b="1" spc="-70" dirty="0">
                <a:solidFill>
                  <a:srgbClr val="003C7A"/>
                </a:solidFill>
                <a:latin typeface="Arial"/>
                <a:cs typeface="Arial"/>
              </a:rPr>
              <a:t>Agama</a:t>
            </a:r>
            <a:endParaRPr sz="2300">
              <a:latin typeface="Arial"/>
              <a:cs typeface="Arial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4897678" y="3645268"/>
            <a:ext cx="139065" cy="139065"/>
          </a:xfrm>
          <a:custGeom>
            <a:avLst/>
            <a:gdLst/>
            <a:ahLst/>
            <a:cxnLst/>
            <a:rect l="l" t="t" r="r" b="b"/>
            <a:pathLst>
              <a:path w="139064" h="139064">
                <a:moveTo>
                  <a:pt x="138582" y="138582"/>
                </a:moveTo>
                <a:lnTo>
                  <a:pt x="0" y="138582"/>
                </a:lnTo>
                <a:lnTo>
                  <a:pt x="0" y="0"/>
                </a:lnTo>
                <a:lnTo>
                  <a:pt x="138582" y="0"/>
                </a:lnTo>
                <a:lnTo>
                  <a:pt x="138582" y="138582"/>
                </a:lnTo>
                <a:close/>
              </a:path>
            </a:pathLst>
          </a:custGeom>
          <a:solidFill>
            <a:srgbClr val="95C9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6598691" y="4487114"/>
            <a:ext cx="490220" cy="2717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476884" algn="l"/>
              </a:tabLst>
            </a:pPr>
            <a:r>
              <a:rPr sz="1600" b="1" u="heavy" dirty="0">
                <a:solidFill>
                  <a:srgbClr val="003C7A"/>
                </a:solidFill>
                <a:uFill>
                  <a:solidFill>
                    <a:srgbClr val="CA1543"/>
                  </a:solidFill>
                </a:uFill>
                <a:latin typeface="Arial"/>
                <a:cs typeface="Arial"/>
              </a:rPr>
              <a:t> 	</a:t>
            </a:r>
            <a:endParaRPr sz="1600">
              <a:latin typeface="Arial"/>
              <a:cs typeface="Arial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897678" y="3964622"/>
            <a:ext cx="139065" cy="139065"/>
          </a:xfrm>
          <a:custGeom>
            <a:avLst/>
            <a:gdLst/>
            <a:ahLst/>
            <a:cxnLst/>
            <a:rect l="l" t="t" r="r" b="b"/>
            <a:pathLst>
              <a:path w="139064" h="139064">
                <a:moveTo>
                  <a:pt x="138582" y="138582"/>
                </a:moveTo>
                <a:lnTo>
                  <a:pt x="0" y="138582"/>
                </a:lnTo>
                <a:lnTo>
                  <a:pt x="0" y="0"/>
                </a:lnTo>
                <a:lnTo>
                  <a:pt x="138582" y="0"/>
                </a:lnTo>
                <a:lnTo>
                  <a:pt x="138582" y="138582"/>
                </a:lnTo>
                <a:close/>
              </a:path>
            </a:pathLst>
          </a:custGeom>
          <a:solidFill>
            <a:srgbClr val="008A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897678" y="4269486"/>
            <a:ext cx="139065" cy="139065"/>
          </a:xfrm>
          <a:custGeom>
            <a:avLst/>
            <a:gdLst/>
            <a:ahLst/>
            <a:cxnLst/>
            <a:rect l="l" t="t" r="r" b="b"/>
            <a:pathLst>
              <a:path w="139064" h="139064">
                <a:moveTo>
                  <a:pt x="138582" y="138582"/>
                </a:moveTo>
                <a:lnTo>
                  <a:pt x="0" y="138582"/>
                </a:lnTo>
                <a:lnTo>
                  <a:pt x="0" y="0"/>
                </a:lnTo>
                <a:lnTo>
                  <a:pt x="138582" y="0"/>
                </a:lnTo>
                <a:lnTo>
                  <a:pt x="138582" y="138582"/>
                </a:lnTo>
                <a:close/>
              </a:path>
            </a:pathLst>
          </a:custGeom>
          <a:solidFill>
            <a:srgbClr val="F692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897678" y="4559871"/>
            <a:ext cx="139065" cy="139065"/>
          </a:xfrm>
          <a:custGeom>
            <a:avLst/>
            <a:gdLst/>
            <a:ahLst/>
            <a:cxnLst/>
            <a:rect l="l" t="t" r="r" b="b"/>
            <a:pathLst>
              <a:path w="139064" h="139064">
                <a:moveTo>
                  <a:pt x="138582" y="138582"/>
                </a:moveTo>
                <a:lnTo>
                  <a:pt x="0" y="138582"/>
                </a:lnTo>
                <a:lnTo>
                  <a:pt x="0" y="0"/>
                </a:lnTo>
                <a:lnTo>
                  <a:pt x="138582" y="0"/>
                </a:lnTo>
                <a:lnTo>
                  <a:pt x="138582" y="138582"/>
                </a:lnTo>
                <a:close/>
              </a:path>
            </a:pathLst>
          </a:custGeom>
          <a:solidFill>
            <a:srgbClr val="CA15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611391" y="3113354"/>
            <a:ext cx="464820" cy="1454150"/>
          </a:xfrm>
          <a:custGeom>
            <a:avLst/>
            <a:gdLst/>
            <a:ahLst/>
            <a:cxnLst/>
            <a:rect l="l" t="t" r="r" b="b"/>
            <a:pathLst>
              <a:path w="464820" h="1454150">
                <a:moveTo>
                  <a:pt x="0" y="1454124"/>
                </a:moveTo>
                <a:lnTo>
                  <a:pt x="464616" y="1454124"/>
                </a:lnTo>
                <a:lnTo>
                  <a:pt x="464616" y="0"/>
                </a:lnTo>
                <a:lnTo>
                  <a:pt x="0" y="0"/>
                </a:lnTo>
                <a:lnTo>
                  <a:pt x="0" y="1454124"/>
                </a:lnTo>
                <a:close/>
              </a:path>
            </a:pathLst>
          </a:custGeom>
          <a:solidFill>
            <a:srgbClr val="95C95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7" name="object 87"/>
          <p:cNvGraphicFramePr>
            <a:graphicFrameLocks noGrp="1"/>
          </p:cNvGraphicFramePr>
          <p:nvPr/>
        </p:nvGraphicFramePr>
        <p:xfrm>
          <a:off x="5065662" y="3604442"/>
          <a:ext cx="2010408" cy="1083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7230"/>
                <a:gridCol w="848359"/>
                <a:gridCol w="464819"/>
              </a:tblGrid>
              <a:tr h="267137">
                <a:tc>
                  <a:txBody>
                    <a:bodyPr/>
                    <a:lstStyle/>
                    <a:p>
                      <a:pPr marL="31750">
                        <a:lnSpc>
                          <a:spcPts val="1780"/>
                        </a:lnSpc>
                      </a:pPr>
                      <a:r>
                        <a:rPr sz="1600" spc="-6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Islam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1785"/>
                        </a:lnSpc>
                      </a:pPr>
                      <a:r>
                        <a:rPr sz="1600" b="1" spc="-3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98</a:t>
                      </a:r>
                      <a:r>
                        <a:rPr sz="1600" b="1" spc="-13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1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5C958"/>
                    </a:solidFill>
                  </a:tcPr>
                </a:tc>
              </a:tr>
              <a:tr h="304867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600" spc="-6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Kristen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0320" marB="0"/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600" b="1" spc="-4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1,0</a:t>
                      </a:r>
                      <a:r>
                        <a:rPr sz="1600" b="1" spc="-14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1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032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5C958"/>
                    </a:solidFill>
                  </a:tcPr>
                </a:tc>
              </a:tr>
              <a:tr h="342597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600" spc="-6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Hindu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0320" marB="0"/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600" b="1" spc="-4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0,8</a:t>
                      </a:r>
                      <a:r>
                        <a:rPr sz="1600" b="1" spc="-14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1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032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85331">
                      <a:solidFill>
                        <a:srgbClr val="008AD1"/>
                      </a:solidFill>
                      <a:prstDash val="solid"/>
                    </a:lnB>
                    <a:solidFill>
                      <a:srgbClr val="95C958"/>
                    </a:solidFill>
                  </a:tcPr>
                </a:tc>
              </a:tr>
              <a:tr h="168824">
                <a:tc>
                  <a:txBody>
                    <a:bodyPr/>
                    <a:lstStyle/>
                    <a:p>
                      <a:pPr marL="31750">
                        <a:lnSpc>
                          <a:spcPts val="1230"/>
                        </a:lnSpc>
                      </a:pPr>
                      <a:r>
                        <a:rPr sz="1600" spc="-6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Budha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1230"/>
                        </a:lnSpc>
                      </a:pPr>
                      <a:r>
                        <a:rPr sz="1600" b="1" spc="-4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0,2</a:t>
                      </a:r>
                      <a:r>
                        <a:rPr sz="1600" b="1" spc="-14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1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85331">
                      <a:solidFill>
                        <a:srgbClr val="008AD1"/>
                      </a:solidFill>
                      <a:prstDash val="solid"/>
                    </a:lnT>
                    <a:solidFill>
                      <a:srgbClr val="F6924D"/>
                    </a:solidFill>
                  </a:tcPr>
                </a:tc>
              </a:tr>
            </a:tbl>
          </a:graphicData>
        </a:graphic>
      </p:graphicFrame>
      <p:sp>
        <p:nvSpPr>
          <p:cNvPr id="88" name="object 88"/>
          <p:cNvSpPr/>
          <p:nvPr/>
        </p:nvSpPr>
        <p:spPr>
          <a:xfrm>
            <a:off x="5964415" y="3053911"/>
            <a:ext cx="534714" cy="48951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916747" y="3432670"/>
            <a:ext cx="921385" cy="0"/>
          </a:xfrm>
          <a:custGeom>
            <a:avLst/>
            <a:gdLst/>
            <a:ahLst/>
            <a:cxnLst/>
            <a:rect l="l" t="t" r="r" b="b"/>
            <a:pathLst>
              <a:path w="921385">
                <a:moveTo>
                  <a:pt x="0" y="0"/>
                </a:moveTo>
                <a:lnTo>
                  <a:pt x="921207" y="0"/>
                </a:lnTo>
              </a:path>
            </a:pathLst>
          </a:custGeom>
          <a:ln w="6350">
            <a:solidFill>
              <a:srgbClr val="003C7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>
            <a:spLocks noGrp="1"/>
          </p:cNvSpPr>
          <p:nvPr>
            <p:ph type="title"/>
          </p:nvPr>
        </p:nvSpPr>
        <p:spPr>
          <a:xfrm>
            <a:off x="1522616" y="359116"/>
            <a:ext cx="4124325" cy="1015365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12700" marR="10795">
              <a:lnSpc>
                <a:spcPct val="77700"/>
              </a:lnSpc>
              <a:spcBef>
                <a:spcPts val="1085"/>
              </a:spcBef>
            </a:pPr>
            <a:r>
              <a:rPr sz="3650" spc="-125" dirty="0"/>
              <a:t>GAMBARAN</a:t>
            </a:r>
            <a:r>
              <a:rPr sz="3650" spc="-385" dirty="0"/>
              <a:t> </a:t>
            </a:r>
            <a:r>
              <a:rPr sz="3650" spc="-145" dirty="0"/>
              <a:t>UMUM  RESPONDEN</a:t>
            </a:r>
            <a:endParaRPr sz="3650"/>
          </a:p>
        </p:txBody>
      </p:sp>
      <p:sp>
        <p:nvSpPr>
          <p:cNvPr id="91" name="object 91"/>
          <p:cNvSpPr/>
          <p:nvPr/>
        </p:nvSpPr>
        <p:spPr>
          <a:xfrm>
            <a:off x="734148" y="459241"/>
            <a:ext cx="645160" cy="829944"/>
          </a:xfrm>
          <a:custGeom>
            <a:avLst/>
            <a:gdLst/>
            <a:ahLst/>
            <a:cxnLst/>
            <a:rect l="l" t="t" r="r" b="b"/>
            <a:pathLst>
              <a:path w="645160" h="829944">
                <a:moveTo>
                  <a:pt x="645071" y="0"/>
                </a:moveTo>
                <a:lnTo>
                  <a:pt x="0" y="0"/>
                </a:lnTo>
                <a:lnTo>
                  <a:pt x="0" y="829373"/>
                </a:lnTo>
                <a:lnTo>
                  <a:pt x="512559" y="829373"/>
                </a:lnTo>
                <a:lnTo>
                  <a:pt x="554445" y="822618"/>
                </a:lnTo>
                <a:lnTo>
                  <a:pt x="590821" y="803808"/>
                </a:lnTo>
                <a:lnTo>
                  <a:pt x="619505" y="775123"/>
                </a:lnTo>
                <a:lnTo>
                  <a:pt x="638316" y="738747"/>
                </a:lnTo>
                <a:lnTo>
                  <a:pt x="645071" y="696861"/>
                </a:lnTo>
                <a:lnTo>
                  <a:pt x="645071" y="0"/>
                </a:lnTo>
                <a:close/>
              </a:path>
            </a:pathLst>
          </a:custGeom>
          <a:solidFill>
            <a:srgbClr val="003C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922828" y="567972"/>
            <a:ext cx="267970" cy="612140"/>
          </a:xfrm>
          <a:custGeom>
            <a:avLst/>
            <a:gdLst/>
            <a:ahLst/>
            <a:cxnLst/>
            <a:rect l="l" t="t" r="r" b="b"/>
            <a:pathLst>
              <a:path w="267969" h="612140">
                <a:moveTo>
                  <a:pt x="267716" y="171678"/>
                </a:moveTo>
                <a:lnTo>
                  <a:pt x="150901" y="171678"/>
                </a:lnTo>
                <a:lnTo>
                  <a:pt x="150901" y="611911"/>
                </a:lnTo>
                <a:lnTo>
                  <a:pt x="267716" y="611911"/>
                </a:lnTo>
                <a:lnTo>
                  <a:pt x="267716" y="171678"/>
                </a:lnTo>
                <a:close/>
              </a:path>
              <a:path w="267969" h="612140">
                <a:moveTo>
                  <a:pt x="267716" y="0"/>
                </a:moveTo>
                <a:lnTo>
                  <a:pt x="172935" y="0"/>
                </a:lnTo>
                <a:lnTo>
                  <a:pt x="160856" y="26987"/>
                </a:lnTo>
                <a:lnTo>
                  <a:pt x="144564" y="52228"/>
                </a:lnTo>
                <a:lnTo>
                  <a:pt x="99352" y="97485"/>
                </a:lnTo>
                <a:lnTo>
                  <a:pt x="47704" y="132557"/>
                </a:lnTo>
                <a:lnTo>
                  <a:pt x="0" y="154228"/>
                </a:lnTo>
                <a:lnTo>
                  <a:pt x="0" y="260235"/>
                </a:lnTo>
                <a:lnTo>
                  <a:pt x="42012" y="243942"/>
                </a:lnTo>
                <a:lnTo>
                  <a:pt x="81165" y="223753"/>
                </a:lnTo>
                <a:lnTo>
                  <a:pt x="117461" y="199665"/>
                </a:lnTo>
                <a:lnTo>
                  <a:pt x="150901" y="171678"/>
                </a:lnTo>
                <a:lnTo>
                  <a:pt x="267716" y="171678"/>
                </a:lnTo>
                <a:lnTo>
                  <a:pt x="2677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445927" cy="11923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34283" y="3861917"/>
            <a:ext cx="4330623" cy="1177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72494" y="24779"/>
            <a:ext cx="2800350" cy="244475"/>
          </a:xfrm>
          <a:custGeom>
            <a:avLst/>
            <a:gdLst/>
            <a:ahLst/>
            <a:cxnLst/>
            <a:rect l="l" t="t" r="r" b="b"/>
            <a:pathLst>
              <a:path w="2800350" h="244475">
                <a:moveTo>
                  <a:pt x="2799905" y="0"/>
                </a:moveTo>
                <a:lnTo>
                  <a:pt x="0" y="0"/>
                </a:lnTo>
                <a:lnTo>
                  <a:pt x="241947" y="199834"/>
                </a:lnTo>
                <a:lnTo>
                  <a:pt x="269933" y="218629"/>
                </a:lnTo>
                <a:lnTo>
                  <a:pt x="302004" y="232500"/>
                </a:lnTo>
                <a:lnTo>
                  <a:pt x="337082" y="241087"/>
                </a:lnTo>
                <a:lnTo>
                  <a:pt x="374091" y="244030"/>
                </a:lnTo>
                <a:lnTo>
                  <a:pt x="2799905" y="244030"/>
                </a:lnTo>
                <a:lnTo>
                  <a:pt x="2799905" y="0"/>
                </a:lnTo>
                <a:close/>
              </a:path>
            </a:pathLst>
          </a:custGeom>
          <a:solidFill>
            <a:srgbClr val="D5EE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14022" y="24779"/>
            <a:ext cx="2358390" cy="244475"/>
          </a:xfrm>
          <a:custGeom>
            <a:avLst/>
            <a:gdLst/>
            <a:ahLst/>
            <a:cxnLst/>
            <a:rect l="l" t="t" r="r" b="b"/>
            <a:pathLst>
              <a:path w="2358390" h="244475">
                <a:moveTo>
                  <a:pt x="2358377" y="0"/>
                </a:moveTo>
                <a:lnTo>
                  <a:pt x="0" y="0"/>
                </a:lnTo>
                <a:lnTo>
                  <a:pt x="194703" y="190931"/>
                </a:lnTo>
                <a:lnTo>
                  <a:pt x="223513" y="213367"/>
                </a:lnTo>
                <a:lnTo>
                  <a:pt x="257735" y="230049"/>
                </a:lnTo>
                <a:lnTo>
                  <a:pt x="295950" y="240446"/>
                </a:lnTo>
                <a:lnTo>
                  <a:pt x="336740" y="244030"/>
                </a:lnTo>
                <a:lnTo>
                  <a:pt x="2358377" y="244030"/>
                </a:lnTo>
                <a:lnTo>
                  <a:pt x="2358377" y="0"/>
                </a:lnTo>
                <a:close/>
              </a:path>
            </a:pathLst>
          </a:custGeom>
          <a:solidFill>
            <a:srgbClr val="6CCE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749329" y="35283"/>
            <a:ext cx="18618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40" dirty="0">
                <a:solidFill>
                  <a:srgbClr val="003C7A"/>
                </a:solidFill>
                <a:latin typeface="Arial"/>
                <a:cs typeface="Arial"/>
              </a:rPr>
              <a:t>Gambaran </a:t>
            </a:r>
            <a:r>
              <a:rPr sz="1100" b="1" spc="-35" dirty="0">
                <a:solidFill>
                  <a:srgbClr val="003C7A"/>
                </a:solidFill>
                <a:latin typeface="Arial"/>
                <a:cs typeface="Arial"/>
              </a:rPr>
              <a:t>Umum</a:t>
            </a:r>
            <a:r>
              <a:rPr sz="1100" b="1" spc="-21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100" b="1" spc="-45" dirty="0">
                <a:solidFill>
                  <a:srgbClr val="003C7A"/>
                </a:solidFill>
                <a:latin typeface="Arial"/>
                <a:cs typeface="Arial"/>
              </a:rPr>
              <a:t>Responden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80216" y="35283"/>
            <a:ext cx="10350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003C7A"/>
                </a:solidFill>
                <a:latin typeface="Arial"/>
                <a:cs typeface="Arial"/>
              </a:rPr>
              <a:t>1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12388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400" y="0"/>
                </a:lnTo>
              </a:path>
            </a:pathLst>
          </a:custGeom>
          <a:ln w="24777">
            <a:solidFill>
              <a:srgbClr val="6CCE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280542" y="1438877"/>
            <a:ext cx="1676400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b="1" spc="-20" dirty="0">
                <a:solidFill>
                  <a:srgbClr val="003C7A"/>
                </a:solidFill>
                <a:latin typeface="Arial"/>
                <a:cs typeface="Arial"/>
              </a:rPr>
              <a:t>Keuangan Keluarga </a:t>
            </a:r>
            <a:r>
              <a:rPr sz="950" b="1" spc="-15" dirty="0">
                <a:solidFill>
                  <a:srgbClr val="003C7A"/>
                </a:solidFill>
                <a:latin typeface="Arial"/>
                <a:cs typeface="Arial"/>
              </a:rPr>
              <a:t>Per</a:t>
            </a:r>
            <a:r>
              <a:rPr sz="950" b="1" spc="-210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950" b="1" spc="-25" dirty="0">
                <a:solidFill>
                  <a:srgbClr val="003C7A"/>
                </a:solidFill>
                <a:latin typeface="Arial"/>
                <a:cs typeface="Arial"/>
              </a:rPr>
              <a:t>Bulan</a:t>
            </a:r>
            <a:endParaRPr sz="95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86490" y="1127508"/>
            <a:ext cx="394970" cy="227965"/>
          </a:xfrm>
          <a:custGeom>
            <a:avLst/>
            <a:gdLst/>
            <a:ahLst/>
            <a:cxnLst/>
            <a:rect l="l" t="t" r="r" b="b"/>
            <a:pathLst>
              <a:path w="394969" h="227965">
                <a:moveTo>
                  <a:pt x="198485" y="0"/>
                </a:moveTo>
                <a:lnTo>
                  <a:pt x="148277" y="3193"/>
                </a:lnTo>
                <a:lnTo>
                  <a:pt x="100701" y="13808"/>
                </a:lnTo>
                <a:lnTo>
                  <a:pt x="58470" y="31873"/>
                </a:lnTo>
                <a:lnTo>
                  <a:pt x="16271" y="57023"/>
                </a:lnTo>
                <a:lnTo>
                  <a:pt x="0" y="67560"/>
                </a:lnTo>
                <a:lnTo>
                  <a:pt x="0" y="113826"/>
                </a:lnTo>
                <a:lnTo>
                  <a:pt x="14612" y="155873"/>
                </a:lnTo>
                <a:lnTo>
                  <a:pt x="56819" y="193024"/>
                </a:lnTo>
                <a:lnTo>
                  <a:pt x="98679" y="211893"/>
                </a:lnTo>
                <a:lnTo>
                  <a:pt x="146034" y="223438"/>
                </a:lnTo>
                <a:lnTo>
                  <a:pt x="196168" y="227631"/>
                </a:lnTo>
                <a:lnTo>
                  <a:pt x="246370" y="224445"/>
                </a:lnTo>
                <a:lnTo>
                  <a:pt x="293924" y="213854"/>
                </a:lnTo>
                <a:lnTo>
                  <a:pt x="336118" y="195830"/>
                </a:lnTo>
                <a:lnTo>
                  <a:pt x="380358" y="157684"/>
                </a:lnTo>
                <a:lnTo>
                  <a:pt x="394498" y="113826"/>
                </a:lnTo>
                <a:lnTo>
                  <a:pt x="394512" y="69072"/>
                </a:lnTo>
                <a:lnTo>
                  <a:pt x="367225" y="52198"/>
                </a:lnTo>
                <a:lnTo>
                  <a:pt x="337756" y="34667"/>
                </a:lnTo>
                <a:lnTo>
                  <a:pt x="295939" y="15765"/>
                </a:lnTo>
                <a:lnTo>
                  <a:pt x="248610" y="4200"/>
                </a:lnTo>
                <a:lnTo>
                  <a:pt x="198485" y="0"/>
                </a:lnTo>
                <a:close/>
              </a:path>
            </a:pathLst>
          </a:custGeom>
          <a:solidFill>
            <a:srgbClr val="FBB61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88627" y="1082767"/>
            <a:ext cx="390525" cy="227965"/>
          </a:xfrm>
          <a:custGeom>
            <a:avLst/>
            <a:gdLst/>
            <a:ahLst/>
            <a:cxnLst/>
            <a:rect l="l" t="t" r="r" b="b"/>
            <a:pathLst>
              <a:path w="390525" h="227965">
                <a:moveTo>
                  <a:pt x="196348" y="0"/>
                </a:moveTo>
                <a:lnTo>
                  <a:pt x="146140" y="3193"/>
                </a:lnTo>
                <a:lnTo>
                  <a:pt x="98564" y="13808"/>
                </a:lnTo>
                <a:lnTo>
                  <a:pt x="56334" y="31873"/>
                </a:lnTo>
                <a:lnTo>
                  <a:pt x="19144" y="61046"/>
                </a:lnTo>
                <a:lnTo>
                  <a:pt x="357" y="94454"/>
                </a:lnTo>
                <a:lnTo>
                  <a:pt x="0" y="129391"/>
                </a:lnTo>
                <a:lnTo>
                  <a:pt x="18099" y="163150"/>
                </a:lnTo>
                <a:lnTo>
                  <a:pt x="54683" y="193024"/>
                </a:lnTo>
                <a:lnTo>
                  <a:pt x="96543" y="211893"/>
                </a:lnTo>
                <a:lnTo>
                  <a:pt x="143897" y="223438"/>
                </a:lnTo>
                <a:lnTo>
                  <a:pt x="194032" y="227631"/>
                </a:lnTo>
                <a:lnTo>
                  <a:pt x="244234" y="224445"/>
                </a:lnTo>
                <a:lnTo>
                  <a:pt x="291788" y="213854"/>
                </a:lnTo>
                <a:lnTo>
                  <a:pt x="333981" y="195830"/>
                </a:lnTo>
                <a:lnTo>
                  <a:pt x="371124" y="166693"/>
                </a:lnTo>
                <a:lnTo>
                  <a:pt x="389888" y="133300"/>
                </a:lnTo>
                <a:lnTo>
                  <a:pt x="390245" y="98359"/>
                </a:lnTo>
                <a:lnTo>
                  <a:pt x="372165" y="64579"/>
                </a:lnTo>
                <a:lnTo>
                  <a:pt x="335620" y="34667"/>
                </a:lnTo>
                <a:lnTo>
                  <a:pt x="293802" y="15765"/>
                </a:lnTo>
                <a:lnTo>
                  <a:pt x="246474" y="4200"/>
                </a:lnTo>
                <a:lnTo>
                  <a:pt x="196348" y="0"/>
                </a:lnTo>
                <a:close/>
              </a:path>
            </a:pathLst>
          </a:custGeom>
          <a:solidFill>
            <a:srgbClr val="FFD1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22293" y="1112830"/>
            <a:ext cx="323215" cy="160020"/>
          </a:xfrm>
          <a:custGeom>
            <a:avLst/>
            <a:gdLst/>
            <a:ahLst/>
            <a:cxnLst/>
            <a:rect l="l" t="t" r="r" b="b"/>
            <a:pathLst>
              <a:path w="323214" h="160019">
                <a:moveTo>
                  <a:pt x="159219" y="0"/>
                </a:moveTo>
                <a:lnTo>
                  <a:pt x="94353" y="7231"/>
                </a:lnTo>
                <a:lnTo>
                  <a:pt x="40258" y="28130"/>
                </a:lnTo>
                <a:lnTo>
                  <a:pt x="10656" y="52485"/>
                </a:lnTo>
                <a:lnTo>
                  <a:pt x="0" y="78879"/>
                </a:lnTo>
                <a:lnTo>
                  <a:pt x="2529" y="92133"/>
                </a:lnTo>
                <a:lnTo>
                  <a:pt x="39217" y="130098"/>
                </a:lnTo>
                <a:lnTo>
                  <a:pt x="95796" y="152293"/>
                </a:lnTo>
                <a:lnTo>
                  <a:pt x="163842" y="159829"/>
                </a:lnTo>
                <a:lnTo>
                  <a:pt x="197265" y="158136"/>
                </a:lnTo>
                <a:lnTo>
                  <a:pt x="257429" y="144549"/>
                </a:lnTo>
                <a:lnTo>
                  <a:pt x="299685" y="121048"/>
                </a:lnTo>
                <a:lnTo>
                  <a:pt x="322897" y="82702"/>
                </a:lnTo>
                <a:lnTo>
                  <a:pt x="320385" y="69345"/>
                </a:lnTo>
                <a:lnTo>
                  <a:pt x="283730" y="30848"/>
                </a:lnTo>
                <a:lnTo>
                  <a:pt x="227223" y="8085"/>
                </a:lnTo>
                <a:lnTo>
                  <a:pt x="159219" y="0"/>
                </a:lnTo>
                <a:close/>
              </a:path>
            </a:pathLst>
          </a:custGeom>
          <a:solidFill>
            <a:srgbClr val="000000">
              <a:alpha val="47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22261" y="1112842"/>
            <a:ext cx="323215" cy="89535"/>
          </a:xfrm>
          <a:custGeom>
            <a:avLst/>
            <a:gdLst/>
            <a:ahLst/>
            <a:cxnLst/>
            <a:rect l="l" t="t" r="r" b="b"/>
            <a:pathLst>
              <a:path w="323214" h="89534">
                <a:moveTo>
                  <a:pt x="243924" y="13423"/>
                </a:moveTo>
                <a:lnTo>
                  <a:pt x="159232" y="13423"/>
                </a:lnTo>
                <a:lnTo>
                  <a:pt x="194129" y="15491"/>
                </a:lnTo>
                <a:lnTo>
                  <a:pt x="227244" y="21507"/>
                </a:lnTo>
                <a:lnTo>
                  <a:pt x="283768" y="44259"/>
                </a:lnTo>
                <a:lnTo>
                  <a:pt x="317973" y="77406"/>
                </a:lnTo>
                <a:lnTo>
                  <a:pt x="322237" y="89065"/>
                </a:lnTo>
                <a:lnTo>
                  <a:pt x="322681" y="86944"/>
                </a:lnTo>
                <a:lnTo>
                  <a:pt x="322922" y="84823"/>
                </a:lnTo>
                <a:lnTo>
                  <a:pt x="322948" y="82689"/>
                </a:lnTo>
                <a:lnTo>
                  <a:pt x="320421" y="69333"/>
                </a:lnTo>
                <a:lnTo>
                  <a:pt x="312821" y="55933"/>
                </a:lnTo>
                <a:lnTo>
                  <a:pt x="300490" y="42949"/>
                </a:lnTo>
                <a:lnTo>
                  <a:pt x="283768" y="30835"/>
                </a:lnTo>
                <a:lnTo>
                  <a:pt x="257487" y="17766"/>
                </a:lnTo>
                <a:lnTo>
                  <a:pt x="243924" y="13423"/>
                </a:lnTo>
                <a:close/>
              </a:path>
              <a:path w="323214" h="89534">
                <a:moveTo>
                  <a:pt x="159232" y="0"/>
                </a:moveTo>
                <a:lnTo>
                  <a:pt x="94375" y="7231"/>
                </a:lnTo>
                <a:lnTo>
                  <a:pt x="40271" y="28130"/>
                </a:lnTo>
                <a:lnTo>
                  <a:pt x="10685" y="52498"/>
                </a:lnTo>
                <a:lnTo>
                  <a:pt x="0" y="81229"/>
                </a:lnTo>
                <a:lnTo>
                  <a:pt x="254" y="83565"/>
                </a:lnTo>
                <a:lnTo>
                  <a:pt x="736" y="85915"/>
                </a:lnTo>
                <a:lnTo>
                  <a:pt x="5119" y="74254"/>
                </a:lnTo>
                <a:lnTo>
                  <a:pt x="13327" y="62791"/>
                </a:lnTo>
                <a:lnTo>
                  <a:pt x="65615" y="29470"/>
                </a:lnTo>
                <a:lnTo>
                  <a:pt x="125823" y="15256"/>
                </a:lnTo>
                <a:lnTo>
                  <a:pt x="159232" y="13423"/>
                </a:lnTo>
                <a:lnTo>
                  <a:pt x="243924" y="13423"/>
                </a:lnTo>
                <a:lnTo>
                  <a:pt x="227244" y="8083"/>
                </a:lnTo>
                <a:lnTo>
                  <a:pt x="194129" y="2067"/>
                </a:lnTo>
                <a:lnTo>
                  <a:pt x="159232" y="0"/>
                </a:lnTo>
                <a:close/>
              </a:path>
            </a:pathLst>
          </a:custGeom>
          <a:solidFill>
            <a:srgbClr val="000000">
              <a:alpha val="47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85371" y="1152975"/>
            <a:ext cx="179070" cy="96520"/>
          </a:xfrm>
          <a:custGeom>
            <a:avLst/>
            <a:gdLst/>
            <a:ahLst/>
            <a:cxnLst/>
            <a:rect l="l" t="t" r="r" b="b"/>
            <a:pathLst>
              <a:path w="179069" h="96519">
                <a:moveTo>
                  <a:pt x="120814" y="82956"/>
                </a:moveTo>
                <a:lnTo>
                  <a:pt x="37604" y="82956"/>
                </a:lnTo>
                <a:lnTo>
                  <a:pt x="43573" y="86283"/>
                </a:lnTo>
                <a:lnTo>
                  <a:pt x="49796" y="89039"/>
                </a:lnTo>
                <a:lnTo>
                  <a:pt x="62763" y="93408"/>
                </a:lnTo>
                <a:lnTo>
                  <a:pt x="69278" y="94830"/>
                </a:lnTo>
                <a:lnTo>
                  <a:pt x="82372" y="96177"/>
                </a:lnTo>
                <a:lnTo>
                  <a:pt x="88773" y="95986"/>
                </a:lnTo>
                <a:lnTo>
                  <a:pt x="101193" y="93853"/>
                </a:lnTo>
                <a:lnTo>
                  <a:pt x="107175" y="91668"/>
                </a:lnTo>
                <a:lnTo>
                  <a:pt x="118059" y="85407"/>
                </a:lnTo>
                <a:lnTo>
                  <a:pt x="120814" y="82956"/>
                </a:lnTo>
                <a:close/>
              </a:path>
              <a:path w="179069" h="96519">
                <a:moveTo>
                  <a:pt x="24396" y="39509"/>
                </a:moveTo>
                <a:lnTo>
                  <a:pt x="0" y="43319"/>
                </a:lnTo>
                <a:lnTo>
                  <a:pt x="1638" y="49504"/>
                </a:lnTo>
                <a:lnTo>
                  <a:pt x="4927" y="55486"/>
                </a:lnTo>
                <a:lnTo>
                  <a:pt x="14833" y="67043"/>
                </a:lnTo>
                <a:lnTo>
                  <a:pt x="21183" y="72478"/>
                </a:lnTo>
                <a:lnTo>
                  <a:pt x="28917" y="77571"/>
                </a:lnTo>
                <a:lnTo>
                  <a:pt x="11582" y="87515"/>
                </a:lnTo>
                <a:lnTo>
                  <a:pt x="20586" y="92710"/>
                </a:lnTo>
                <a:lnTo>
                  <a:pt x="37604" y="82956"/>
                </a:lnTo>
                <a:lnTo>
                  <a:pt x="120814" y="82956"/>
                </a:lnTo>
                <a:lnTo>
                  <a:pt x="121513" y="82334"/>
                </a:lnTo>
                <a:lnTo>
                  <a:pt x="122109" y="81229"/>
                </a:lnTo>
                <a:lnTo>
                  <a:pt x="79946" y="81229"/>
                </a:lnTo>
                <a:lnTo>
                  <a:pt x="67017" y="79502"/>
                </a:lnTo>
                <a:lnTo>
                  <a:pt x="60058" y="76962"/>
                </a:lnTo>
                <a:lnTo>
                  <a:pt x="52578" y="72771"/>
                </a:lnTo>
                <a:lnTo>
                  <a:pt x="59167" y="68999"/>
                </a:lnTo>
                <a:lnTo>
                  <a:pt x="46355" y="68999"/>
                </a:lnTo>
                <a:lnTo>
                  <a:pt x="24358" y="40982"/>
                </a:lnTo>
                <a:lnTo>
                  <a:pt x="24396" y="39509"/>
                </a:lnTo>
                <a:close/>
              </a:path>
              <a:path w="179069" h="96519">
                <a:moveTo>
                  <a:pt x="114682" y="54394"/>
                </a:moveTo>
                <a:lnTo>
                  <a:pt x="84683" y="54394"/>
                </a:lnTo>
                <a:lnTo>
                  <a:pt x="89992" y="59690"/>
                </a:lnTo>
                <a:lnTo>
                  <a:pt x="93408" y="64185"/>
                </a:lnTo>
                <a:lnTo>
                  <a:pt x="96596" y="71615"/>
                </a:lnTo>
                <a:lnTo>
                  <a:pt x="95021" y="74841"/>
                </a:lnTo>
                <a:lnTo>
                  <a:pt x="85521" y="80289"/>
                </a:lnTo>
                <a:lnTo>
                  <a:pt x="79946" y="81229"/>
                </a:lnTo>
                <a:lnTo>
                  <a:pt x="122109" y="81229"/>
                </a:lnTo>
                <a:lnTo>
                  <a:pt x="124929" y="75996"/>
                </a:lnTo>
                <a:lnTo>
                  <a:pt x="125314" y="72771"/>
                </a:lnTo>
                <a:lnTo>
                  <a:pt x="125262" y="72478"/>
                </a:lnTo>
                <a:lnTo>
                  <a:pt x="123393" y="65887"/>
                </a:lnTo>
                <a:lnTo>
                  <a:pt x="121285" y="62230"/>
                </a:lnTo>
                <a:lnTo>
                  <a:pt x="114682" y="54394"/>
                </a:lnTo>
                <a:close/>
              </a:path>
              <a:path w="179069" h="96519">
                <a:moveTo>
                  <a:pt x="100736" y="0"/>
                </a:moveTo>
                <a:lnTo>
                  <a:pt x="63639" y="13284"/>
                </a:lnTo>
                <a:lnTo>
                  <a:pt x="59842" y="21615"/>
                </a:lnTo>
                <a:lnTo>
                  <a:pt x="61010" y="27774"/>
                </a:lnTo>
                <a:lnTo>
                  <a:pt x="62750" y="31115"/>
                </a:lnTo>
                <a:lnTo>
                  <a:pt x="68453" y="38277"/>
                </a:lnTo>
                <a:lnTo>
                  <a:pt x="72174" y="42252"/>
                </a:lnTo>
                <a:lnTo>
                  <a:pt x="76771" y="46634"/>
                </a:lnTo>
                <a:lnTo>
                  <a:pt x="77241" y="47155"/>
                </a:lnTo>
                <a:lnTo>
                  <a:pt x="77762" y="47675"/>
                </a:lnTo>
                <a:lnTo>
                  <a:pt x="78917" y="48729"/>
                </a:lnTo>
                <a:lnTo>
                  <a:pt x="79946" y="49784"/>
                </a:lnTo>
                <a:lnTo>
                  <a:pt x="46355" y="68999"/>
                </a:lnTo>
                <a:lnTo>
                  <a:pt x="59167" y="68999"/>
                </a:lnTo>
                <a:lnTo>
                  <a:pt x="84683" y="54394"/>
                </a:lnTo>
                <a:lnTo>
                  <a:pt x="114682" y="54394"/>
                </a:lnTo>
                <a:lnTo>
                  <a:pt x="110718" y="50355"/>
                </a:lnTo>
                <a:lnTo>
                  <a:pt x="105930" y="45974"/>
                </a:lnTo>
                <a:lnTo>
                  <a:pt x="103301" y="43700"/>
                </a:lnTo>
                <a:lnTo>
                  <a:pt x="111335" y="39103"/>
                </a:lnTo>
                <a:lnTo>
                  <a:pt x="98564" y="39103"/>
                </a:lnTo>
                <a:lnTo>
                  <a:pt x="93421" y="34137"/>
                </a:lnTo>
                <a:lnTo>
                  <a:pt x="90297" y="30022"/>
                </a:lnTo>
                <a:lnTo>
                  <a:pt x="88074" y="23520"/>
                </a:lnTo>
                <a:lnTo>
                  <a:pt x="89789" y="20586"/>
                </a:lnTo>
                <a:lnTo>
                  <a:pt x="98996" y="15328"/>
                </a:lnTo>
                <a:lnTo>
                  <a:pt x="104343" y="14173"/>
                </a:lnTo>
                <a:lnTo>
                  <a:pt x="157652" y="14173"/>
                </a:lnTo>
                <a:lnTo>
                  <a:pt x="163467" y="10833"/>
                </a:lnTo>
                <a:lnTo>
                  <a:pt x="145554" y="10833"/>
                </a:lnTo>
                <a:lnTo>
                  <a:pt x="139382" y="7772"/>
                </a:lnTo>
                <a:lnTo>
                  <a:pt x="133108" y="5346"/>
                </a:lnTo>
                <a:lnTo>
                  <a:pt x="120243" y="1778"/>
                </a:lnTo>
                <a:lnTo>
                  <a:pt x="113804" y="711"/>
                </a:lnTo>
                <a:lnTo>
                  <a:pt x="100736" y="0"/>
                </a:lnTo>
                <a:close/>
              </a:path>
              <a:path w="179069" h="96519">
                <a:moveTo>
                  <a:pt x="165944" y="24485"/>
                </a:moveTo>
                <a:lnTo>
                  <a:pt x="136880" y="24485"/>
                </a:lnTo>
                <a:lnTo>
                  <a:pt x="139979" y="26530"/>
                </a:lnTo>
                <a:lnTo>
                  <a:pt x="142697" y="28702"/>
                </a:lnTo>
                <a:lnTo>
                  <a:pt x="155244" y="48361"/>
                </a:lnTo>
                <a:lnTo>
                  <a:pt x="178892" y="44869"/>
                </a:lnTo>
                <a:lnTo>
                  <a:pt x="177393" y="40170"/>
                </a:lnTo>
                <a:lnTo>
                  <a:pt x="174713" y="35318"/>
                </a:lnTo>
                <a:lnTo>
                  <a:pt x="170827" y="30314"/>
                </a:lnTo>
                <a:lnTo>
                  <a:pt x="166903" y="25323"/>
                </a:lnTo>
                <a:lnTo>
                  <a:pt x="165944" y="24485"/>
                </a:lnTo>
                <a:close/>
              </a:path>
              <a:path w="179069" h="96519">
                <a:moveTo>
                  <a:pt x="157652" y="14173"/>
                </a:moveTo>
                <a:lnTo>
                  <a:pt x="104343" y="14173"/>
                </a:lnTo>
                <a:lnTo>
                  <a:pt x="116522" y="14859"/>
                </a:lnTo>
                <a:lnTo>
                  <a:pt x="123228" y="16967"/>
                </a:lnTo>
                <a:lnTo>
                  <a:pt x="130530" y="20815"/>
                </a:lnTo>
                <a:lnTo>
                  <a:pt x="98564" y="39103"/>
                </a:lnTo>
                <a:lnTo>
                  <a:pt x="111335" y="39103"/>
                </a:lnTo>
                <a:lnTo>
                  <a:pt x="136880" y="24485"/>
                </a:lnTo>
                <a:lnTo>
                  <a:pt x="165944" y="24485"/>
                </a:lnTo>
                <a:lnTo>
                  <a:pt x="161442" y="20548"/>
                </a:lnTo>
                <a:lnTo>
                  <a:pt x="154482" y="16002"/>
                </a:lnTo>
                <a:lnTo>
                  <a:pt x="157652" y="14173"/>
                </a:lnTo>
                <a:close/>
              </a:path>
              <a:path w="179069" h="96519">
                <a:moveTo>
                  <a:pt x="161925" y="1460"/>
                </a:moveTo>
                <a:lnTo>
                  <a:pt x="145554" y="10833"/>
                </a:lnTo>
                <a:lnTo>
                  <a:pt x="163467" y="10833"/>
                </a:lnTo>
                <a:lnTo>
                  <a:pt x="170853" y="6616"/>
                </a:lnTo>
                <a:lnTo>
                  <a:pt x="161925" y="1460"/>
                </a:lnTo>
                <a:close/>
              </a:path>
            </a:pathLst>
          </a:custGeom>
          <a:solidFill>
            <a:srgbClr val="000000">
              <a:alpha val="56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85371" y="1152975"/>
            <a:ext cx="179070" cy="96520"/>
          </a:xfrm>
          <a:custGeom>
            <a:avLst/>
            <a:gdLst/>
            <a:ahLst/>
            <a:cxnLst/>
            <a:rect l="l" t="t" r="r" b="b"/>
            <a:pathLst>
              <a:path w="179069" h="96519">
                <a:moveTo>
                  <a:pt x="120814" y="82956"/>
                </a:moveTo>
                <a:lnTo>
                  <a:pt x="37604" y="82956"/>
                </a:lnTo>
                <a:lnTo>
                  <a:pt x="43573" y="86283"/>
                </a:lnTo>
                <a:lnTo>
                  <a:pt x="49796" y="89039"/>
                </a:lnTo>
                <a:lnTo>
                  <a:pt x="62763" y="93408"/>
                </a:lnTo>
                <a:lnTo>
                  <a:pt x="69278" y="94830"/>
                </a:lnTo>
                <a:lnTo>
                  <a:pt x="82372" y="96177"/>
                </a:lnTo>
                <a:lnTo>
                  <a:pt x="88773" y="95986"/>
                </a:lnTo>
                <a:lnTo>
                  <a:pt x="101193" y="93853"/>
                </a:lnTo>
                <a:lnTo>
                  <a:pt x="107175" y="91668"/>
                </a:lnTo>
                <a:lnTo>
                  <a:pt x="118059" y="85407"/>
                </a:lnTo>
                <a:lnTo>
                  <a:pt x="120814" y="82956"/>
                </a:lnTo>
                <a:close/>
              </a:path>
              <a:path w="179069" h="96519">
                <a:moveTo>
                  <a:pt x="24396" y="39509"/>
                </a:moveTo>
                <a:lnTo>
                  <a:pt x="0" y="43319"/>
                </a:lnTo>
                <a:lnTo>
                  <a:pt x="1638" y="49504"/>
                </a:lnTo>
                <a:lnTo>
                  <a:pt x="4927" y="55486"/>
                </a:lnTo>
                <a:lnTo>
                  <a:pt x="14833" y="67043"/>
                </a:lnTo>
                <a:lnTo>
                  <a:pt x="21183" y="72478"/>
                </a:lnTo>
                <a:lnTo>
                  <a:pt x="28917" y="77571"/>
                </a:lnTo>
                <a:lnTo>
                  <a:pt x="11582" y="87515"/>
                </a:lnTo>
                <a:lnTo>
                  <a:pt x="20586" y="92710"/>
                </a:lnTo>
                <a:lnTo>
                  <a:pt x="37604" y="82956"/>
                </a:lnTo>
                <a:lnTo>
                  <a:pt x="120814" y="82956"/>
                </a:lnTo>
                <a:lnTo>
                  <a:pt x="121513" y="82334"/>
                </a:lnTo>
                <a:lnTo>
                  <a:pt x="122109" y="81229"/>
                </a:lnTo>
                <a:lnTo>
                  <a:pt x="79946" y="81229"/>
                </a:lnTo>
                <a:lnTo>
                  <a:pt x="67017" y="79502"/>
                </a:lnTo>
                <a:lnTo>
                  <a:pt x="60058" y="76962"/>
                </a:lnTo>
                <a:lnTo>
                  <a:pt x="52578" y="72771"/>
                </a:lnTo>
                <a:lnTo>
                  <a:pt x="59167" y="68999"/>
                </a:lnTo>
                <a:lnTo>
                  <a:pt x="46355" y="68999"/>
                </a:lnTo>
                <a:lnTo>
                  <a:pt x="24358" y="40982"/>
                </a:lnTo>
                <a:lnTo>
                  <a:pt x="24396" y="39509"/>
                </a:lnTo>
                <a:close/>
              </a:path>
              <a:path w="179069" h="96519">
                <a:moveTo>
                  <a:pt x="114682" y="54394"/>
                </a:moveTo>
                <a:lnTo>
                  <a:pt x="84683" y="54394"/>
                </a:lnTo>
                <a:lnTo>
                  <a:pt x="89992" y="59690"/>
                </a:lnTo>
                <a:lnTo>
                  <a:pt x="93408" y="64185"/>
                </a:lnTo>
                <a:lnTo>
                  <a:pt x="96596" y="71615"/>
                </a:lnTo>
                <a:lnTo>
                  <a:pt x="95021" y="74841"/>
                </a:lnTo>
                <a:lnTo>
                  <a:pt x="85521" y="80289"/>
                </a:lnTo>
                <a:lnTo>
                  <a:pt x="79946" y="81229"/>
                </a:lnTo>
                <a:lnTo>
                  <a:pt x="122109" y="81229"/>
                </a:lnTo>
                <a:lnTo>
                  <a:pt x="124929" y="75996"/>
                </a:lnTo>
                <a:lnTo>
                  <a:pt x="125314" y="72771"/>
                </a:lnTo>
                <a:lnTo>
                  <a:pt x="125262" y="72478"/>
                </a:lnTo>
                <a:lnTo>
                  <a:pt x="123393" y="65887"/>
                </a:lnTo>
                <a:lnTo>
                  <a:pt x="121285" y="62230"/>
                </a:lnTo>
                <a:lnTo>
                  <a:pt x="114682" y="54394"/>
                </a:lnTo>
                <a:close/>
              </a:path>
              <a:path w="179069" h="96519">
                <a:moveTo>
                  <a:pt x="100736" y="0"/>
                </a:moveTo>
                <a:lnTo>
                  <a:pt x="63639" y="13284"/>
                </a:lnTo>
                <a:lnTo>
                  <a:pt x="59842" y="21615"/>
                </a:lnTo>
                <a:lnTo>
                  <a:pt x="61010" y="27774"/>
                </a:lnTo>
                <a:lnTo>
                  <a:pt x="62750" y="31115"/>
                </a:lnTo>
                <a:lnTo>
                  <a:pt x="68453" y="38277"/>
                </a:lnTo>
                <a:lnTo>
                  <a:pt x="72174" y="42252"/>
                </a:lnTo>
                <a:lnTo>
                  <a:pt x="76771" y="46634"/>
                </a:lnTo>
                <a:lnTo>
                  <a:pt x="77241" y="47155"/>
                </a:lnTo>
                <a:lnTo>
                  <a:pt x="77762" y="47675"/>
                </a:lnTo>
                <a:lnTo>
                  <a:pt x="78917" y="48729"/>
                </a:lnTo>
                <a:lnTo>
                  <a:pt x="79946" y="49784"/>
                </a:lnTo>
                <a:lnTo>
                  <a:pt x="46355" y="68999"/>
                </a:lnTo>
                <a:lnTo>
                  <a:pt x="59167" y="68999"/>
                </a:lnTo>
                <a:lnTo>
                  <a:pt x="84683" y="54394"/>
                </a:lnTo>
                <a:lnTo>
                  <a:pt x="114682" y="54394"/>
                </a:lnTo>
                <a:lnTo>
                  <a:pt x="110718" y="50355"/>
                </a:lnTo>
                <a:lnTo>
                  <a:pt x="105930" y="45974"/>
                </a:lnTo>
                <a:lnTo>
                  <a:pt x="103301" y="43700"/>
                </a:lnTo>
                <a:lnTo>
                  <a:pt x="111335" y="39103"/>
                </a:lnTo>
                <a:lnTo>
                  <a:pt x="98564" y="39103"/>
                </a:lnTo>
                <a:lnTo>
                  <a:pt x="93421" y="34137"/>
                </a:lnTo>
                <a:lnTo>
                  <a:pt x="90297" y="30022"/>
                </a:lnTo>
                <a:lnTo>
                  <a:pt x="88074" y="23520"/>
                </a:lnTo>
                <a:lnTo>
                  <a:pt x="89789" y="20586"/>
                </a:lnTo>
                <a:lnTo>
                  <a:pt x="98996" y="15328"/>
                </a:lnTo>
                <a:lnTo>
                  <a:pt x="104343" y="14173"/>
                </a:lnTo>
                <a:lnTo>
                  <a:pt x="157652" y="14173"/>
                </a:lnTo>
                <a:lnTo>
                  <a:pt x="163467" y="10833"/>
                </a:lnTo>
                <a:lnTo>
                  <a:pt x="145554" y="10833"/>
                </a:lnTo>
                <a:lnTo>
                  <a:pt x="139382" y="7772"/>
                </a:lnTo>
                <a:lnTo>
                  <a:pt x="133108" y="5346"/>
                </a:lnTo>
                <a:lnTo>
                  <a:pt x="120243" y="1778"/>
                </a:lnTo>
                <a:lnTo>
                  <a:pt x="113804" y="711"/>
                </a:lnTo>
                <a:lnTo>
                  <a:pt x="100736" y="0"/>
                </a:lnTo>
                <a:close/>
              </a:path>
              <a:path w="179069" h="96519">
                <a:moveTo>
                  <a:pt x="165944" y="24485"/>
                </a:moveTo>
                <a:lnTo>
                  <a:pt x="136880" y="24485"/>
                </a:lnTo>
                <a:lnTo>
                  <a:pt x="139979" y="26530"/>
                </a:lnTo>
                <a:lnTo>
                  <a:pt x="142697" y="28702"/>
                </a:lnTo>
                <a:lnTo>
                  <a:pt x="155244" y="48361"/>
                </a:lnTo>
                <a:lnTo>
                  <a:pt x="178892" y="44869"/>
                </a:lnTo>
                <a:lnTo>
                  <a:pt x="177393" y="40170"/>
                </a:lnTo>
                <a:lnTo>
                  <a:pt x="174713" y="35318"/>
                </a:lnTo>
                <a:lnTo>
                  <a:pt x="170827" y="30314"/>
                </a:lnTo>
                <a:lnTo>
                  <a:pt x="166903" y="25323"/>
                </a:lnTo>
                <a:lnTo>
                  <a:pt x="165944" y="24485"/>
                </a:lnTo>
                <a:close/>
              </a:path>
              <a:path w="179069" h="96519">
                <a:moveTo>
                  <a:pt x="157652" y="14173"/>
                </a:moveTo>
                <a:lnTo>
                  <a:pt x="104343" y="14173"/>
                </a:lnTo>
                <a:lnTo>
                  <a:pt x="116522" y="14859"/>
                </a:lnTo>
                <a:lnTo>
                  <a:pt x="123228" y="16967"/>
                </a:lnTo>
                <a:lnTo>
                  <a:pt x="130530" y="20815"/>
                </a:lnTo>
                <a:lnTo>
                  <a:pt x="98564" y="39103"/>
                </a:lnTo>
                <a:lnTo>
                  <a:pt x="111335" y="39103"/>
                </a:lnTo>
                <a:lnTo>
                  <a:pt x="136880" y="24485"/>
                </a:lnTo>
                <a:lnTo>
                  <a:pt x="165944" y="24485"/>
                </a:lnTo>
                <a:lnTo>
                  <a:pt x="161442" y="20548"/>
                </a:lnTo>
                <a:lnTo>
                  <a:pt x="154482" y="16002"/>
                </a:lnTo>
                <a:lnTo>
                  <a:pt x="157652" y="14173"/>
                </a:lnTo>
                <a:close/>
              </a:path>
              <a:path w="179069" h="96519">
                <a:moveTo>
                  <a:pt x="161925" y="1460"/>
                </a:moveTo>
                <a:lnTo>
                  <a:pt x="145554" y="10833"/>
                </a:lnTo>
                <a:lnTo>
                  <a:pt x="163467" y="10833"/>
                </a:lnTo>
                <a:lnTo>
                  <a:pt x="170853" y="6616"/>
                </a:lnTo>
                <a:lnTo>
                  <a:pt x="161925" y="1460"/>
                </a:lnTo>
                <a:close/>
              </a:path>
            </a:pathLst>
          </a:custGeom>
          <a:solidFill>
            <a:srgbClr val="000000">
              <a:alpha val="56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0" name="object 30"/>
          <p:cNvGraphicFramePr>
            <a:graphicFrameLocks noGrp="1"/>
          </p:cNvGraphicFramePr>
          <p:nvPr/>
        </p:nvGraphicFramePr>
        <p:xfrm>
          <a:off x="473849" y="1623856"/>
          <a:ext cx="3284854" cy="12391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4530"/>
                <a:gridCol w="1011555"/>
                <a:gridCol w="1588769"/>
              </a:tblGrid>
              <a:tr h="2046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7432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700" spc="-1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Pendapatan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T w="6350">
                      <a:solidFill>
                        <a:srgbClr val="003C7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13384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700" spc="-1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Pengeluaran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T w="6350">
                      <a:solidFill>
                        <a:srgbClr val="003C7A"/>
                      </a:solidFill>
                      <a:prstDash val="solid"/>
                    </a:lnT>
                  </a:tcPr>
                </a:tc>
              </a:tr>
              <a:tr h="156773">
                <a:tc>
                  <a:txBody>
                    <a:bodyPr/>
                    <a:lstStyle/>
                    <a:p>
                      <a:pPr marL="31750">
                        <a:lnSpc>
                          <a:spcPts val="1010"/>
                        </a:lnSpc>
                      </a:pPr>
                      <a:r>
                        <a:rPr sz="900" i="1" spc="-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&lt;</a:t>
                      </a:r>
                      <a:r>
                        <a:rPr sz="900" i="1" spc="-8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i="1" spc="-2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Rp</a:t>
                      </a:r>
                      <a:r>
                        <a:rPr sz="900" i="1" spc="-8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i="1" spc="-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900" i="1" spc="-8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i="1" spc="-3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Juta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3C7A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36068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650" b="1" i="1" spc="-3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28,5</a:t>
                      </a:r>
                      <a:r>
                        <a:rPr sz="650" b="1" i="1" spc="-6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650" b="1" i="1" spc="-1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3C7A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70534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650" b="1" i="1" spc="-3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24,5</a:t>
                      </a:r>
                      <a:r>
                        <a:rPr sz="650" b="1" i="1" spc="-6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650" b="1" i="1" spc="-1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22225" marB="0"/>
                </a:tc>
              </a:tr>
              <a:tr h="18188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900" i="1" spc="-2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Rp </a:t>
                      </a:r>
                      <a:r>
                        <a:rPr sz="900" i="1" spc="-3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1-2</a:t>
                      </a:r>
                      <a:r>
                        <a:rPr sz="900" i="1" spc="-15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i="1" spc="-3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Juta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R w="6350">
                      <a:solidFill>
                        <a:srgbClr val="003C7A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36068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650" b="1" i="1" spc="-3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46,2</a:t>
                      </a:r>
                      <a:r>
                        <a:rPr sz="650" b="1" i="1" spc="-6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650" b="1" i="1" spc="-1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lnL w="6350">
                      <a:solidFill>
                        <a:srgbClr val="003C7A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70534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650" b="1" i="1" spc="-3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50,5</a:t>
                      </a:r>
                      <a:r>
                        <a:rPr sz="650" b="1" i="1" spc="-6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650" b="1" i="1" spc="-1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47625" marB="0"/>
                </a:tc>
              </a:tr>
              <a:tr h="181868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900" i="1" spc="-2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Rp </a:t>
                      </a:r>
                      <a:r>
                        <a:rPr sz="900" i="1" spc="-3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2-3</a:t>
                      </a:r>
                      <a:r>
                        <a:rPr sz="900" i="1" spc="-15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i="1" spc="-3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Juta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R w="6350">
                      <a:solidFill>
                        <a:srgbClr val="003C7A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36068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650" b="1" i="1" spc="-3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13,5</a:t>
                      </a:r>
                      <a:r>
                        <a:rPr sz="650" b="1" i="1" spc="-6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650" b="1" i="1" spc="-1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lnL w="6350">
                      <a:solidFill>
                        <a:srgbClr val="003C7A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70534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650" b="1" i="1" spc="-3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15,8</a:t>
                      </a:r>
                      <a:r>
                        <a:rPr sz="650" b="1" i="1" spc="-6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650" b="1" i="1" spc="-1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47625" marB="0"/>
                </a:tc>
              </a:tr>
              <a:tr h="181868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900" i="1" spc="-2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Rp </a:t>
                      </a:r>
                      <a:r>
                        <a:rPr sz="900" i="1" spc="-3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3-4</a:t>
                      </a:r>
                      <a:r>
                        <a:rPr sz="900" i="1" spc="-15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i="1" spc="-3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Juta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R w="6350">
                      <a:solidFill>
                        <a:srgbClr val="003C7A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0322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650" b="1" i="1" spc="-2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2,8</a:t>
                      </a:r>
                      <a:r>
                        <a:rPr sz="650" b="1" i="1" spc="-6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650" b="1" i="1" spc="-1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lnL w="6350">
                      <a:solidFill>
                        <a:srgbClr val="003C7A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70534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650" b="1" i="1" spc="-2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4,0</a:t>
                      </a:r>
                      <a:r>
                        <a:rPr sz="650" b="1" i="1" spc="-6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650" b="1" i="1" spc="-1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47625" marB="0"/>
                </a:tc>
              </a:tr>
              <a:tr h="179367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900" i="1" spc="-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&gt;</a:t>
                      </a:r>
                      <a:r>
                        <a:rPr sz="900" i="1" spc="-8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i="1" spc="-2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Rp</a:t>
                      </a:r>
                      <a:r>
                        <a:rPr sz="900" i="1" spc="-8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i="1" spc="-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4</a:t>
                      </a:r>
                      <a:r>
                        <a:rPr sz="900" i="1" spc="-8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i="1" spc="-3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Juta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R w="6350">
                      <a:solidFill>
                        <a:srgbClr val="003C7A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0322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650" b="1" i="1" spc="-2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3,8</a:t>
                      </a:r>
                      <a:r>
                        <a:rPr sz="650" b="1" i="1" spc="-6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650" b="1" i="1" spc="-1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lnL w="6350">
                      <a:solidFill>
                        <a:srgbClr val="003C7A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70534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650" b="1" i="1" spc="-2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2,8</a:t>
                      </a:r>
                      <a:r>
                        <a:rPr sz="650" b="1" i="1" spc="-6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650" b="1" i="1" spc="-1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47625" marB="0"/>
                </a:tc>
              </a:tr>
              <a:tr h="152758">
                <a:tc>
                  <a:txBody>
                    <a:bodyPr/>
                    <a:lstStyle/>
                    <a:p>
                      <a:pPr marL="31750">
                        <a:lnSpc>
                          <a:spcPts val="994"/>
                        </a:lnSpc>
                        <a:spcBef>
                          <a:spcPts val="105"/>
                        </a:spcBef>
                      </a:pPr>
                      <a:r>
                        <a:rPr sz="900" i="1" spc="-4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TT/TJ/RHS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R w="6350">
                      <a:solidFill>
                        <a:srgbClr val="003C7A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03225" algn="ctr">
                        <a:lnSpc>
                          <a:spcPts val="745"/>
                        </a:lnSpc>
                        <a:spcBef>
                          <a:spcPts val="355"/>
                        </a:spcBef>
                      </a:pPr>
                      <a:r>
                        <a:rPr sz="650" b="1" i="1" spc="-2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5,5</a:t>
                      </a:r>
                      <a:r>
                        <a:rPr sz="650" b="1" i="1" spc="-6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650" b="1" i="1" spc="-1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6350">
                      <a:solidFill>
                        <a:srgbClr val="003C7A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70534">
                        <a:lnSpc>
                          <a:spcPts val="745"/>
                        </a:lnSpc>
                        <a:spcBef>
                          <a:spcPts val="355"/>
                        </a:spcBef>
                      </a:pPr>
                      <a:r>
                        <a:rPr sz="650" b="1" i="1" spc="-2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2,5</a:t>
                      </a:r>
                      <a:r>
                        <a:rPr sz="650" b="1" i="1" spc="-6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650" b="1" i="1" spc="-1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45085" marB="0"/>
                </a:tc>
              </a:tr>
            </a:tbl>
          </a:graphicData>
        </a:graphic>
      </p:graphicFrame>
      <p:sp>
        <p:nvSpPr>
          <p:cNvPr id="31" name="object 31"/>
          <p:cNvSpPr/>
          <p:nvPr/>
        </p:nvSpPr>
        <p:spPr>
          <a:xfrm>
            <a:off x="1385354" y="1140510"/>
            <a:ext cx="178892" cy="959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86490" y="1020233"/>
            <a:ext cx="394512" cy="2723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85354" y="1077976"/>
            <a:ext cx="178892" cy="959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86490" y="957706"/>
            <a:ext cx="394512" cy="2723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85354" y="1015441"/>
            <a:ext cx="178892" cy="959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86490" y="895175"/>
            <a:ext cx="394512" cy="2723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385354" y="952919"/>
            <a:ext cx="178892" cy="959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86490" y="832640"/>
            <a:ext cx="394512" cy="2723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85354" y="890384"/>
            <a:ext cx="178892" cy="959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85371" y="890144"/>
            <a:ext cx="179070" cy="96520"/>
          </a:xfrm>
          <a:custGeom>
            <a:avLst/>
            <a:gdLst/>
            <a:ahLst/>
            <a:cxnLst/>
            <a:rect l="l" t="t" r="r" b="b"/>
            <a:pathLst>
              <a:path w="179069" h="96519">
                <a:moveTo>
                  <a:pt x="120814" y="82956"/>
                </a:moveTo>
                <a:lnTo>
                  <a:pt x="37604" y="82956"/>
                </a:lnTo>
                <a:lnTo>
                  <a:pt x="43573" y="86283"/>
                </a:lnTo>
                <a:lnTo>
                  <a:pt x="49796" y="89039"/>
                </a:lnTo>
                <a:lnTo>
                  <a:pt x="62763" y="93408"/>
                </a:lnTo>
                <a:lnTo>
                  <a:pt x="69278" y="94830"/>
                </a:lnTo>
                <a:lnTo>
                  <a:pt x="82372" y="96177"/>
                </a:lnTo>
                <a:lnTo>
                  <a:pt x="88773" y="95986"/>
                </a:lnTo>
                <a:lnTo>
                  <a:pt x="101193" y="93853"/>
                </a:lnTo>
                <a:lnTo>
                  <a:pt x="107175" y="91668"/>
                </a:lnTo>
                <a:lnTo>
                  <a:pt x="118059" y="85407"/>
                </a:lnTo>
                <a:lnTo>
                  <a:pt x="120814" y="82956"/>
                </a:lnTo>
                <a:close/>
              </a:path>
              <a:path w="179069" h="96519">
                <a:moveTo>
                  <a:pt x="24396" y="39509"/>
                </a:moveTo>
                <a:lnTo>
                  <a:pt x="0" y="43319"/>
                </a:lnTo>
                <a:lnTo>
                  <a:pt x="1638" y="49504"/>
                </a:lnTo>
                <a:lnTo>
                  <a:pt x="4927" y="55486"/>
                </a:lnTo>
                <a:lnTo>
                  <a:pt x="14833" y="67043"/>
                </a:lnTo>
                <a:lnTo>
                  <a:pt x="21183" y="72478"/>
                </a:lnTo>
                <a:lnTo>
                  <a:pt x="28917" y="77571"/>
                </a:lnTo>
                <a:lnTo>
                  <a:pt x="11582" y="87515"/>
                </a:lnTo>
                <a:lnTo>
                  <a:pt x="20586" y="92710"/>
                </a:lnTo>
                <a:lnTo>
                  <a:pt x="37604" y="82956"/>
                </a:lnTo>
                <a:lnTo>
                  <a:pt x="120814" y="82956"/>
                </a:lnTo>
                <a:lnTo>
                  <a:pt x="121513" y="82334"/>
                </a:lnTo>
                <a:lnTo>
                  <a:pt x="122109" y="81229"/>
                </a:lnTo>
                <a:lnTo>
                  <a:pt x="79946" y="81229"/>
                </a:lnTo>
                <a:lnTo>
                  <a:pt x="67017" y="79502"/>
                </a:lnTo>
                <a:lnTo>
                  <a:pt x="60058" y="76962"/>
                </a:lnTo>
                <a:lnTo>
                  <a:pt x="52578" y="72771"/>
                </a:lnTo>
                <a:lnTo>
                  <a:pt x="59167" y="68999"/>
                </a:lnTo>
                <a:lnTo>
                  <a:pt x="46355" y="68999"/>
                </a:lnTo>
                <a:lnTo>
                  <a:pt x="24358" y="40982"/>
                </a:lnTo>
                <a:lnTo>
                  <a:pt x="24396" y="39509"/>
                </a:lnTo>
                <a:close/>
              </a:path>
              <a:path w="179069" h="96519">
                <a:moveTo>
                  <a:pt x="114682" y="54394"/>
                </a:moveTo>
                <a:lnTo>
                  <a:pt x="84683" y="54394"/>
                </a:lnTo>
                <a:lnTo>
                  <a:pt x="89992" y="59690"/>
                </a:lnTo>
                <a:lnTo>
                  <a:pt x="93408" y="64185"/>
                </a:lnTo>
                <a:lnTo>
                  <a:pt x="96596" y="71615"/>
                </a:lnTo>
                <a:lnTo>
                  <a:pt x="95021" y="74841"/>
                </a:lnTo>
                <a:lnTo>
                  <a:pt x="85521" y="80289"/>
                </a:lnTo>
                <a:lnTo>
                  <a:pt x="79946" y="81229"/>
                </a:lnTo>
                <a:lnTo>
                  <a:pt x="122109" y="81229"/>
                </a:lnTo>
                <a:lnTo>
                  <a:pt x="124929" y="75996"/>
                </a:lnTo>
                <a:lnTo>
                  <a:pt x="125314" y="72771"/>
                </a:lnTo>
                <a:lnTo>
                  <a:pt x="125262" y="72478"/>
                </a:lnTo>
                <a:lnTo>
                  <a:pt x="123393" y="65887"/>
                </a:lnTo>
                <a:lnTo>
                  <a:pt x="121285" y="62230"/>
                </a:lnTo>
                <a:lnTo>
                  <a:pt x="114682" y="54394"/>
                </a:lnTo>
                <a:close/>
              </a:path>
              <a:path w="179069" h="96519">
                <a:moveTo>
                  <a:pt x="100736" y="0"/>
                </a:moveTo>
                <a:lnTo>
                  <a:pt x="63639" y="13284"/>
                </a:lnTo>
                <a:lnTo>
                  <a:pt x="59842" y="21615"/>
                </a:lnTo>
                <a:lnTo>
                  <a:pt x="61010" y="27774"/>
                </a:lnTo>
                <a:lnTo>
                  <a:pt x="62750" y="31115"/>
                </a:lnTo>
                <a:lnTo>
                  <a:pt x="68453" y="38277"/>
                </a:lnTo>
                <a:lnTo>
                  <a:pt x="72174" y="42252"/>
                </a:lnTo>
                <a:lnTo>
                  <a:pt x="76771" y="46634"/>
                </a:lnTo>
                <a:lnTo>
                  <a:pt x="77241" y="47167"/>
                </a:lnTo>
                <a:lnTo>
                  <a:pt x="77762" y="47675"/>
                </a:lnTo>
                <a:lnTo>
                  <a:pt x="78917" y="48729"/>
                </a:lnTo>
                <a:lnTo>
                  <a:pt x="79946" y="49784"/>
                </a:lnTo>
                <a:lnTo>
                  <a:pt x="46355" y="68999"/>
                </a:lnTo>
                <a:lnTo>
                  <a:pt x="59167" y="68999"/>
                </a:lnTo>
                <a:lnTo>
                  <a:pt x="84683" y="54394"/>
                </a:lnTo>
                <a:lnTo>
                  <a:pt x="114682" y="54394"/>
                </a:lnTo>
                <a:lnTo>
                  <a:pt x="110718" y="50355"/>
                </a:lnTo>
                <a:lnTo>
                  <a:pt x="105930" y="45974"/>
                </a:lnTo>
                <a:lnTo>
                  <a:pt x="103301" y="43700"/>
                </a:lnTo>
                <a:lnTo>
                  <a:pt x="111335" y="39103"/>
                </a:lnTo>
                <a:lnTo>
                  <a:pt x="98564" y="39103"/>
                </a:lnTo>
                <a:lnTo>
                  <a:pt x="93421" y="34137"/>
                </a:lnTo>
                <a:lnTo>
                  <a:pt x="90297" y="30022"/>
                </a:lnTo>
                <a:lnTo>
                  <a:pt x="88074" y="23520"/>
                </a:lnTo>
                <a:lnTo>
                  <a:pt x="89789" y="20586"/>
                </a:lnTo>
                <a:lnTo>
                  <a:pt x="98996" y="15328"/>
                </a:lnTo>
                <a:lnTo>
                  <a:pt x="104343" y="14173"/>
                </a:lnTo>
                <a:lnTo>
                  <a:pt x="157652" y="14173"/>
                </a:lnTo>
                <a:lnTo>
                  <a:pt x="163467" y="10833"/>
                </a:lnTo>
                <a:lnTo>
                  <a:pt x="145554" y="10833"/>
                </a:lnTo>
                <a:lnTo>
                  <a:pt x="139382" y="7772"/>
                </a:lnTo>
                <a:lnTo>
                  <a:pt x="133108" y="5346"/>
                </a:lnTo>
                <a:lnTo>
                  <a:pt x="120243" y="1778"/>
                </a:lnTo>
                <a:lnTo>
                  <a:pt x="113804" y="711"/>
                </a:lnTo>
                <a:lnTo>
                  <a:pt x="100736" y="0"/>
                </a:lnTo>
                <a:close/>
              </a:path>
              <a:path w="179069" h="96519">
                <a:moveTo>
                  <a:pt x="165944" y="24485"/>
                </a:moveTo>
                <a:lnTo>
                  <a:pt x="136880" y="24485"/>
                </a:lnTo>
                <a:lnTo>
                  <a:pt x="139979" y="26530"/>
                </a:lnTo>
                <a:lnTo>
                  <a:pt x="142697" y="28702"/>
                </a:lnTo>
                <a:lnTo>
                  <a:pt x="155244" y="48361"/>
                </a:lnTo>
                <a:lnTo>
                  <a:pt x="178892" y="44869"/>
                </a:lnTo>
                <a:lnTo>
                  <a:pt x="177393" y="40170"/>
                </a:lnTo>
                <a:lnTo>
                  <a:pt x="174713" y="35318"/>
                </a:lnTo>
                <a:lnTo>
                  <a:pt x="170827" y="30314"/>
                </a:lnTo>
                <a:lnTo>
                  <a:pt x="166903" y="25323"/>
                </a:lnTo>
                <a:lnTo>
                  <a:pt x="165944" y="24485"/>
                </a:lnTo>
                <a:close/>
              </a:path>
              <a:path w="179069" h="96519">
                <a:moveTo>
                  <a:pt x="157652" y="14173"/>
                </a:moveTo>
                <a:lnTo>
                  <a:pt x="104343" y="14173"/>
                </a:lnTo>
                <a:lnTo>
                  <a:pt x="116522" y="14871"/>
                </a:lnTo>
                <a:lnTo>
                  <a:pt x="123228" y="16979"/>
                </a:lnTo>
                <a:lnTo>
                  <a:pt x="130530" y="20815"/>
                </a:lnTo>
                <a:lnTo>
                  <a:pt x="98564" y="39103"/>
                </a:lnTo>
                <a:lnTo>
                  <a:pt x="111335" y="39103"/>
                </a:lnTo>
                <a:lnTo>
                  <a:pt x="136880" y="24485"/>
                </a:lnTo>
                <a:lnTo>
                  <a:pt x="165944" y="24485"/>
                </a:lnTo>
                <a:lnTo>
                  <a:pt x="161442" y="20548"/>
                </a:lnTo>
                <a:lnTo>
                  <a:pt x="154482" y="16002"/>
                </a:lnTo>
                <a:lnTo>
                  <a:pt x="157652" y="14173"/>
                </a:lnTo>
                <a:close/>
              </a:path>
              <a:path w="179069" h="96519">
                <a:moveTo>
                  <a:pt x="161925" y="1460"/>
                </a:moveTo>
                <a:lnTo>
                  <a:pt x="145554" y="10833"/>
                </a:lnTo>
                <a:lnTo>
                  <a:pt x="163467" y="10833"/>
                </a:lnTo>
                <a:lnTo>
                  <a:pt x="170853" y="6616"/>
                </a:lnTo>
                <a:lnTo>
                  <a:pt x="161925" y="1460"/>
                </a:lnTo>
                <a:close/>
              </a:path>
            </a:pathLst>
          </a:custGeom>
          <a:solidFill>
            <a:srgbClr val="FFD6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682918" y="1114808"/>
            <a:ext cx="394970" cy="227965"/>
          </a:xfrm>
          <a:custGeom>
            <a:avLst/>
            <a:gdLst/>
            <a:ahLst/>
            <a:cxnLst/>
            <a:rect l="l" t="t" r="r" b="b"/>
            <a:pathLst>
              <a:path w="394969" h="227965">
                <a:moveTo>
                  <a:pt x="198478" y="0"/>
                </a:moveTo>
                <a:lnTo>
                  <a:pt x="148267" y="3193"/>
                </a:lnTo>
                <a:lnTo>
                  <a:pt x="100689" y="13808"/>
                </a:lnTo>
                <a:lnTo>
                  <a:pt x="58458" y="31873"/>
                </a:lnTo>
                <a:lnTo>
                  <a:pt x="16270" y="57023"/>
                </a:lnTo>
                <a:lnTo>
                  <a:pt x="0" y="67560"/>
                </a:lnTo>
                <a:lnTo>
                  <a:pt x="0" y="113826"/>
                </a:lnTo>
                <a:lnTo>
                  <a:pt x="14612" y="155873"/>
                </a:lnTo>
                <a:lnTo>
                  <a:pt x="56819" y="193024"/>
                </a:lnTo>
                <a:lnTo>
                  <a:pt x="98679" y="211893"/>
                </a:lnTo>
                <a:lnTo>
                  <a:pt x="146033" y="223438"/>
                </a:lnTo>
                <a:lnTo>
                  <a:pt x="196167" y="227631"/>
                </a:lnTo>
                <a:lnTo>
                  <a:pt x="246366" y="224445"/>
                </a:lnTo>
                <a:lnTo>
                  <a:pt x="293917" y="213854"/>
                </a:lnTo>
                <a:lnTo>
                  <a:pt x="336105" y="195830"/>
                </a:lnTo>
                <a:lnTo>
                  <a:pt x="380357" y="157684"/>
                </a:lnTo>
                <a:lnTo>
                  <a:pt x="394498" y="113826"/>
                </a:lnTo>
                <a:lnTo>
                  <a:pt x="394512" y="69072"/>
                </a:lnTo>
                <a:lnTo>
                  <a:pt x="367215" y="52198"/>
                </a:lnTo>
                <a:lnTo>
                  <a:pt x="337756" y="34667"/>
                </a:lnTo>
                <a:lnTo>
                  <a:pt x="295938" y="15765"/>
                </a:lnTo>
                <a:lnTo>
                  <a:pt x="248607" y="4200"/>
                </a:lnTo>
                <a:lnTo>
                  <a:pt x="198478" y="0"/>
                </a:lnTo>
                <a:close/>
              </a:path>
            </a:pathLst>
          </a:custGeom>
          <a:solidFill>
            <a:srgbClr val="FBB61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685043" y="1070067"/>
            <a:ext cx="390525" cy="227965"/>
          </a:xfrm>
          <a:custGeom>
            <a:avLst/>
            <a:gdLst/>
            <a:ahLst/>
            <a:cxnLst/>
            <a:rect l="l" t="t" r="r" b="b"/>
            <a:pathLst>
              <a:path w="390525" h="227965">
                <a:moveTo>
                  <a:pt x="196354" y="0"/>
                </a:moveTo>
                <a:lnTo>
                  <a:pt x="146143" y="3193"/>
                </a:lnTo>
                <a:lnTo>
                  <a:pt x="98564" y="13808"/>
                </a:lnTo>
                <a:lnTo>
                  <a:pt x="56333" y="31873"/>
                </a:lnTo>
                <a:lnTo>
                  <a:pt x="19146" y="61046"/>
                </a:lnTo>
                <a:lnTo>
                  <a:pt x="358" y="94454"/>
                </a:lnTo>
                <a:lnTo>
                  <a:pt x="0" y="129391"/>
                </a:lnTo>
                <a:lnTo>
                  <a:pt x="18101" y="163150"/>
                </a:lnTo>
                <a:lnTo>
                  <a:pt x="54695" y="193024"/>
                </a:lnTo>
                <a:lnTo>
                  <a:pt x="96554" y="211893"/>
                </a:lnTo>
                <a:lnTo>
                  <a:pt x="143908" y="223438"/>
                </a:lnTo>
                <a:lnTo>
                  <a:pt x="194042" y="227631"/>
                </a:lnTo>
                <a:lnTo>
                  <a:pt x="244242" y="224445"/>
                </a:lnTo>
                <a:lnTo>
                  <a:pt x="291792" y="213854"/>
                </a:lnTo>
                <a:lnTo>
                  <a:pt x="333980" y="195830"/>
                </a:lnTo>
                <a:lnTo>
                  <a:pt x="371128" y="166693"/>
                </a:lnTo>
                <a:lnTo>
                  <a:pt x="389894" y="133300"/>
                </a:lnTo>
                <a:lnTo>
                  <a:pt x="390251" y="98359"/>
                </a:lnTo>
                <a:lnTo>
                  <a:pt x="372172" y="64579"/>
                </a:lnTo>
                <a:lnTo>
                  <a:pt x="335631" y="34667"/>
                </a:lnTo>
                <a:lnTo>
                  <a:pt x="293813" y="15765"/>
                </a:lnTo>
                <a:lnTo>
                  <a:pt x="246482" y="4200"/>
                </a:lnTo>
                <a:lnTo>
                  <a:pt x="196354" y="0"/>
                </a:lnTo>
                <a:close/>
              </a:path>
            </a:pathLst>
          </a:custGeom>
          <a:solidFill>
            <a:srgbClr val="FFD1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718721" y="1100130"/>
            <a:ext cx="323215" cy="160020"/>
          </a:xfrm>
          <a:custGeom>
            <a:avLst/>
            <a:gdLst/>
            <a:ahLst/>
            <a:cxnLst/>
            <a:rect l="l" t="t" r="r" b="b"/>
            <a:pathLst>
              <a:path w="323214" h="160019">
                <a:moveTo>
                  <a:pt x="159194" y="0"/>
                </a:moveTo>
                <a:lnTo>
                  <a:pt x="94349" y="7231"/>
                </a:lnTo>
                <a:lnTo>
                  <a:pt x="40259" y="28130"/>
                </a:lnTo>
                <a:lnTo>
                  <a:pt x="10647" y="52485"/>
                </a:lnTo>
                <a:lnTo>
                  <a:pt x="0" y="78879"/>
                </a:lnTo>
                <a:lnTo>
                  <a:pt x="2529" y="92133"/>
                </a:lnTo>
                <a:lnTo>
                  <a:pt x="39217" y="130098"/>
                </a:lnTo>
                <a:lnTo>
                  <a:pt x="95796" y="152293"/>
                </a:lnTo>
                <a:lnTo>
                  <a:pt x="163842" y="159829"/>
                </a:lnTo>
                <a:lnTo>
                  <a:pt x="197252" y="158136"/>
                </a:lnTo>
                <a:lnTo>
                  <a:pt x="257411" y="144549"/>
                </a:lnTo>
                <a:lnTo>
                  <a:pt x="299674" y="121048"/>
                </a:lnTo>
                <a:lnTo>
                  <a:pt x="322897" y="82702"/>
                </a:lnTo>
                <a:lnTo>
                  <a:pt x="320385" y="69345"/>
                </a:lnTo>
                <a:lnTo>
                  <a:pt x="283730" y="30848"/>
                </a:lnTo>
                <a:lnTo>
                  <a:pt x="227206" y="8085"/>
                </a:lnTo>
                <a:lnTo>
                  <a:pt x="159194" y="0"/>
                </a:lnTo>
                <a:close/>
              </a:path>
            </a:pathLst>
          </a:custGeom>
          <a:solidFill>
            <a:srgbClr val="000000">
              <a:alpha val="47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718691" y="1100142"/>
            <a:ext cx="323215" cy="89535"/>
          </a:xfrm>
          <a:custGeom>
            <a:avLst/>
            <a:gdLst/>
            <a:ahLst/>
            <a:cxnLst/>
            <a:rect l="l" t="t" r="r" b="b"/>
            <a:pathLst>
              <a:path w="323214" h="89534">
                <a:moveTo>
                  <a:pt x="243915" y="13423"/>
                </a:moveTo>
                <a:lnTo>
                  <a:pt x="159219" y="13423"/>
                </a:lnTo>
                <a:lnTo>
                  <a:pt x="194116" y="15491"/>
                </a:lnTo>
                <a:lnTo>
                  <a:pt x="227233" y="21507"/>
                </a:lnTo>
                <a:lnTo>
                  <a:pt x="283768" y="44259"/>
                </a:lnTo>
                <a:lnTo>
                  <a:pt x="317967" y="77406"/>
                </a:lnTo>
                <a:lnTo>
                  <a:pt x="322237" y="89065"/>
                </a:lnTo>
                <a:lnTo>
                  <a:pt x="322656" y="86944"/>
                </a:lnTo>
                <a:lnTo>
                  <a:pt x="322922" y="84823"/>
                </a:lnTo>
                <a:lnTo>
                  <a:pt x="322935" y="82689"/>
                </a:lnTo>
                <a:lnTo>
                  <a:pt x="320416" y="69333"/>
                </a:lnTo>
                <a:lnTo>
                  <a:pt x="312820" y="55933"/>
                </a:lnTo>
                <a:lnTo>
                  <a:pt x="300489" y="42949"/>
                </a:lnTo>
                <a:lnTo>
                  <a:pt x="283768" y="30835"/>
                </a:lnTo>
                <a:lnTo>
                  <a:pt x="257480" y="17766"/>
                </a:lnTo>
                <a:lnTo>
                  <a:pt x="243915" y="13423"/>
                </a:lnTo>
                <a:close/>
              </a:path>
              <a:path w="323214" h="89534">
                <a:moveTo>
                  <a:pt x="159219" y="0"/>
                </a:moveTo>
                <a:lnTo>
                  <a:pt x="94368" y="7231"/>
                </a:lnTo>
                <a:lnTo>
                  <a:pt x="40271" y="28130"/>
                </a:lnTo>
                <a:lnTo>
                  <a:pt x="10685" y="52498"/>
                </a:lnTo>
                <a:lnTo>
                  <a:pt x="0" y="81229"/>
                </a:lnTo>
                <a:lnTo>
                  <a:pt x="253" y="83565"/>
                </a:lnTo>
                <a:lnTo>
                  <a:pt x="723" y="85915"/>
                </a:lnTo>
                <a:lnTo>
                  <a:pt x="5111" y="74254"/>
                </a:lnTo>
                <a:lnTo>
                  <a:pt x="13320" y="62791"/>
                </a:lnTo>
                <a:lnTo>
                  <a:pt x="65609" y="29470"/>
                </a:lnTo>
                <a:lnTo>
                  <a:pt x="125816" y="15256"/>
                </a:lnTo>
                <a:lnTo>
                  <a:pt x="159219" y="13423"/>
                </a:lnTo>
                <a:lnTo>
                  <a:pt x="243915" y="13423"/>
                </a:lnTo>
                <a:lnTo>
                  <a:pt x="227233" y="8083"/>
                </a:lnTo>
                <a:lnTo>
                  <a:pt x="194116" y="2067"/>
                </a:lnTo>
                <a:lnTo>
                  <a:pt x="159219" y="0"/>
                </a:lnTo>
                <a:close/>
              </a:path>
            </a:pathLst>
          </a:custGeom>
          <a:solidFill>
            <a:srgbClr val="000000">
              <a:alpha val="47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781799" y="1140275"/>
            <a:ext cx="179070" cy="96520"/>
          </a:xfrm>
          <a:custGeom>
            <a:avLst/>
            <a:gdLst/>
            <a:ahLst/>
            <a:cxnLst/>
            <a:rect l="l" t="t" r="r" b="b"/>
            <a:pathLst>
              <a:path w="179069" h="96519">
                <a:moveTo>
                  <a:pt x="120801" y="82956"/>
                </a:moveTo>
                <a:lnTo>
                  <a:pt x="37604" y="82956"/>
                </a:lnTo>
                <a:lnTo>
                  <a:pt x="43548" y="86283"/>
                </a:lnTo>
                <a:lnTo>
                  <a:pt x="49796" y="89039"/>
                </a:lnTo>
                <a:lnTo>
                  <a:pt x="62750" y="93408"/>
                </a:lnTo>
                <a:lnTo>
                  <a:pt x="69278" y="94830"/>
                </a:lnTo>
                <a:lnTo>
                  <a:pt x="82372" y="96177"/>
                </a:lnTo>
                <a:lnTo>
                  <a:pt x="88760" y="95986"/>
                </a:lnTo>
                <a:lnTo>
                  <a:pt x="101193" y="93853"/>
                </a:lnTo>
                <a:lnTo>
                  <a:pt x="107175" y="91668"/>
                </a:lnTo>
                <a:lnTo>
                  <a:pt x="118046" y="85407"/>
                </a:lnTo>
                <a:lnTo>
                  <a:pt x="120801" y="82956"/>
                </a:lnTo>
                <a:close/>
              </a:path>
              <a:path w="179069" h="96519">
                <a:moveTo>
                  <a:pt x="24383" y="39509"/>
                </a:moveTo>
                <a:lnTo>
                  <a:pt x="0" y="43319"/>
                </a:lnTo>
                <a:lnTo>
                  <a:pt x="1625" y="49504"/>
                </a:lnTo>
                <a:lnTo>
                  <a:pt x="4927" y="55486"/>
                </a:lnTo>
                <a:lnTo>
                  <a:pt x="14808" y="67043"/>
                </a:lnTo>
                <a:lnTo>
                  <a:pt x="21158" y="72478"/>
                </a:lnTo>
                <a:lnTo>
                  <a:pt x="28917" y="77571"/>
                </a:lnTo>
                <a:lnTo>
                  <a:pt x="11556" y="87515"/>
                </a:lnTo>
                <a:lnTo>
                  <a:pt x="20573" y="92710"/>
                </a:lnTo>
                <a:lnTo>
                  <a:pt x="37604" y="82956"/>
                </a:lnTo>
                <a:lnTo>
                  <a:pt x="120801" y="82956"/>
                </a:lnTo>
                <a:lnTo>
                  <a:pt x="121500" y="82334"/>
                </a:lnTo>
                <a:lnTo>
                  <a:pt x="122098" y="81229"/>
                </a:lnTo>
                <a:lnTo>
                  <a:pt x="79921" y="81229"/>
                </a:lnTo>
                <a:lnTo>
                  <a:pt x="67017" y="79502"/>
                </a:lnTo>
                <a:lnTo>
                  <a:pt x="60045" y="76962"/>
                </a:lnTo>
                <a:lnTo>
                  <a:pt x="52552" y="72771"/>
                </a:lnTo>
                <a:lnTo>
                  <a:pt x="59147" y="68999"/>
                </a:lnTo>
                <a:lnTo>
                  <a:pt x="46342" y="68999"/>
                </a:lnTo>
                <a:lnTo>
                  <a:pt x="24358" y="40982"/>
                </a:lnTo>
                <a:lnTo>
                  <a:pt x="24383" y="39509"/>
                </a:lnTo>
                <a:close/>
              </a:path>
              <a:path w="179069" h="96519">
                <a:moveTo>
                  <a:pt x="114670" y="54394"/>
                </a:moveTo>
                <a:lnTo>
                  <a:pt x="84683" y="54394"/>
                </a:lnTo>
                <a:lnTo>
                  <a:pt x="89966" y="59690"/>
                </a:lnTo>
                <a:lnTo>
                  <a:pt x="93408" y="64185"/>
                </a:lnTo>
                <a:lnTo>
                  <a:pt x="96583" y="71615"/>
                </a:lnTo>
                <a:lnTo>
                  <a:pt x="95008" y="74841"/>
                </a:lnTo>
                <a:lnTo>
                  <a:pt x="85521" y="80289"/>
                </a:lnTo>
                <a:lnTo>
                  <a:pt x="79921" y="81229"/>
                </a:lnTo>
                <a:lnTo>
                  <a:pt x="122098" y="81229"/>
                </a:lnTo>
                <a:lnTo>
                  <a:pt x="124929" y="75996"/>
                </a:lnTo>
                <a:lnTo>
                  <a:pt x="125302" y="72771"/>
                </a:lnTo>
                <a:lnTo>
                  <a:pt x="125251" y="72478"/>
                </a:lnTo>
                <a:lnTo>
                  <a:pt x="124284" y="68999"/>
                </a:lnTo>
                <a:lnTo>
                  <a:pt x="123367" y="65887"/>
                </a:lnTo>
                <a:lnTo>
                  <a:pt x="121259" y="62230"/>
                </a:lnTo>
                <a:lnTo>
                  <a:pt x="114670" y="54394"/>
                </a:lnTo>
                <a:close/>
              </a:path>
              <a:path w="179069" h="96519">
                <a:moveTo>
                  <a:pt x="100723" y="0"/>
                </a:moveTo>
                <a:lnTo>
                  <a:pt x="63639" y="13284"/>
                </a:lnTo>
                <a:lnTo>
                  <a:pt x="59829" y="21615"/>
                </a:lnTo>
                <a:lnTo>
                  <a:pt x="61010" y="27774"/>
                </a:lnTo>
                <a:lnTo>
                  <a:pt x="62750" y="31115"/>
                </a:lnTo>
                <a:lnTo>
                  <a:pt x="68452" y="38277"/>
                </a:lnTo>
                <a:lnTo>
                  <a:pt x="72174" y="42252"/>
                </a:lnTo>
                <a:lnTo>
                  <a:pt x="76771" y="46634"/>
                </a:lnTo>
                <a:lnTo>
                  <a:pt x="77241" y="47155"/>
                </a:lnTo>
                <a:lnTo>
                  <a:pt x="77762" y="47675"/>
                </a:lnTo>
                <a:lnTo>
                  <a:pt x="79438" y="49263"/>
                </a:lnTo>
                <a:lnTo>
                  <a:pt x="79921" y="49784"/>
                </a:lnTo>
                <a:lnTo>
                  <a:pt x="46342" y="68999"/>
                </a:lnTo>
                <a:lnTo>
                  <a:pt x="59147" y="68999"/>
                </a:lnTo>
                <a:lnTo>
                  <a:pt x="84683" y="54394"/>
                </a:lnTo>
                <a:lnTo>
                  <a:pt x="114670" y="54394"/>
                </a:lnTo>
                <a:lnTo>
                  <a:pt x="110718" y="50355"/>
                </a:lnTo>
                <a:lnTo>
                  <a:pt x="105930" y="45974"/>
                </a:lnTo>
                <a:lnTo>
                  <a:pt x="103301" y="43700"/>
                </a:lnTo>
                <a:lnTo>
                  <a:pt x="111332" y="39103"/>
                </a:lnTo>
                <a:lnTo>
                  <a:pt x="98564" y="39103"/>
                </a:lnTo>
                <a:lnTo>
                  <a:pt x="93408" y="34137"/>
                </a:lnTo>
                <a:lnTo>
                  <a:pt x="90284" y="30022"/>
                </a:lnTo>
                <a:lnTo>
                  <a:pt x="88061" y="23520"/>
                </a:lnTo>
                <a:lnTo>
                  <a:pt x="89788" y="20586"/>
                </a:lnTo>
                <a:lnTo>
                  <a:pt x="98983" y="15328"/>
                </a:lnTo>
                <a:lnTo>
                  <a:pt x="104343" y="14173"/>
                </a:lnTo>
                <a:lnTo>
                  <a:pt x="157647" y="14173"/>
                </a:lnTo>
                <a:lnTo>
                  <a:pt x="163473" y="10833"/>
                </a:lnTo>
                <a:lnTo>
                  <a:pt x="145554" y="10833"/>
                </a:lnTo>
                <a:lnTo>
                  <a:pt x="139382" y="7772"/>
                </a:lnTo>
                <a:lnTo>
                  <a:pt x="133096" y="5346"/>
                </a:lnTo>
                <a:lnTo>
                  <a:pt x="120243" y="1778"/>
                </a:lnTo>
                <a:lnTo>
                  <a:pt x="113804" y="711"/>
                </a:lnTo>
                <a:lnTo>
                  <a:pt x="100723" y="0"/>
                </a:lnTo>
                <a:close/>
              </a:path>
              <a:path w="179069" h="96519">
                <a:moveTo>
                  <a:pt x="165944" y="24485"/>
                </a:moveTo>
                <a:lnTo>
                  <a:pt x="136867" y="24485"/>
                </a:lnTo>
                <a:lnTo>
                  <a:pt x="139966" y="26530"/>
                </a:lnTo>
                <a:lnTo>
                  <a:pt x="142697" y="28702"/>
                </a:lnTo>
                <a:lnTo>
                  <a:pt x="145021" y="30988"/>
                </a:lnTo>
                <a:lnTo>
                  <a:pt x="147370" y="33261"/>
                </a:lnTo>
                <a:lnTo>
                  <a:pt x="149263" y="35496"/>
                </a:lnTo>
                <a:lnTo>
                  <a:pt x="152285" y="39839"/>
                </a:lnTo>
                <a:lnTo>
                  <a:pt x="153415" y="41859"/>
                </a:lnTo>
                <a:lnTo>
                  <a:pt x="154152" y="43726"/>
                </a:lnTo>
                <a:lnTo>
                  <a:pt x="154940" y="45605"/>
                </a:lnTo>
                <a:lnTo>
                  <a:pt x="155169" y="46634"/>
                </a:lnTo>
                <a:lnTo>
                  <a:pt x="155244" y="48361"/>
                </a:lnTo>
                <a:lnTo>
                  <a:pt x="178866" y="44869"/>
                </a:lnTo>
                <a:lnTo>
                  <a:pt x="177393" y="40170"/>
                </a:lnTo>
                <a:lnTo>
                  <a:pt x="174713" y="35318"/>
                </a:lnTo>
                <a:lnTo>
                  <a:pt x="166903" y="25323"/>
                </a:lnTo>
                <a:lnTo>
                  <a:pt x="165944" y="24485"/>
                </a:lnTo>
                <a:close/>
              </a:path>
              <a:path w="179069" h="96519">
                <a:moveTo>
                  <a:pt x="157647" y="14173"/>
                </a:moveTo>
                <a:lnTo>
                  <a:pt x="104343" y="14173"/>
                </a:lnTo>
                <a:lnTo>
                  <a:pt x="116497" y="14859"/>
                </a:lnTo>
                <a:lnTo>
                  <a:pt x="123215" y="16967"/>
                </a:lnTo>
                <a:lnTo>
                  <a:pt x="130517" y="20815"/>
                </a:lnTo>
                <a:lnTo>
                  <a:pt x="98564" y="39103"/>
                </a:lnTo>
                <a:lnTo>
                  <a:pt x="111332" y="39103"/>
                </a:lnTo>
                <a:lnTo>
                  <a:pt x="136867" y="24485"/>
                </a:lnTo>
                <a:lnTo>
                  <a:pt x="165944" y="24485"/>
                </a:lnTo>
                <a:lnTo>
                  <a:pt x="161442" y="20548"/>
                </a:lnTo>
                <a:lnTo>
                  <a:pt x="154457" y="16002"/>
                </a:lnTo>
                <a:lnTo>
                  <a:pt x="157647" y="14173"/>
                </a:lnTo>
                <a:close/>
              </a:path>
              <a:path w="179069" h="96519">
                <a:moveTo>
                  <a:pt x="161925" y="1460"/>
                </a:moveTo>
                <a:lnTo>
                  <a:pt x="145554" y="10833"/>
                </a:lnTo>
                <a:lnTo>
                  <a:pt x="163473" y="10833"/>
                </a:lnTo>
                <a:lnTo>
                  <a:pt x="170827" y="6616"/>
                </a:lnTo>
                <a:lnTo>
                  <a:pt x="161925" y="1460"/>
                </a:lnTo>
                <a:close/>
              </a:path>
            </a:pathLst>
          </a:custGeom>
          <a:solidFill>
            <a:srgbClr val="000000">
              <a:alpha val="56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781799" y="1140275"/>
            <a:ext cx="179070" cy="96520"/>
          </a:xfrm>
          <a:custGeom>
            <a:avLst/>
            <a:gdLst/>
            <a:ahLst/>
            <a:cxnLst/>
            <a:rect l="l" t="t" r="r" b="b"/>
            <a:pathLst>
              <a:path w="179069" h="96519">
                <a:moveTo>
                  <a:pt x="120801" y="82956"/>
                </a:moveTo>
                <a:lnTo>
                  <a:pt x="37604" y="82956"/>
                </a:lnTo>
                <a:lnTo>
                  <a:pt x="43548" y="86283"/>
                </a:lnTo>
                <a:lnTo>
                  <a:pt x="49796" y="89039"/>
                </a:lnTo>
                <a:lnTo>
                  <a:pt x="62750" y="93408"/>
                </a:lnTo>
                <a:lnTo>
                  <a:pt x="69278" y="94830"/>
                </a:lnTo>
                <a:lnTo>
                  <a:pt x="82372" y="96177"/>
                </a:lnTo>
                <a:lnTo>
                  <a:pt x="88760" y="95986"/>
                </a:lnTo>
                <a:lnTo>
                  <a:pt x="101193" y="93853"/>
                </a:lnTo>
                <a:lnTo>
                  <a:pt x="107175" y="91668"/>
                </a:lnTo>
                <a:lnTo>
                  <a:pt x="118046" y="85407"/>
                </a:lnTo>
                <a:lnTo>
                  <a:pt x="120801" y="82956"/>
                </a:lnTo>
                <a:close/>
              </a:path>
              <a:path w="179069" h="96519">
                <a:moveTo>
                  <a:pt x="24383" y="39509"/>
                </a:moveTo>
                <a:lnTo>
                  <a:pt x="0" y="43319"/>
                </a:lnTo>
                <a:lnTo>
                  <a:pt x="1625" y="49504"/>
                </a:lnTo>
                <a:lnTo>
                  <a:pt x="4927" y="55486"/>
                </a:lnTo>
                <a:lnTo>
                  <a:pt x="14808" y="67043"/>
                </a:lnTo>
                <a:lnTo>
                  <a:pt x="21158" y="72478"/>
                </a:lnTo>
                <a:lnTo>
                  <a:pt x="28917" y="77571"/>
                </a:lnTo>
                <a:lnTo>
                  <a:pt x="11556" y="87515"/>
                </a:lnTo>
                <a:lnTo>
                  <a:pt x="20573" y="92710"/>
                </a:lnTo>
                <a:lnTo>
                  <a:pt x="37604" y="82956"/>
                </a:lnTo>
                <a:lnTo>
                  <a:pt x="120801" y="82956"/>
                </a:lnTo>
                <a:lnTo>
                  <a:pt x="121500" y="82334"/>
                </a:lnTo>
                <a:lnTo>
                  <a:pt x="122098" y="81229"/>
                </a:lnTo>
                <a:lnTo>
                  <a:pt x="79921" y="81229"/>
                </a:lnTo>
                <a:lnTo>
                  <a:pt x="67017" y="79502"/>
                </a:lnTo>
                <a:lnTo>
                  <a:pt x="60045" y="76962"/>
                </a:lnTo>
                <a:lnTo>
                  <a:pt x="52552" y="72771"/>
                </a:lnTo>
                <a:lnTo>
                  <a:pt x="59147" y="68999"/>
                </a:lnTo>
                <a:lnTo>
                  <a:pt x="46342" y="68999"/>
                </a:lnTo>
                <a:lnTo>
                  <a:pt x="24358" y="40982"/>
                </a:lnTo>
                <a:lnTo>
                  <a:pt x="24383" y="39509"/>
                </a:lnTo>
                <a:close/>
              </a:path>
              <a:path w="179069" h="96519">
                <a:moveTo>
                  <a:pt x="114670" y="54394"/>
                </a:moveTo>
                <a:lnTo>
                  <a:pt x="84683" y="54394"/>
                </a:lnTo>
                <a:lnTo>
                  <a:pt x="89966" y="59690"/>
                </a:lnTo>
                <a:lnTo>
                  <a:pt x="93408" y="64185"/>
                </a:lnTo>
                <a:lnTo>
                  <a:pt x="96583" y="71615"/>
                </a:lnTo>
                <a:lnTo>
                  <a:pt x="95008" y="74841"/>
                </a:lnTo>
                <a:lnTo>
                  <a:pt x="85521" y="80289"/>
                </a:lnTo>
                <a:lnTo>
                  <a:pt x="79921" y="81229"/>
                </a:lnTo>
                <a:lnTo>
                  <a:pt x="122098" y="81229"/>
                </a:lnTo>
                <a:lnTo>
                  <a:pt x="124929" y="75996"/>
                </a:lnTo>
                <a:lnTo>
                  <a:pt x="125302" y="72771"/>
                </a:lnTo>
                <a:lnTo>
                  <a:pt x="125251" y="72478"/>
                </a:lnTo>
                <a:lnTo>
                  <a:pt x="124284" y="68999"/>
                </a:lnTo>
                <a:lnTo>
                  <a:pt x="123367" y="65887"/>
                </a:lnTo>
                <a:lnTo>
                  <a:pt x="121259" y="62230"/>
                </a:lnTo>
                <a:lnTo>
                  <a:pt x="114670" y="54394"/>
                </a:lnTo>
                <a:close/>
              </a:path>
              <a:path w="179069" h="96519">
                <a:moveTo>
                  <a:pt x="100723" y="0"/>
                </a:moveTo>
                <a:lnTo>
                  <a:pt x="63639" y="13284"/>
                </a:lnTo>
                <a:lnTo>
                  <a:pt x="59829" y="21615"/>
                </a:lnTo>
                <a:lnTo>
                  <a:pt x="61010" y="27774"/>
                </a:lnTo>
                <a:lnTo>
                  <a:pt x="62750" y="31115"/>
                </a:lnTo>
                <a:lnTo>
                  <a:pt x="68452" y="38277"/>
                </a:lnTo>
                <a:lnTo>
                  <a:pt x="72174" y="42252"/>
                </a:lnTo>
                <a:lnTo>
                  <a:pt x="76771" y="46634"/>
                </a:lnTo>
                <a:lnTo>
                  <a:pt x="77241" y="47155"/>
                </a:lnTo>
                <a:lnTo>
                  <a:pt x="77762" y="47675"/>
                </a:lnTo>
                <a:lnTo>
                  <a:pt x="79438" y="49263"/>
                </a:lnTo>
                <a:lnTo>
                  <a:pt x="79921" y="49784"/>
                </a:lnTo>
                <a:lnTo>
                  <a:pt x="46342" y="68999"/>
                </a:lnTo>
                <a:lnTo>
                  <a:pt x="59147" y="68999"/>
                </a:lnTo>
                <a:lnTo>
                  <a:pt x="84683" y="54394"/>
                </a:lnTo>
                <a:lnTo>
                  <a:pt x="114670" y="54394"/>
                </a:lnTo>
                <a:lnTo>
                  <a:pt x="110718" y="50355"/>
                </a:lnTo>
                <a:lnTo>
                  <a:pt x="105930" y="45974"/>
                </a:lnTo>
                <a:lnTo>
                  <a:pt x="103301" y="43700"/>
                </a:lnTo>
                <a:lnTo>
                  <a:pt x="111332" y="39103"/>
                </a:lnTo>
                <a:lnTo>
                  <a:pt x="98564" y="39103"/>
                </a:lnTo>
                <a:lnTo>
                  <a:pt x="93408" y="34137"/>
                </a:lnTo>
                <a:lnTo>
                  <a:pt x="90284" y="30022"/>
                </a:lnTo>
                <a:lnTo>
                  <a:pt x="88061" y="23520"/>
                </a:lnTo>
                <a:lnTo>
                  <a:pt x="89788" y="20586"/>
                </a:lnTo>
                <a:lnTo>
                  <a:pt x="98983" y="15328"/>
                </a:lnTo>
                <a:lnTo>
                  <a:pt x="104343" y="14173"/>
                </a:lnTo>
                <a:lnTo>
                  <a:pt x="157647" y="14173"/>
                </a:lnTo>
                <a:lnTo>
                  <a:pt x="163473" y="10833"/>
                </a:lnTo>
                <a:lnTo>
                  <a:pt x="145554" y="10833"/>
                </a:lnTo>
                <a:lnTo>
                  <a:pt x="139382" y="7772"/>
                </a:lnTo>
                <a:lnTo>
                  <a:pt x="133096" y="5346"/>
                </a:lnTo>
                <a:lnTo>
                  <a:pt x="120243" y="1778"/>
                </a:lnTo>
                <a:lnTo>
                  <a:pt x="113804" y="711"/>
                </a:lnTo>
                <a:lnTo>
                  <a:pt x="100723" y="0"/>
                </a:lnTo>
                <a:close/>
              </a:path>
              <a:path w="179069" h="96519">
                <a:moveTo>
                  <a:pt x="165944" y="24485"/>
                </a:moveTo>
                <a:lnTo>
                  <a:pt x="136867" y="24485"/>
                </a:lnTo>
                <a:lnTo>
                  <a:pt x="139966" y="26530"/>
                </a:lnTo>
                <a:lnTo>
                  <a:pt x="142697" y="28702"/>
                </a:lnTo>
                <a:lnTo>
                  <a:pt x="145021" y="30988"/>
                </a:lnTo>
                <a:lnTo>
                  <a:pt x="147370" y="33261"/>
                </a:lnTo>
                <a:lnTo>
                  <a:pt x="149263" y="35496"/>
                </a:lnTo>
                <a:lnTo>
                  <a:pt x="152285" y="39839"/>
                </a:lnTo>
                <a:lnTo>
                  <a:pt x="153415" y="41859"/>
                </a:lnTo>
                <a:lnTo>
                  <a:pt x="154152" y="43726"/>
                </a:lnTo>
                <a:lnTo>
                  <a:pt x="154940" y="45605"/>
                </a:lnTo>
                <a:lnTo>
                  <a:pt x="155169" y="46634"/>
                </a:lnTo>
                <a:lnTo>
                  <a:pt x="155244" y="48361"/>
                </a:lnTo>
                <a:lnTo>
                  <a:pt x="178866" y="44869"/>
                </a:lnTo>
                <a:lnTo>
                  <a:pt x="177393" y="40170"/>
                </a:lnTo>
                <a:lnTo>
                  <a:pt x="174713" y="35318"/>
                </a:lnTo>
                <a:lnTo>
                  <a:pt x="166903" y="25323"/>
                </a:lnTo>
                <a:lnTo>
                  <a:pt x="165944" y="24485"/>
                </a:lnTo>
                <a:close/>
              </a:path>
              <a:path w="179069" h="96519">
                <a:moveTo>
                  <a:pt x="157647" y="14173"/>
                </a:moveTo>
                <a:lnTo>
                  <a:pt x="104343" y="14173"/>
                </a:lnTo>
                <a:lnTo>
                  <a:pt x="116497" y="14859"/>
                </a:lnTo>
                <a:lnTo>
                  <a:pt x="123215" y="16967"/>
                </a:lnTo>
                <a:lnTo>
                  <a:pt x="130517" y="20815"/>
                </a:lnTo>
                <a:lnTo>
                  <a:pt x="98564" y="39103"/>
                </a:lnTo>
                <a:lnTo>
                  <a:pt x="111332" y="39103"/>
                </a:lnTo>
                <a:lnTo>
                  <a:pt x="136867" y="24485"/>
                </a:lnTo>
                <a:lnTo>
                  <a:pt x="165944" y="24485"/>
                </a:lnTo>
                <a:lnTo>
                  <a:pt x="161442" y="20548"/>
                </a:lnTo>
                <a:lnTo>
                  <a:pt x="154457" y="16002"/>
                </a:lnTo>
                <a:lnTo>
                  <a:pt x="157647" y="14173"/>
                </a:lnTo>
                <a:close/>
              </a:path>
              <a:path w="179069" h="96519">
                <a:moveTo>
                  <a:pt x="161925" y="1460"/>
                </a:moveTo>
                <a:lnTo>
                  <a:pt x="145554" y="10833"/>
                </a:lnTo>
                <a:lnTo>
                  <a:pt x="163473" y="10833"/>
                </a:lnTo>
                <a:lnTo>
                  <a:pt x="170827" y="6616"/>
                </a:lnTo>
                <a:lnTo>
                  <a:pt x="161925" y="1460"/>
                </a:lnTo>
                <a:close/>
              </a:path>
            </a:pathLst>
          </a:custGeom>
          <a:solidFill>
            <a:srgbClr val="000000">
              <a:alpha val="56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781759" y="1127810"/>
            <a:ext cx="178892" cy="959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82918" y="1007533"/>
            <a:ext cx="394512" cy="27237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781759" y="1065276"/>
            <a:ext cx="178892" cy="959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781799" y="1065042"/>
            <a:ext cx="179070" cy="96520"/>
          </a:xfrm>
          <a:custGeom>
            <a:avLst/>
            <a:gdLst/>
            <a:ahLst/>
            <a:cxnLst/>
            <a:rect l="l" t="t" r="r" b="b"/>
            <a:pathLst>
              <a:path w="179069" h="96519">
                <a:moveTo>
                  <a:pt x="120801" y="82956"/>
                </a:moveTo>
                <a:lnTo>
                  <a:pt x="37604" y="82956"/>
                </a:lnTo>
                <a:lnTo>
                  <a:pt x="43548" y="86283"/>
                </a:lnTo>
                <a:lnTo>
                  <a:pt x="49796" y="89039"/>
                </a:lnTo>
                <a:lnTo>
                  <a:pt x="62750" y="93408"/>
                </a:lnTo>
                <a:lnTo>
                  <a:pt x="69278" y="94830"/>
                </a:lnTo>
                <a:lnTo>
                  <a:pt x="82372" y="96177"/>
                </a:lnTo>
                <a:lnTo>
                  <a:pt x="88760" y="95986"/>
                </a:lnTo>
                <a:lnTo>
                  <a:pt x="101193" y="93853"/>
                </a:lnTo>
                <a:lnTo>
                  <a:pt x="107175" y="91668"/>
                </a:lnTo>
                <a:lnTo>
                  <a:pt x="118046" y="85407"/>
                </a:lnTo>
                <a:lnTo>
                  <a:pt x="120801" y="82956"/>
                </a:lnTo>
                <a:close/>
              </a:path>
              <a:path w="179069" h="96519">
                <a:moveTo>
                  <a:pt x="24383" y="39509"/>
                </a:moveTo>
                <a:lnTo>
                  <a:pt x="0" y="43319"/>
                </a:lnTo>
                <a:lnTo>
                  <a:pt x="1625" y="49504"/>
                </a:lnTo>
                <a:lnTo>
                  <a:pt x="4927" y="55486"/>
                </a:lnTo>
                <a:lnTo>
                  <a:pt x="14808" y="67043"/>
                </a:lnTo>
                <a:lnTo>
                  <a:pt x="21158" y="72478"/>
                </a:lnTo>
                <a:lnTo>
                  <a:pt x="28917" y="77571"/>
                </a:lnTo>
                <a:lnTo>
                  <a:pt x="11556" y="87515"/>
                </a:lnTo>
                <a:lnTo>
                  <a:pt x="20573" y="92710"/>
                </a:lnTo>
                <a:lnTo>
                  <a:pt x="37604" y="82956"/>
                </a:lnTo>
                <a:lnTo>
                  <a:pt x="120801" y="82956"/>
                </a:lnTo>
                <a:lnTo>
                  <a:pt x="121500" y="82334"/>
                </a:lnTo>
                <a:lnTo>
                  <a:pt x="122104" y="81229"/>
                </a:lnTo>
                <a:lnTo>
                  <a:pt x="79921" y="81229"/>
                </a:lnTo>
                <a:lnTo>
                  <a:pt x="67017" y="79502"/>
                </a:lnTo>
                <a:lnTo>
                  <a:pt x="60045" y="76974"/>
                </a:lnTo>
                <a:lnTo>
                  <a:pt x="52552" y="72783"/>
                </a:lnTo>
                <a:lnTo>
                  <a:pt x="59165" y="68999"/>
                </a:lnTo>
                <a:lnTo>
                  <a:pt x="46342" y="68999"/>
                </a:lnTo>
                <a:lnTo>
                  <a:pt x="24358" y="40982"/>
                </a:lnTo>
                <a:lnTo>
                  <a:pt x="24383" y="39509"/>
                </a:lnTo>
                <a:close/>
              </a:path>
              <a:path w="179069" h="96519">
                <a:moveTo>
                  <a:pt x="114658" y="54394"/>
                </a:moveTo>
                <a:lnTo>
                  <a:pt x="84683" y="54394"/>
                </a:lnTo>
                <a:lnTo>
                  <a:pt x="89966" y="59690"/>
                </a:lnTo>
                <a:lnTo>
                  <a:pt x="93408" y="64185"/>
                </a:lnTo>
                <a:lnTo>
                  <a:pt x="96583" y="71628"/>
                </a:lnTo>
                <a:lnTo>
                  <a:pt x="95008" y="74841"/>
                </a:lnTo>
                <a:lnTo>
                  <a:pt x="85521" y="80302"/>
                </a:lnTo>
                <a:lnTo>
                  <a:pt x="79921" y="81229"/>
                </a:lnTo>
                <a:lnTo>
                  <a:pt x="122104" y="81229"/>
                </a:lnTo>
                <a:lnTo>
                  <a:pt x="124929" y="75996"/>
                </a:lnTo>
                <a:lnTo>
                  <a:pt x="125300" y="72783"/>
                </a:lnTo>
                <a:lnTo>
                  <a:pt x="125251" y="72478"/>
                </a:lnTo>
                <a:lnTo>
                  <a:pt x="124284" y="68999"/>
                </a:lnTo>
                <a:lnTo>
                  <a:pt x="123367" y="65887"/>
                </a:lnTo>
                <a:lnTo>
                  <a:pt x="121259" y="62242"/>
                </a:lnTo>
                <a:lnTo>
                  <a:pt x="118021" y="58356"/>
                </a:lnTo>
                <a:lnTo>
                  <a:pt x="114658" y="54394"/>
                </a:lnTo>
                <a:close/>
              </a:path>
              <a:path w="179069" h="96519">
                <a:moveTo>
                  <a:pt x="100723" y="0"/>
                </a:moveTo>
                <a:lnTo>
                  <a:pt x="63639" y="13284"/>
                </a:lnTo>
                <a:lnTo>
                  <a:pt x="59829" y="21615"/>
                </a:lnTo>
                <a:lnTo>
                  <a:pt x="61010" y="27774"/>
                </a:lnTo>
                <a:lnTo>
                  <a:pt x="62750" y="31115"/>
                </a:lnTo>
                <a:lnTo>
                  <a:pt x="68452" y="38277"/>
                </a:lnTo>
                <a:lnTo>
                  <a:pt x="72174" y="42252"/>
                </a:lnTo>
                <a:lnTo>
                  <a:pt x="76771" y="46634"/>
                </a:lnTo>
                <a:lnTo>
                  <a:pt x="77241" y="47167"/>
                </a:lnTo>
                <a:lnTo>
                  <a:pt x="77762" y="47688"/>
                </a:lnTo>
                <a:lnTo>
                  <a:pt x="79438" y="49263"/>
                </a:lnTo>
                <a:lnTo>
                  <a:pt x="79921" y="49784"/>
                </a:lnTo>
                <a:lnTo>
                  <a:pt x="46342" y="68999"/>
                </a:lnTo>
                <a:lnTo>
                  <a:pt x="59165" y="68999"/>
                </a:lnTo>
                <a:lnTo>
                  <a:pt x="84683" y="54394"/>
                </a:lnTo>
                <a:lnTo>
                  <a:pt x="114658" y="54394"/>
                </a:lnTo>
                <a:lnTo>
                  <a:pt x="110718" y="50355"/>
                </a:lnTo>
                <a:lnTo>
                  <a:pt x="105930" y="45974"/>
                </a:lnTo>
                <a:lnTo>
                  <a:pt x="103301" y="43713"/>
                </a:lnTo>
                <a:lnTo>
                  <a:pt x="111349" y="39103"/>
                </a:lnTo>
                <a:lnTo>
                  <a:pt x="98564" y="39103"/>
                </a:lnTo>
                <a:lnTo>
                  <a:pt x="93408" y="34137"/>
                </a:lnTo>
                <a:lnTo>
                  <a:pt x="90284" y="30022"/>
                </a:lnTo>
                <a:lnTo>
                  <a:pt x="88061" y="23520"/>
                </a:lnTo>
                <a:lnTo>
                  <a:pt x="89788" y="20586"/>
                </a:lnTo>
                <a:lnTo>
                  <a:pt x="98983" y="15341"/>
                </a:lnTo>
                <a:lnTo>
                  <a:pt x="104343" y="14173"/>
                </a:lnTo>
                <a:lnTo>
                  <a:pt x="157647" y="14173"/>
                </a:lnTo>
                <a:lnTo>
                  <a:pt x="163473" y="10833"/>
                </a:lnTo>
                <a:lnTo>
                  <a:pt x="145554" y="10833"/>
                </a:lnTo>
                <a:lnTo>
                  <a:pt x="139382" y="7772"/>
                </a:lnTo>
                <a:lnTo>
                  <a:pt x="133096" y="5346"/>
                </a:lnTo>
                <a:lnTo>
                  <a:pt x="120243" y="1778"/>
                </a:lnTo>
                <a:lnTo>
                  <a:pt x="113804" y="711"/>
                </a:lnTo>
                <a:lnTo>
                  <a:pt x="100723" y="0"/>
                </a:lnTo>
                <a:close/>
              </a:path>
              <a:path w="179069" h="96519">
                <a:moveTo>
                  <a:pt x="165944" y="24485"/>
                </a:moveTo>
                <a:lnTo>
                  <a:pt x="136867" y="24485"/>
                </a:lnTo>
                <a:lnTo>
                  <a:pt x="139966" y="26530"/>
                </a:lnTo>
                <a:lnTo>
                  <a:pt x="142697" y="28702"/>
                </a:lnTo>
                <a:lnTo>
                  <a:pt x="145021" y="30988"/>
                </a:lnTo>
                <a:lnTo>
                  <a:pt x="147370" y="33261"/>
                </a:lnTo>
                <a:lnTo>
                  <a:pt x="149263" y="35496"/>
                </a:lnTo>
                <a:lnTo>
                  <a:pt x="152285" y="39839"/>
                </a:lnTo>
                <a:lnTo>
                  <a:pt x="153415" y="41859"/>
                </a:lnTo>
                <a:lnTo>
                  <a:pt x="154152" y="43738"/>
                </a:lnTo>
                <a:lnTo>
                  <a:pt x="154940" y="45605"/>
                </a:lnTo>
                <a:lnTo>
                  <a:pt x="155167" y="46634"/>
                </a:lnTo>
                <a:lnTo>
                  <a:pt x="155244" y="48361"/>
                </a:lnTo>
                <a:lnTo>
                  <a:pt x="178866" y="44869"/>
                </a:lnTo>
                <a:lnTo>
                  <a:pt x="177393" y="40170"/>
                </a:lnTo>
                <a:lnTo>
                  <a:pt x="174713" y="35318"/>
                </a:lnTo>
                <a:lnTo>
                  <a:pt x="166903" y="25323"/>
                </a:lnTo>
                <a:lnTo>
                  <a:pt x="165944" y="24485"/>
                </a:lnTo>
                <a:close/>
              </a:path>
              <a:path w="179069" h="96519">
                <a:moveTo>
                  <a:pt x="157647" y="14173"/>
                </a:moveTo>
                <a:lnTo>
                  <a:pt x="104343" y="14173"/>
                </a:lnTo>
                <a:lnTo>
                  <a:pt x="116497" y="14871"/>
                </a:lnTo>
                <a:lnTo>
                  <a:pt x="123215" y="16967"/>
                </a:lnTo>
                <a:lnTo>
                  <a:pt x="130517" y="20815"/>
                </a:lnTo>
                <a:lnTo>
                  <a:pt x="98564" y="39103"/>
                </a:lnTo>
                <a:lnTo>
                  <a:pt x="111349" y="39103"/>
                </a:lnTo>
                <a:lnTo>
                  <a:pt x="136867" y="24485"/>
                </a:lnTo>
                <a:lnTo>
                  <a:pt x="165944" y="24485"/>
                </a:lnTo>
                <a:lnTo>
                  <a:pt x="161442" y="20548"/>
                </a:lnTo>
                <a:lnTo>
                  <a:pt x="154457" y="16002"/>
                </a:lnTo>
                <a:lnTo>
                  <a:pt x="157647" y="14173"/>
                </a:lnTo>
                <a:close/>
              </a:path>
              <a:path w="179069" h="96519">
                <a:moveTo>
                  <a:pt x="161925" y="1460"/>
                </a:moveTo>
                <a:lnTo>
                  <a:pt x="145554" y="10833"/>
                </a:lnTo>
                <a:lnTo>
                  <a:pt x="163473" y="10833"/>
                </a:lnTo>
                <a:lnTo>
                  <a:pt x="170827" y="6616"/>
                </a:lnTo>
                <a:lnTo>
                  <a:pt x="161925" y="1460"/>
                </a:lnTo>
                <a:close/>
              </a:path>
            </a:pathLst>
          </a:custGeom>
          <a:solidFill>
            <a:srgbClr val="FFD6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95692" y="1211044"/>
            <a:ext cx="696595" cy="398780"/>
          </a:xfrm>
          <a:custGeom>
            <a:avLst/>
            <a:gdLst/>
            <a:ahLst/>
            <a:cxnLst/>
            <a:rect l="l" t="t" r="r" b="b"/>
            <a:pathLst>
              <a:path w="696594" h="398780">
                <a:moveTo>
                  <a:pt x="696023" y="0"/>
                </a:moveTo>
                <a:lnTo>
                  <a:pt x="0" y="147701"/>
                </a:lnTo>
                <a:lnTo>
                  <a:pt x="0" y="273964"/>
                </a:lnTo>
                <a:lnTo>
                  <a:pt x="219024" y="398399"/>
                </a:lnTo>
                <a:lnTo>
                  <a:pt x="696023" y="62966"/>
                </a:lnTo>
                <a:lnTo>
                  <a:pt x="696023" y="0"/>
                </a:lnTo>
                <a:close/>
              </a:path>
            </a:pathLst>
          </a:custGeom>
          <a:solidFill>
            <a:srgbClr val="429B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14716" y="1211050"/>
            <a:ext cx="477520" cy="398780"/>
          </a:xfrm>
          <a:custGeom>
            <a:avLst/>
            <a:gdLst/>
            <a:ahLst/>
            <a:cxnLst/>
            <a:rect l="l" t="t" r="r" b="b"/>
            <a:pathLst>
              <a:path w="477519" h="398780">
                <a:moveTo>
                  <a:pt x="476999" y="0"/>
                </a:moveTo>
                <a:lnTo>
                  <a:pt x="2654" y="237337"/>
                </a:lnTo>
                <a:lnTo>
                  <a:pt x="0" y="398399"/>
                </a:lnTo>
                <a:lnTo>
                  <a:pt x="476999" y="126479"/>
                </a:lnTo>
                <a:lnTo>
                  <a:pt x="476999" y="0"/>
                </a:lnTo>
                <a:close/>
              </a:path>
            </a:pathLst>
          </a:custGeom>
          <a:solidFill>
            <a:srgbClr val="3B80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94682" y="1084543"/>
            <a:ext cx="696595" cy="402590"/>
          </a:xfrm>
          <a:custGeom>
            <a:avLst/>
            <a:gdLst/>
            <a:ahLst/>
            <a:cxnLst/>
            <a:rect l="l" t="t" r="r" b="b"/>
            <a:pathLst>
              <a:path w="696594" h="402590">
                <a:moveTo>
                  <a:pt x="475780" y="0"/>
                </a:moveTo>
                <a:lnTo>
                  <a:pt x="432353" y="24795"/>
                </a:lnTo>
                <a:lnTo>
                  <a:pt x="0" y="275996"/>
                </a:lnTo>
                <a:lnTo>
                  <a:pt x="220510" y="402069"/>
                </a:lnTo>
                <a:lnTo>
                  <a:pt x="524238" y="228094"/>
                </a:lnTo>
                <a:lnTo>
                  <a:pt x="653438" y="151873"/>
                </a:lnTo>
                <a:lnTo>
                  <a:pt x="696277" y="126072"/>
                </a:lnTo>
                <a:lnTo>
                  <a:pt x="475780" y="0"/>
                </a:lnTo>
                <a:close/>
              </a:path>
            </a:pathLst>
          </a:custGeom>
          <a:solidFill>
            <a:srgbClr val="8AC5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32080" y="1109056"/>
            <a:ext cx="608965" cy="351790"/>
          </a:xfrm>
          <a:custGeom>
            <a:avLst/>
            <a:gdLst/>
            <a:ahLst/>
            <a:cxnLst/>
            <a:rect l="l" t="t" r="r" b="b"/>
            <a:pathLst>
              <a:path w="608965" h="351790">
                <a:moveTo>
                  <a:pt x="429945" y="0"/>
                </a:moveTo>
                <a:lnTo>
                  <a:pt x="0" y="249415"/>
                </a:lnTo>
                <a:lnTo>
                  <a:pt x="177025" y="351294"/>
                </a:lnTo>
                <a:lnTo>
                  <a:pt x="250009" y="309587"/>
                </a:lnTo>
                <a:lnTo>
                  <a:pt x="149745" y="309587"/>
                </a:lnTo>
                <a:lnTo>
                  <a:pt x="84924" y="272072"/>
                </a:lnTo>
                <a:lnTo>
                  <a:pt x="94367" y="262178"/>
                </a:lnTo>
                <a:lnTo>
                  <a:pt x="96059" y="249982"/>
                </a:lnTo>
                <a:lnTo>
                  <a:pt x="91022" y="237844"/>
                </a:lnTo>
                <a:lnTo>
                  <a:pt x="80276" y="228130"/>
                </a:lnTo>
                <a:lnTo>
                  <a:pt x="204749" y="155689"/>
                </a:lnTo>
                <a:lnTo>
                  <a:pt x="402911" y="155689"/>
                </a:lnTo>
                <a:lnTo>
                  <a:pt x="395924" y="147261"/>
                </a:lnTo>
                <a:lnTo>
                  <a:pt x="377990" y="134442"/>
                </a:lnTo>
                <a:lnTo>
                  <a:pt x="353965" y="123835"/>
                </a:lnTo>
                <a:lnTo>
                  <a:pt x="327452" y="117238"/>
                </a:lnTo>
                <a:lnTo>
                  <a:pt x="316082" y="116179"/>
                </a:lnTo>
                <a:lnTo>
                  <a:pt x="272961" y="116179"/>
                </a:lnTo>
                <a:lnTo>
                  <a:pt x="393865" y="46329"/>
                </a:lnTo>
                <a:lnTo>
                  <a:pt x="511587" y="46329"/>
                </a:lnTo>
                <a:lnTo>
                  <a:pt x="429945" y="0"/>
                </a:lnTo>
                <a:close/>
              </a:path>
              <a:path w="608965" h="351790">
                <a:moveTo>
                  <a:pt x="181563" y="299634"/>
                </a:moveTo>
                <a:lnTo>
                  <a:pt x="164826" y="303044"/>
                </a:lnTo>
                <a:lnTo>
                  <a:pt x="149745" y="309587"/>
                </a:lnTo>
                <a:lnTo>
                  <a:pt x="250009" y="309587"/>
                </a:lnTo>
                <a:lnTo>
                  <a:pt x="257610" y="305244"/>
                </a:lnTo>
                <a:lnTo>
                  <a:pt x="212991" y="305244"/>
                </a:lnTo>
                <a:lnTo>
                  <a:pt x="198203" y="300115"/>
                </a:lnTo>
                <a:lnTo>
                  <a:pt x="181563" y="299634"/>
                </a:lnTo>
                <a:close/>
              </a:path>
              <a:path w="608965" h="351790">
                <a:moveTo>
                  <a:pt x="379784" y="235165"/>
                </a:moveTo>
                <a:lnTo>
                  <a:pt x="335203" y="235165"/>
                </a:lnTo>
                <a:lnTo>
                  <a:pt x="212991" y="305244"/>
                </a:lnTo>
                <a:lnTo>
                  <a:pt x="257610" y="305244"/>
                </a:lnTo>
                <a:lnTo>
                  <a:pt x="379784" y="235165"/>
                </a:lnTo>
                <a:close/>
              </a:path>
              <a:path w="608965" h="351790">
                <a:moveTo>
                  <a:pt x="402911" y="155689"/>
                </a:moveTo>
                <a:lnTo>
                  <a:pt x="204749" y="155689"/>
                </a:lnTo>
                <a:lnTo>
                  <a:pt x="202299" y="171221"/>
                </a:lnTo>
                <a:lnTo>
                  <a:pt x="237020" y="215938"/>
                </a:lnTo>
                <a:lnTo>
                  <a:pt x="284035" y="232867"/>
                </a:lnTo>
                <a:lnTo>
                  <a:pt x="309786" y="235904"/>
                </a:lnTo>
                <a:lnTo>
                  <a:pt x="335203" y="235165"/>
                </a:lnTo>
                <a:lnTo>
                  <a:pt x="379784" y="235165"/>
                </a:lnTo>
                <a:lnTo>
                  <a:pt x="456269" y="190919"/>
                </a:lnTo>
                <a:lnTo>
                  <a:pt x="411937" y="190919"/>
                </a:lnTo>
                <a:lnTo>
                  <a:pt x="413119" y="176292"/>
                </a:lnTo>
                <a:lnTo>
                  <a:pt x="407708" y="161475"/>
                </a:lnTo>
                <a:lnTo>
                  <a:pt x="402911" y="155689"/>
                </a:lnTo>
                <a:close/>
              </a:path>
              <a:path w="608965" h="351790">
                <a:moveTo>
                  <a:pt x="516219" y="48958"/>
                </a:moveTo>
                <a:lnTo>
                  <a:pt x="469900" y="48958"/>
                </a:lnTo>
                <a:lnTo>
                  <a:pt x="535736" y="86144"/>
                </a:lnTo>
                <a:lnTo>
                  <a:pt x="524512" y="94917"/>
                </a:lnTo>
                <a:lnTo>
                  <a:pt x="518879" y="104541"/>
                </a:lnTo>
                <a:lnTo>
                  <a:pt x="520029" y="114063"/>
                </a:lnTo>
                <a:lnTo>
                  <a:pt x="529158" y="122529"/>
                </a:lnTo>
                <a:lnTo>
                  <a:pt x="411937" y="190919"/>
                </a:lnTo>
                <a:lnTo>
                  <a:pt x="456269" y="190919"/>
                </a:lnTo>
                <a:lnTo>
                  <a:pt x="608558" y="101358"/>
                </a:lnTo>
                <a:lnTo>
                  <a:pt x="516219" y="48958"/>
                </a:lnTo>
                <a:close/>
              </a:path>
              <a:path w="608965" h="351790">
                <a:moveTo>
                  <a:pt x="299949" y="114677"/>
                </a:moveTo>
                <a:lnTo>
                  <a:pt x="272961" y="116179"/>
                </a:lnTo>
                <a:lnTo>
                  <a:pt x="316082" y="116179"/>
                </a:lnTo>
                <a:lnTo>
                  <a:pt x="299949" y="114677"/>
                </a:lnTo>
                <a:close/>
              </a:path>
              <a:path w="608965" h="351790">
                <a:moveTo>
                  <a:pt x="511587" y="46329"/>
                </a:moveTo>
                <a:lnTo>
                  <a:pt x="393865" y="46329"/>
                </a:lnTo>
                <a:lnTo>
                  <a:pt x="410776" y="52533"/>
                </a:lnTo>
                <a:lnTo>
                  <a:pt x="431763" y="55464"/>
                </a:lnTo>
                <a:lnTo>
                  <a:pt x="452809" y="54484"/>
                </a:lnTo>
                <a:lnTo>
                  <a:pt x="469900" y="48958"/>
                </a:lnTo>
                <a:lnTo>
                  <a:pt x="516219" y="48958"/>
                </a:lnTo>
                <a:lnTo>
                  <a:pt x="511587" y="46329"/>
                </a:lnTo>
                <a:close/>
              </a:path>
            </a:pathLst>
          </a:custGeom>
          <a:solidFill>
            <a:srgbClr val="429B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77050" y="1253258"/>
            <a:ext cx="119862" cy="644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84995" y="1348115"/>
            <a:ext cx="50800" cy="29209"/>
          </a:xfrm>
          <a:custGeom>
            <a:avLst/>
            <a:gdLst/>
            <a:ahLst/>
            <a:cxnLst/>
            <a:rect l="l" t="t" r="r" b="b"/>
            <a:pathLst>
              <a:path w="50800" h="29209">
                <a:moveTo>
                  <a:pt x="25787" y="0"/>
                </a:moveTo>
                <a:lnTo>
                  <a:pt x="16262" y="1205"/>
                </a:lnTo>
                <a:lnTo>
                  <a:pt x="7796" y="4525"/>
                </a:lnTo>
                <a:lnTo>
                  <a:pt x="2067" y="9419"/>
                </a:lnTo>
                <a:lnTo>
                  <a:pt x="0" y="14917"/>
                </a:lnTo>
                <a:lnTo>
                  <a:pt x="1611" y="20363"/>
                </a:lnTo>
                <a:lnTo>
                  <a:pt x="6919" y="25099"/>
                </a:lnTo>
                <a:lnTo>
                  <a:pt x="15077" y="28189"/>
                </a:lnTo>
                <a:lnTo>
                  <a:pt x="24468" y="29140"/>
                </a:lnTo>
                <a:lnTo>
                  <a:pt x="33959" y="27959"/>
                </a:lnTo>
                <a:lnTo>
                  <a:pt x="42416" y="24655"/>
                </a:lnTo>
                <a:lnTo>
                  <a:pt x="48177" y="19759"/>
                </a:lnTo>
                <a:lnTo>
                  <a:pt x="50288" y="14241"/>
                </a:lnTo>
                <a:lnTo>
                  <a:pt x="48711" y="8771"/>
                </a:lnTo>
                <a:lnTo>
                  <a:pt x="43407" y="4017"/>
                </a:lnTo>
                <a:lnTo>
                  <a:pt x="35219" y="930"/>
                </a:lnTo>
                <a:lnTo>
                  <a:pt x="257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50013" y="1194678"/>
            <a:ext cx="50800" cy="29209"/>
          </a:xfrm>
          <a:custGeom>
            <a:avLst/>
            <a:gdLst/>
            <a:ahLst/>
            <a:cxnLst/>
            <a:rect l="l" t="t" r="r" b="b"/>
            <a:pathLst>
              <a:path w="50800" h="29209">
                <a:moveTo>
                  <a:pt x="25833" y="0"/>
                </a:moveTo>
                <a:lnTo>
                  <a:pt x="16265" y="1235"/>
                </a:lnTo>
                <a:lnTo>
                  <a:pt x="7773" y="4578"/>
                </a:lnTo>
                <a:lnTo>
                  <a:pt x="2043" y="9499"/>
                </a:lnTo>
                <a:lnTo>
                  <a:pt x="0" y="15016"/>
                </a:lnTo>
                <a:lnTo>
                  <a:pt x="1678" y="20464"/>
                </a:lnTo>
                <a:lnTo>
                  <a:pt x="7113" y="25177"/>
                </a:lnTo>
                <a:lnTo>
                  <a:pt x="15435" y="28211"/>
                </a:lnTo>
                <a:lnTo>
                  <a:pt x="24976" y="29084"/>
                </a:lnTo>
                <a:lnTo>
                  <a:pt x="34574" y="27826"/>
                </a:lnTo>
                <a:lnTo>
                  <a:pt x="43067" y="24466"/>
                </a:lnTo>
                <a:lnTo>
                  <a:pt x="48778" y="19546"/>
                </a:lnTo>
                <a:lnTo>
                  <a:pt x="50780" y="14044"/>
                </a:lnTo>
                <a:lnTo>
                  <a:pt x="49066" y="8616"/>
                </a:lnTo>
                <a:lnTo>
                  <a:pt x="43626" y="3917"/>
                </a:lnTo>
                <a:lnTo>
                  <a:pt x="35334" y="888"/>
                </a:lnTo>
                <a:lnTo>
                  <a:pt x="258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95200" y="1121995"/>
            <a:ext cx="696595" cy="398780"/>
          </a:xfrm>
          <a:custGeom>
            <a:avLst/>
            <a:gdLst/>
            <a:ahLst/>
            <a:cxnLst/>
            <a:rect l="l" t="t" r="r" b="b"/>
            <a:pathLst>
              <a:path w="696594" h="398780">
                <a:moveTo>
                  <a:pt x="0" y="0"/>
                </a:moveTo>
                <a:lnTo>
                  <a:pt x="0" y="62966"/>
                </a:lnTo>
                <a:lnTo>
                  <a:pt x="476973" y="398399"/>
                </a:lnTo>
                <a:lnTo>
                  <a:pt x="695998" y="273964"/>
                </a:lnTo>
                <a:lnTo>
                  <a:pt x="695998" y="147701"/>
                </a:lnTo>
                <a:lnTo>
                  <a:pt x="0" y="0"/>
                </a:lnTo>
                <a:close/>
              </a:path>
            </a:pathLst>
          </a:custGeom>
          <a:solidFill>
            <a:srgbClr val="429B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95200" y="1121995"/>
            <a:ext cx="477520" cy="398780"/>
          </a:xfrm>
          <a:custGeom>
            <a:avLst/>
            <a:gdLst/>
            <a:ahLst/>
            <a:cxnLst/>
            <a:rect l="l" t="t" r="r" b="b"/>
            <a:pathLst>
              <a:path w="477519" h="398780">
                <a:moveTo>
                  <a:pt x="0" y="0"/>
                </a:moveTo>
                <a:lnTo>
                  <a:pt x="0" y="126479"/>
                </a:lnTo>
                <a:lnTo>
                  <a:pt x="476973" y="398399"/>
                </a:lnTo>
                <a:lnTo>
                  <a:pt x="474345" y="237350"/>
                </a:lnTo>
                <a:lnTo>
                  <a:pt x="0" y="0"/>
                </a:lnTo>
                <a:close/>
              </a:path>
            </a:pathLst>
          </a:custGeom>
          <a:solidFill>
            <a:srgbClr val="3B80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95945" y="995494"/>
            <a:ext cx="696595" cy="402590"/>
          </a:xfrm>
          <a:custGeom>
            <a:avLst/>
            <a:gdLst/>
            <a:ahLst/>
            <a:cxnLst/>
            <a:rect l="l" t="t" r="r" b="b"/>
            <a:pathLst>
              <a:path w="696594" h="402590">
                <a:moveTo>
                  <a:pt x="220510" y="0"/>
                </a:moveTo>
                <a:lnTo>
                  <a:pt x="0" y="126072"/>
                </a:lnTo>
                <a:lnTo>
                  <a:pt x="42841" y="151873"/>
                </a:lnTo>
                <a:lnTo>
                  <a:pt x="172048" y="228094"/>
                </a:lnTo>
                <a:lnTo>
                  <a:pt x="475780" y="402069"/>
                </a:lnTo>
                <a:lnTo>
                  <a:pt x="696290" y="275996"/>
                </a:lnTo>
                <a:lnTo>
                  <a:pt x="220510" y="0"/>
                </a:lnTo>
                <a:close/>
              </a:path>
            </a:pathLst>
          </a:custGeom>
          <a:solidFill>
            <a:srgbClr val="8AC5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6273" y="1020004"/>
            <a:ext cx="608965" cy="351790"/>
          </a:xfrm>
          <a:custGeom>
            <a:avLst/>
            <a:gdLst/>
            <a:ahLst/>
            <a:cxnLst/>
            <a:rect l="l" t="t" r="r" b="b"/>
            <a:pathLst>
              <a:path w="608965" h="351790">
                <a:moveTo>
                  <a:pt x="178612" y="0"/>
                </a:moveTo>
                <a:lnTo>
                  <a:pt x="0" y="101358"/>
                </a:lnTo>
                <a:lnTo>
                  <a:pt x="128886" y="177321"/>
                </a:lnTo>
                <a:lnTo>
                  <a:pt x="431533" y="351294"/>
                </a:lnTo>
                <a:lnTo>
                  <a:pt x="504006" y="309587"/>
                </a:lnTo>
                <a:lnTo>
                  <a:pt x="458787" y="309587"/>
                </a:lnTo>
                <a:lnTo>
                  <a:pt x="448811" y="305257"/>
                </a:lnTo>
                <a:lnTo>
                  <a:pt x="395554" y="305257"/>
                </a:lnTo>
                <a:lnTo>
                  <a:pt x="273342" y="235165"/>
                </a:lnTo>
                <a:lnTo>
                  <a:pt x="305022" y="235165"/>
                </a:lnTo>
                <a:lnTo>
                  <a:pt x="324508" y="232867"/>
                </a:lnTo>
                <a:lnTo>
                  <a:pt x="349228" y="226171"/>
                </a:lnTo>
                <a:lnTo>
                  <a:pt x="371551" y="215938"/>
                </a:lnTo>
                <a:lnTo>
                  <a:pt x="390076" y="202207"/>
                </a:lnTo>
                <a:lnTo>
                  <a:pt x="398680" y="190931"/>
                </a:lnTo>
                <a:lnTo>
                  <a:pt x="196596" y="190931"/>
                </a:lnTo>
                <a:lnTo>
                  <a:pt x="79387" y="122529"/>
                </a:lnTo>
                <a:lnTo>
                  <a:pt x="88527" y="114063"/>
                </a:lnTo>
                <a:lnTo>
                  <a:pt x="89677" y="104541"/>
                </a:lnTo>
                <a:lnTo>
                  <a:pt x="84041" y="94917"/>
                </a:lnTo>
                <a:lnTo>
                  <a:pt x="72821" y="86144"/>
                </a:lnTo>
                <a:lnTo>
                  <a:pt x="138645" y="48958"/>
                </a:lnTo>
                <a:lnTo>
                  <a:pt x="207518" y="48958"/>
                </a:lnTo>
                <a:lnTo>
                  <a:pt x="214680" y="46329"/>
                </a:lnTo>
                <a:lnTo>
                  <a:pt x="259223" y="46329"/>
                </a:lnTo>
                <a:lnTo>
                  <a:pt x="178612" y="0"/>
                </a:lnTo>
                <a:close/>
              </a:path>
              <a:path w="608965" h="351790">
                <a:moveTo>
                  <a:pt x="448176" y="155689"/>
                </a:moveTo>
                <a:lnTo>
                  <a:pt x="403796" y="155689"/>
                </a:lnTo>
                <a:lnTo>
                  <a:pt x="528294" y="228130"/>
                </a:lnTo>
                <a:lnTo>
                  <a:pt x="517530" y="237844"/>
                </a:lnTo>
                <a:lnTo>
                  <a:pt x="512489" y="249982"/>
                </a:lnTo>
                <a:lnTo>
                  <a:pt x="514182" y="262178"/>
                </a:lnTo>
                <a:lnTo>
                  <a:pt x="523621" y="272072"/>
                </a:lnTo>
                <a:lnTo>
                  <a:pt x="458787" y="309587"/>
                </a:lnTo>
                <a:lnTo>
                  <a:pt x="504006" y="309587"/>
                </a:lnTo>
                <a:lnTo>
                  <a:pt x="608545" y="249428"/>
                </a:lnTo>
                <a:lnTo>
                  <a:pt x="448176" y="155689"/>
                </a:lnTo>
                <a:close/>
              </a:path>
              <a:path w="608965" h="351790">
                <a:moveTo>
                  <a:pt x="426980" y="299635"/>
                </a:moveTo>
                <a:lnTo>
                  <a:pt x="410342" y="300120"/>
                </a:lnTo>
                <a:lnTo>
                  <a:pt x="395554" y="305257"/>
                </a:lnTo>
                <a:lnTo>
                  <a:pt x="448811" y="305257"/>
                </a:lnTo>
                <a:lnTo>
                  <a:pt x="443713" y="303044"/>
                </a:lnTo>
                <a:lnTo>
                  <a:pt x="426980" y="299635"/>
                </a:lnTo>
                <a:close/>
              </a:path>
              <a:path w="608965" h="351790">
                <a:moveTo>
                  <a:pt x="305022" y="235165"/>
                </a:moveTo>
                <a:lnTo>
                  <a:pt x="273342" y="235165"/>
                </a:lnTo>
                <a:lnTo>
                  <a:pt x="298758" y="235904"/>
                </a:lnTo>
                <a:lnTo>
                  <a:pt x="305022" y="235165"/>
                </a:lnTo>
                <a:close/>
              </a:path>
              <a:path w="608965" h="351790">
                <a:moveTo>
                  <a:pt x="308622" y="114677"/>
                </a:moveTo>
                <a:lnTo>
                  <a:pt x="254582" y="123835"/>
                </a:lnTo>
                <a:lnTo>
                  <a:pt x="212628" y="147262"/>
                </a:lnTo>
                <a:lnTo>
                  <a:pt x="195428" y="176297"/>
                </a:lnTo>
                <a:lnTo>
                  <a:pt x="196596" y="190931"/>
                </a:lnTo>
                <a:lnTo>
                  <a:pt x="398680" y="190931"/>
                </a:lnTo>
                <a:lnTo>
                  <a:pt x="401666" y="187018"/>
                </a:lnTo>
                <a:lnTo>
                  <a:pt x="406259" y="171227"/>
                </a:lnTo>
                <a:lnTo>
                  <a:pt x="403796" y="155689"/>
                </a:lnTo>
                <a:lnTo>
                  <a:pt x="448176" y="155689"/>
                </a:lnTo>
                <a:lnTo>
                  <a:pt x="380133" y="116179"/>
                </a:lnTo>
                <a:lnTo>
                  <a:pt x="335635" y="116179"/>
                </a:lnTo>
                <a:lnTo>
                  <a:pt x="308622" y="114677"/>
                </a:lnTo>
                <a:close/>
              </a:path>
              <a:path w="608965" h="351790">
                <a:moveTo>
                  <a:pt x="259223" y="46329"/>
                </a:moveTo>
                <a:lnTo>
                  <a:pt x="214680" y="46329"/>
                </a:lnTo>
                <a:lnTo>
                  <a:pt x="335635" y="116179"/>
                </a:lnTo>
                <a:lnTo>
                  <a:pt x="380133" y="116179"/>
                </a:lnTo>
                <a:lnTo>
                  <a:pt x="259223" y="46329"/>
                </a:lnTo>
                <a:close/>
              </a:path>
              <a:path w="608965" h="351790">
                <a:moveTo>
                  <a:pt x="207518" y="48958"/>
                </a:moveTo>
                <a:lnTo>
                  <a:pt x="138645" y="48958"/>
                </a:lnTo>
                <a:lnTo>
                  <a:pt x="155743" y="54484"/>
                </a:lnTo>
                <a:lnTo>
                  <a:pt x="176791" y="55464"/>
                </a:lnTo>
                <a:lnTo>
                  <a:pt x="197776" y="52533"/>
                </a:lnTo>
                <a:lnTo>
                  <a:pt x="207518" y="48958"/>
                </a:lnTo>
                <a:close/>
              </a:path>
            </a:pathLst>
          </a:custGeom>
          <a:solidFill>
            <a:srgbClr val="429B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90000" y="1164204"/>
            <a:ext cx="119862" cy="6443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51621" y="1259067"/>
            <a:ext cx="50800" cy="29209"/>
          </a:xfrm>
          <a:custGeom>
            <a:avLst/>
            <a:gdLst/>
            <a:ahLst/>
            <a:cxnLst/>
            <a:rect l="l" t="t" r="r" b="b"/>
            <a:pathLst>
              <a:path w="50800" h="29209">
                <a:moveTo>
                  <a:pt x="24507" y="0"/>
                </a:moveTo>
                <a:lnTo>
                  <a:pt x="15071" y="930"/>
                </a:lnTo>
                <a:lnTo>
                  <a:pt x="6881" y="4017"/>
                </a:lnTo>
                <a:lnTo>
                  <a:pt x="1576" y="8771"/>
                </a:lnTo>
                <a:lnTo>
                  <a:pt x="0" y="14241"/>
                </a:lnTo>
                <a:lnTo>
                  <a:pt x="2111" y="19759"/>
                </a:lnTo>
                <a:lnTo>
                  <a:pt x="7872" y="24655"/>
                </a:lnTo>
                <a:lnTo>
                  <a:pt x="16337" y="27959"/>
                </a:lnTo>
                <a:lnTo>
                  <a:pt x="25831" y="29140"/>
                </a:lnTo>
                <a:lnTo>
                  <a:pt x="35224" y="28189"/>
                </a:lnTo>
                <a:lnTo>
                  <a:pt x="43381" y="25099"/>
                </a:lnTo>
                <a:lnTo>
                  <a:pt x="48684" y="20363"/>
                </a:lnTo>
                <a:lnTo>
                  <a:pt x="50296" y="14917"/>
                </a:lnTo>
                <a:lnTo>
                  <a:pt x="48232" y="9419"/>
                </a:lnTo>
                <a:lnTo>
                  <a:pt x="42505" y="4525"/>
                </a:lnTo>
                <a:lnTo>
                  <a:pt x="34036" y="1205"/>
                </a:lnTo>
                <a:lnTo>
                  <a:pt x="245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86111" y="1105624"/>
            <a:ext cx="50800" cy="29209"/>
          </a:xfrm>
          <a:custGeom>
            <a:avLst/>
            <a:gdLst/>
            <a:ahLst/>
            <a:cxnLst/>
            <a:rect l="l" t="t" r="r" b="b"/>
            <a:pathLst>
              <a:path w="50800" h="29209">
                <a:moveTo>
                  <a:pt x="24947" y="0"/>
                </a:moveTo>
                <a:lnTo>
                  <a:pt x="15449" y="887"/>
                </a:lnTo>
                <a:lnTo>
                  <a:pt x="7154" y="3916"/>
                </a:lnTo>
                <a:lnTo>
                  <a:pt x="1711" y="8614"/>
                </a:lnTo>
                <a:lnTo>
                  <a:pt x="0" y="14043"/>
                </a:lnTo>
                <a:lnTo>
                  <a:pt x="2006" y="19545"/>
                </a:lnTo>
                <a:lnTo>
                  <a:pt x="7713" y="24464"/>
                </a:lnTo>
                <a:lnTo>
                  <a:pt x="16208" y="27830"/>
                </a:lnTo>
                <a:lnTo>
                  <a:pt x="25809" y="29087"/>
                </a:lnTo>
                <a:lnTo>
                  <a:pt x="35351" y="28211"/>
                </a:lnTo>
                <a:lnTo>
                  <a:pt x="43667" y="25176"/>
                </a:lnTo>
                <a:lnTo>
                  <a:pt x="49109" y="20464"/>
                </a:lnTo>
                <a:lnTo>
                  <a:pt x="50790" y="15020"/>
                </a:lnTo>
                <a:lnTo>
                  <a:pt x="48744" y="9508"/>
                </a:lnTo>
                <a:lnTo>
                  <a:pt x="43006" y="4589"/>
                </a:lnTo>
                <a:lnTo>
                  <a:pt x="34511" y="1239"/>
                </a:lnTo>
                <a:lnTo>
                  <a:pt x="249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579334" y="1820982"/>
            <a:ext cx="1178560" cy="141605"/>
          </a:xfrm>
          <a:custGeom>
            <a:avLst/>
            <a:gdLst/>
            <a:ahLst/>
            <a:cxnLst/>
            <a:rect l="l" t="t" r="r" b="b"/>
            <a:pathLst>
              <a:path w="1178560" h="141605">
                <a:moveTo>
                  <a:pt x="1123124" y="0"/>
                </a:moveTo>
                <a:lnTo>
                  <a:pt x="55410" y="0"/>
                </a:lnTo>
                <a:lnTo>
                  <a:pt x="33845" y="4353"/>
                </a:lnTo>
                <a:lnTo>
                  <a:pt x="16232" y="16225"/>
                </a:lnTo>
                <a:lnTo>
                  <a:pt x="4355" y="33834"/>
                </a:lnTo>
                <a:lnTo>
                  <a:pt x="0" y="55397"/>
                </a:lnTo>
                <a:lnTo>
                  <a:pt x="0" y="85750"/>
                </a:lnTo>
                <a:lnTo>
                  <a:pt x="4355" y="107313"/>
                </a:lnTo>
                <a:lnTo>
                  <a:pt x="16232" y="124921"/>
                </a:lnTo>
                <a:lnTo>
                  <a:pt x="33845" y="136794"/>
                </a:lnTo>
                <a:lnTo>
                  <a:pt x="55410" y="141147"/>
                </a:lnTo>
                <a:lnTo>
                  <a:pt x="1123124" y="141147"/>
                </a:lnTo>
                <a:lnTo>
                  <a:pt x="1144687" y="136794"/>
                </a:lnTo>
                <a:lnTo>
                  <a:pt x="1162296" y="124921"/>
                </a:lnTo>
                <a:lnTo>
                  <a:pt x="1174168" y="107313"/>
                </a:lnTo>
                <a:lnTo>
                  <a:pt x="1178521" y="85750"/>
                </a:lnTo>
                <a:lnTo>
                  <a:pt x="1178521" y="55397"/>
                </a:lnTo>
                <a:lnTo>
                  <a:pt x="1174168" y="33834"/>
                </a:lnTo>
                <a:lnTo>
                  <a:pt x="1162296" y="16225"/>
                </a:lnTo>
                <a:lnTo>
                  <a:pt x="1144687" y="4353"/>
                </a:lnTo>
                <a:lnTo>
                  <a:pt x="1123124" y="0"/>
                </a:lnTo>
                <a:close/>
              </a:path>
            </a:pathLst>
          </a:custGeom>
          <a:solidFill>
            <a:srgbClr val="FFED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79344" y="1820979"/>
            <a:ext cx="411480" cy="141605"/>
          </a:xfrm>
          <a:custGeom>
            <a:avLst/>
            <a:gdLst/>
            <a:ahLst/>
            <a:cxnLst/>
            <a:rect l="l" t="t" r="r" b="b"/>
            <a:pathLst>
              <a:path w="411480" h="141605">
                <a:moveTo>
                  <a:pt x="410959" y="0"/>
                </a:moveTo>
                <a:lnTo>
                  <a:pt x="52882" y="0"/>
                </a:lnTo>
                <a:lnTo>
                  <a:pt x="32296" y="4155"/>
                </a:lnTo>
                <a:lnTo>
                  <a:pt x="15487" y="15487"/>
                </a:lnTo>
                <a:lnTo>
                  <a:pt x="4155" y="32296"/>
                </a:lnTo>
                <a:lnTo>
                  <a:pt x="0" y="52882"/>
                </a:lnTo>
                <a:lnTo>
                  <a:pt x="0" y="88277"/>
                </a:lnTo>
                <a:lnTo>
                  <a:pt x="4155" y="108856"/>
                </a:lnTo>
                <a:lnTo>
                  <a:pt x="15487" y="125661"/>
                </a:lnTo>
                <a:lnTo>
                  <a:pt x="32296" y="136992"/>
                </a:lnTo>
                <a:lnTo>
                  <a:pt x="52882" y="141147"/>
                </a:lnTo>
                <a:lnTo>
                  <a:pt x="410959" y="141147"/>
                </a:lnTo>
                <a:lnTo>
                  <a:pt x="410959" y="0"/>
                </a:lnTo>
                <a:close/>
              </a:path>
            </a:pathLst>
          </a:custGeom>
          <a:solidFill>
            <a:srgbClr val="E9A2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579334" y="2002875"/>
            <a:ext cx="1178560" cy="141605"/>
          </a:xfrm>
          <a:custGeom>
            <a:avLst/>
            <a:gdLst/>
            <a:ahLst/>
            <a:cxnLst/>
            <a:rect l="l" t="t" r="r" b="b"/>
            <a:pathLst>
              <a:path w="1178560" h="141605">
                <a:moveTo>
                  <a:pt x="1123124" y="0"/>
                </a:moveTo>
                <a:lnTo>
                  <a:pt x="55410" y="0"/>
                </a:lnTo>
                <a:lnTo>
                  <a:pt x="33845" y="4353"/>
                </a:lnTo>
                <a:lnTo>
                  <a:pt x="16232" y="16225"/>
                </a:lnTo>
                <a:lnTo>
                  <a:pt x="4355" y="33834"/>
                </a:lnTo>
                <a:lnTo>
                  <a:pt x="0" y="55397"/>
                </a:lnTo>
                <a:lnTo>
                  <a:pt x="0" y="85750"/>
                </a:lnTo>
                <a:lnTo>
                  <a:pt x="4355" y="107313"/>
                </a:lnTo>
                <a:lnTo>
                  <a:pt x="16232" y="124921"/>
                </a:lnTo>
                <a:lnTo>
                  <a:pt x="33845" y="136794"/>
                </a:lnTo>
                <a:lnTo>
                  <a:pt x="55410" y="141147"/>
                </a:lnTo>
                <a:lnTo>
                  <a:pt x="1123124" y="141147"/>
                </a:lnTo>
                <a:lnTo>
                  <a:pt x="1144687" y="136794"/>
                </a:lnTo>
                <a:lnTo>
                  <a:pt x="1162296" y="124921"/>
                </a:lnTo>
                <a:lnTo>
                  <a:pt x="1174168" y="107313"/>
                </a:lnTo>
                <a:lnTo>
                  <a:pt x="1178521" y="85750"/>
                </a:lnTo>
                <a:lnTo>
                  <a:pt x="1178521" y="55397"/>
                </a:lnTo>
                <a:lnTo>
                  <a:pt x="1174168" y="33834"/>
                </a:lnTo>
                <a:lnTo>
                  <a:pt x="1162296" y="16225"/>
                </a:lnTo>
                <a:lnTo>
                  <a:pt x="1144687" y="4353"/>
                </a:lnTo>
                <a:lnTo>
                  <a:pt x="1123124" y="0"/>
                </a:lnTo>
                <a:close/>
              </a:path>
            </a:pathLst>
          </a:custGeom>
          <a:solidFill>
            <a:srgbClr val="FFED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579339" y="2002866"/>
            <a:ext cx="636905" cy="141605"/>
          </a:xfrm>
          <a:custGeom>
            <a:avLst/>
            <a:gdLst/>
            <a:ahLst/>
            <a:cxnLst/>
            <a:rect l="l" t="t" r="r" b="b"/>
            <a:pathLst>
              <a:path w="636905" h="141605">
                <a:moveTo>
                  <a:pt x="636625" y="0"/>
                </a:moveTo>
                <a:lnTo>
                  <a:pt x="52882" y="0"/>
                </a:lnTo>
                <a:lnTo>
                  <a:pt x="32291" y="4155"/>
                </a:lnTo>
                <a:lnTo>
                  <a:pt x="15482" y="15487"/>
                </a:lnTo>
                <a:lnTo>
                  <a:pt x="4153" y="32296"/>
                </a:lnTo>
                <a:lnTo>
                  <a:pt x="0" y="52882"/>
                </a:lnTo>
                <a:lnTo>
                  <a:pt x="0" y="88277"/>
                </a:lnTo>
                <a:lnTo>
                  <a:pt x="4153" y="108856"/>
                </a:lnTo>
                <a:lnTo>
                  <a:pt x="15482" y="125661"/>
                </a:lnTo>
                <a:lnTo>
                  <a:pt x="32291" y="136992"/>
                </a:lnTo>
                <a:lnTo>
                  <a:pt x="52882" y="141147"/>
                </a:lnTo>
                <a:lnTo>
                  <a:pt x="636625" y="141147"/>
                </a:lnTo>
                <a:lnTo>
                  <a:pt x="636625" y="0"/>
                </a:lnTo>
                <a:close/>
              </a:path>
            </a:pathLst>
          </a:custGeom>
          <a:solidFill>
            <a:srgbClr val="E9A2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579334" y="2184768"/>
            <a:ext cx="1178560" cy="141605"/>
          </a:xfrm>
          <a:custGeom>
            <a:avLst/>
            <a:gdLst/>
            <a:ahLst/>
            <a:cxnLst/>
            <a:rect l="l" t="t" r="r" b="b"/>
            <a:pathLst>
              <a:path w="1178560" h="141605">
                <a:moveTo>
                  <a:pt x="1123124" y="0"/>
                </a:moveTo>
                <a:lnTo>
                  <a:pt x="55410" y="0"/>
                </a:lnTo>
                <a:lnTo>
                  <a:pt x="33845" y="4353"/>
                </a:lnTo>
                <a:lnTo>
                  <a:pt x="16232" y="16225"/>
                </a:lnTo>
                <a:lnTo>
                  <a:pt x="4355" y="33834"/>
                </a:lnTo>
                <a:lnTo>
                  <a:pt x="0" y="55397"/>
                </a:lnTo>
                <a:lnTo>
                  <a:pt x="0" y="85750"/>
                </a:lnTo>
                <a:lnTo>
                  <a:pt x="4355" y="107313"/>
                </a:lnTo>
                <a:lnTo>
                  <a:pt x="16232" y="124921"/>
                </a:lnTo>
                <a:lnTo>
                  <a:pt x="33845" y="136794"/>
                </a:lnTo>
                <a:lnTo>
                  <a:pt x="55410" y="141147"/>
                </a:lnTo>
                <a:lnTo>
                  <a:pt x="1123124" y="141147"/>
                </a:lnTo>
                <a:lnTo>
                  <a:pt x="1144687" y="136794"/>
                </a:lnTo>
                <a:lnTo>
                  <a:pt x="1162296" y="124921"/>
                </a:lnTo>
                <a:lnTo>
                  <a:pt x="1174168" y="107313"/>
                </a:lnTo>
                <a:lnTo>
                  <a:pt x="1178521" y="85750"/>
                </a:lnTo>
                <a:lnTo>
                  <a:pt x="1178521" y="55397"/>
                </a:lnTo>
                <a:lnTo>
                  <a:pt x="1174168" y="33834"/>
                </a:lnTo>
                <a:lnTo>
                  <a:pt x="1162296" y="16225"/>
                </a:lnTo>
                <a:lnTo>
                  <a:pt x="1144687" y="4353"/>
                </a:lnTo>
                <a:lnTo>
                  <a:pt x="1123124" y="0"/>
                </a:lnTo>
                <a:close/>
              </a:path>
            </a:pathLst>
          </a:custGeom>
          <a:solidFill>
            <a:srgbClr val="FFED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579338" y="2184764"/>
            <a:ext cx="334010" cy="141605"/>
          </a:xfrm>
          <a:custGeom>
            <a:avLst/>
            <a:gdLst/>
            <a:ahLst/>
            <a:cxnLst/>
            <a:rect l="l" t="t" r="r" b="b"/>
            <a:pathLst>
              <a:path w="334010" h="141605">
                <a:moveTo>
                  <a:pt x="333476" y="0"/>
                </a:moveTo>
                <a:lnTo>
                  <a:pt x="52882" y="0"/>
                </a:lnTo>
                <a:lnTo>
                  <a:pt x="32291" y="4155"/>
                </a:lnTo>
                <a:lnTo>
                  <a:pt x="15482" y="15487"/>
                </a:lnTo>
                <a:lnTo>
                  <a:pt x="4153" y="32296"/>
                </a:lnTo>
                <a:lnTo>
                  <a:pt x="0" y="52882"/>
                </a:lnTo>
                <a:lnTo>
                  <a:pt x="0" y="88277"/>
                </a:lnTo>
                <a:lnTo>
                  <a:pt x="4153" y="108856"/>
                </a:lnTo>
                <a:lnTo>
                  <a:pt x="15482" y="125661"/>
                </a:lnTo>
                <a:lnTo>
                  <a:pt x="32291" y="136992"/>
                </a:lnTo>
                <a:lnTo>
                  <a:pt x="52882" y="141147"/>
                </a:lnTo>
                <a:lnTo>
                  <a:pt x="333476" y="141147"/>
                </a:lnTo>
                <a:lnTo>
                  <a:pt x="333476" y="0"/>
                </a:lnTo>
                <a:close/>
              </a:path>
            </a:pathLst>
          </a:custGeom>
          <a:solidFill>
            <a:srgbClr val="E9A2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579334" y="2366660"/>
            <a:ext cx="1178560" cy="141605"/>
          </a:xfrm>
          <a:custGeom>
            <a:avLst/>
            <a:gdLst/>
            <a:ahLst/>
            <a:cxnLst/>
            <a:rect l="l" t="t" r="r" b="b"/>
            <a:pathLst>
              <a:path w="1178560" h="141605">
                <a:moveTo>
                  <a:pt x="1123124" y="0"/>
                </a:moveTo>
                <a:lnTo>
                  <a:pt x="55410" y="0"/>
                </a:lnTo>
                <a:lnTo>
                  <a:pt x="33845" y="4353"/>
                </a:lnTo>
                <a:lnTo>
                  <a:pt x="16232" y="16225"/>
                </a:lnTo>
                <a:lnTo>
                  <a:pt x="4355" y="33834"/>
                </a:lnTo>
                <a:lnTo>
                  <a:pt x="0" y="55397"/>
                </a:lnTo>
                <a:lnTo>
                  <a:pt x="0" y="85750"/>
                </a:lnTo>
                <a:lnTo>
                  <a:pt x="4355" y="107313"/>
                </a:lnTo>
                <a:lnTo>
                  <a:pt x="16232" y="124921"/>
                </a:lnTo>
                <a:lnTo>
                  <a:pt x="33845" y="136794"/>
                </a:lnTo>
                <a:lnTo>
                  <a:pt x="55410" y="141147"/>
                </a:lnTo>
                <a:lnTo>
                  <a:pt x="1123124" y="141147"/>
                </a:lnTo>
                <a:lnTo>
                  <a:pt x="1144687" y="136794"/>
                </a:lnTo>
                <a:lnTo>
                  <a:pt x="1162296" y="124921"/>
                </a:lnTo>
                <a:lnTo>
                  <a:pt x="1174168" y="107313"/>
                </a:lnTo>
                <a:lnTo>
                  <a:pt x="1178521" y="85750"/>
                </a:lnTo>
                <a:lnTo>
                  <a:pt x="1178521" y="55397"/>
                </a:lnTo>
                <a:lnTo>
                  <a:pt x="1174168" y="33834"/>
                </a:lnTo>
                <a:lnTo>
                  <a:pt x="1162296" y="16225"/>
                </a:lnTo>
                <a:lnTo>
                  <a:pt x="1144687" y="4353"/>
                </a:lnTo>
                <a:lnTo>
                  <a:pt x="1123124" y="0"/>
                </a:lnTo>
                <a:close/>
              </a:path>
            </a:pathLst>
          </a:custGeom>
          <a:solidFill>
            <a:srgbClr val="FFED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579334" y="2366657"/>
            <a:ext cx="73266" cy="14114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579334" y="2548547"/>
            <a:ext cx="1178560" cy="141605"/>
          </a:xfrm>
          <a:custGeom>
            <a:avLst/>
            <a:gdLst/>
            <a:ahLst/>
            <a:cxnLst/>
            <a:rect l="l" t="t" r="r" b="b"/>
            <a:pathLst>
              <a:path w="1178560" h="141605">
                <a:moveTo>
                  <a:pt x="1123124" y="0"/>
                </a:moveTo>
                <a:lnTo>
                  <a:pt x="55410" y="0"/>
                </a:lnTo>
                <a:lnTo>
                  <a:pt x="33845" y="4353"/>
                </a:lnTo>
                <a:lnTo>
                  <a:pt x="16232" y="16227"/>
                </a:lnTo>
                <a:lnTo>
                  <a:pt x="4355" y="33839"/>
                </a:lnTo>
                <a:lnTo>
                  <a:pt x="0" y="55410"/>
                </a:lnTo>
                <a:lnTo>
                  <a:pt x="0" y="85763"/>
                </a:lnTo>
                <a:lnTo>
                  <a:pt x="4355" y="107325"/>
                </a:lnTo>
                <a:lnTo>
                  <a:pt x="16232" y="124934"/>
                </a:lnTo>
                <a:lnTo>
                  <a:pt x="33845" y="136806"/>
                </a:lnTo>
                <a:lnTo>
                  <a:pt x="55410" y="141160"/>
                </a:lnTo>
                <a:lnTo>
                  <a:pt x="1123124" y="141160"/>
                </a:lnTo>
                <a:lnTo>
                  <a:pt x="1144687" y="136806"/>
                </a:lnTo>
                <a:lnTo>
                  <a:pt x="1162296" y="124934"/>
                </a:lnTo>
                <a:lnTo>
                  <a:pt x="1174168" y="107325"/>
                </a:lnTo>
                <a:lnTo>
                  <a:pt x="1178521" y="85763"/>
                </a:lnTo>
                <a:lnTo>
                  <a:pt x="1178521" y="55410"/>
                </a:lnTo>
                <a:lnTo>
                  <a:pt x="1174168" y="33839"/>
                </a:lnTo>
                <a:lnTo>
                  <a:pt x="1162296" y="16227"/>
                </a:lnTo>
                <a:lnTo>
                  <a:pt x="1144687" y="4353"/>
                </a:lnTo>
                <a:lnTo>
                  <a:pt x="1123124" y="0"/>
                </a:lnTo>
                <a:close/>
              </a:path>
            </a:pathLst>
          </a:custGeom>
          <a:solidFill>
            <a:srgbClr val="FFED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579344" y="2548544"/>
            <a:ext cx="55880" cy="141605"/>
          </a:xfrm>
          <a:custGeom>
            <a:avLst/>
            <a:gdLst/>
            <a:ahLst/>
            <a:cxnLst/>
            <a:rect l="l" t="t" r="r" b="b"/>
            <a:pathLst>
              <a:path w="55880" h="141605">
                <a:moveTo>
                  <a:pt x="55397" y="0"/>
                </a:moveTo>
                <a:lnTo>
                  <a:pt x="52882" y="0"/>
                </a:lnTo>
                <a:lnTo>
                  <a:pt x="32296" y="4155"/>
                </a:lnTo>
                <a:lnTo>
                  <a:pt x="15487" y="15487"/>
                </a:lnTo>
                <a:lnTo>
                  <a:pt x="4155" y="32296"/>
                </a:lnTo>
                <a:lnTo>
                  <a:pt x="0" y="52882"/>
                </a:lnTo>
                <a:lnTo>
                  <a:pt x="0" y="88277"/>
                </a:lnTo>
                <a:lnTo>
                  <a:pt x="4155" y="108858"/>
                </a:lnTo>
                <a:lnTo>
                  <a:pt x="15487" y="125668"/>
                </a:lnTo>
                <a:lnTo>
                  <a:pt x="32296" y="137003"/>
                </a:lnTo>
                <a:lnTo>
                  <a:pt x="52882" y="141160"/>
                </a:lnTo>
                <a:lnTo>
                  <a:pt x="55397" y="141160"/>
                </a:lnTo>
                <a:lnTo>
                  <a:pt x="55397" y="0"/>
                </a:lnTo>
                <a:close/>
              </a:path>
            </a:pathLst>
          </a:custGeom>
          <a:solidFill>
            <a:srgbClr val="E9A2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579334" y="2725404"/>
            <a:ext cx="1178560" cy="141605"/>
          </a:xfrm>
          <a:custGeom>
            <a:avLst/>
            <a:gdLst/>
            <a:ahLst/>
            <a:cxnLst/>
            <a:rect l="l" t="t" r="r" b="b"/>
            <a:pathLst>
              <a:path w="1178560" h="141605">
                <a:moveTo>
                  <a:pt x="1123124" y="0"/>
                </a:moveTo>
                <a:lnTo>
                  <a:pt x="55410" y="0"/>
                </a:lnTo>
                <a:lnTo>
                  <a:pt x="33845" y="4349"/>
                </a:lnTo>
                <a:lnTo>
                  <a:pt x="16232" y="16214"/>
                </a:lnTo>
                <a:lnTo>
                  <a:pt x="4355" y="33818"/>
                </a:lnTo>
                <a:lnTo>
                  <a:pt x="0" y="55384"/>
                </a:lnTo>
                <a:lnTo>
                  <a:pt x="0" y="85750"/>
                </a:lnTo>
                <a:lnTo>
                  <a:pt x="4355" y="107305"/>
                </a:lnTo>
                <a:lnTo>
                  <a:pt x="16232" y="124910"/>
                </a:lnTo>
                <a:lnTo>
                  <a:pt x="33845" y="136781"/>
                </a:lnTo>
                <a:lnTo>
                  <a:pt x="55410" y="141135"/>
                </a:lnTo>
                <a:lnTo>
                  <a:pt x="1123124" y="141135"/>
                </a:lnTo>
                <a:lnTo>
                  <a:pt x="1144687" y="136781"/>
                </a:lnTo>
                <a:lnTo>
                  <a:pt x="1162296" y="124910"/>
                </a:lnTo>
                <a:lnTo>
                  <a:pt x="1174168" y="107305"/>
                </a:lnTo>
                <a:lnTo>
                  <a:pt x="1178521" y="85750"/>
                </a:lnTo>
                <a:lnTo>
                  <a:pt x="1178521" y="55384"/>
                </a:lnTo>
                <a:lnTo>
                  <a:pt x="1174168" y="33818"/>
                </a:lnTo>
                <a:lnTo>
                  <a:pt x="1162296" y="16214"/>
                </a:lnTo>
                <a:lnTo>
                  <a:pt x="1144687" y="4349"/>
                </a:lnTo>
                <a:lnTo>
                  <a:pt x="1123124" y="0"/>
                </a:lnTo>
                <a:close/>
              </a:path>
            </a:pathLst>
          </a:custGeom>
          <a:solidFill>
            <a:srgbClr val="FFED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579340" y="2725389"/>
            <a:ext cx="53340" cy="141605"/>
          </a:xfrm>
          <a:custGeom>
            <a:avLst/>
            <a:gdLst/>
            <a:ahLst/>
            <a:cxnLst/>
            <a:rect l="l" t="t" r="r" b="b"/>
            <a:pathLst>
              <a:path w="53339" h="141605">
                <a:moveTo>
                  <a:pt x="45478" y="139653"/>
                </a:moveTo>
                <a:lnTo>
                  <a:pt x="45478" y="141147"/>
                </a:lnTo>
                <a:lnTo>
                  <a:pt x="52882" y="141147"/>
                </a:lnTo>
                <a:lnTo>
                  <a:pt x="45478" y="139653"/>
                </a:lnTo>
                <a:close/>
              </a:path>
              <a:path w="53339" h="141605">
                <a:moveTo>
                  <a:pt x="45478" y="1494"/>
                </a:moveTo>
                <a:lnTo>
                  <a:pt x="32296" y="4155"/>
                </a:lnTo>
                <a:lnTo>
                  <a:pt x="15487" y="15487"/>
                </a:lnTo>
                <a:lnTo>
                  <a:pt x="4155" y="32296"/>
                </a:lnTo>
                <a:lnTo>
                  <a:pt x="0" y="52882"/>
                </a:lnTo>
                <a:lnTo>
                  <a:pt x="0" y="88277"/>
                </a:lnTo>
                <a:lnTo>
                  <a:pt x="4155" y="108856"/>
                </a:lnTo>
                <a:lnTo>
                  <a:pt x="15487" y="125661"/>
                </a:lnTo>
                <a:lnTo>
                  <a:pt x="32296" y="136992"/>
                </a:lnTo>
                <a:lnTo>
                  <a:pt x="45478" y="139653"/>
                </a:lnTo>
                <a:lnTo>
                  <a:pt x="45478" y="1494"/>
                </a:lnTo>
                <a:close/>
              </a:path>
              <a:path w="53339" h="141605">
                <a:moveTo>
                  <a:pt x="52882" y="0"/>
                </a:moveTo>
                <a:lnTo>
                  <a:pt x="45478" y="0"/>
                </a:lnTo>
                <a:lnTo>
                  <a:pt x="45478" y="1494"/>
                </a:lnTo>
                <a:lnTo>
                  <a:pt x="52882" y="0"/>
                </a:lnTo>
                <a:close/>
              </a:path>
            </a:pathLst>
          </a:custGeom>
          <a:solidFill>
            <a:srgbClr val="E9A2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299759" y="1820982"/>
            <a:ext cx="1178560" cy="141605"/>
          </a:xfrm>
          <a:custGeom>
            <a:avLst/>
            <a:gdLst/>
            <a:ahLst/>
            <a:cxnLst/>
            <a:rect l="l" t="t" r="r" b="b"/>
            <a:pathLst>
              <a:path w="1178560" h="141605">
                <a:moveTo>
                  <a:pt x="1123137" y="0"/>
                </a:moveTo>
                <a:lnTo>
                  <a:pt x="55410" y="0"/>
                </a:lnTo>
                <a:lnTo>
                  <a:pt x="33845" y="4353"/>
                </a:lnTo>
                <a:lnTo>
                  <a:pt x="16232" y="16225"/>
                </a:lnTo>
                <a:lnTo>
                  <a:pt x="4355" y="33834"/>
                </a:lnTo>
                <a:lnTo>
                  <a:pt x="0" y="55397"/>
                </a:lnTo>
                <a:lnTo>
                  <a:pt x="0" y="85750"/>
                </a:lnTo>
                <a:lnTo>
                  <a:pt x="4355" y="107313"/>
                </a:lnTo>
                <a:lnTo>
                  <a:pt x="16232" y="124921"/>
                </a:lnTo>
                <a:lnTo>
                  <a:pt x="33845" y="136794"/>
                </a:lnTo>
                <a:lnTo>
                  <a:pt x="55410" y="141147"/>
                </a:lnTo>
                <a:lnTo>
                  <a:pt x="1123137" y="141147"/>
                </a:lnTo>
                <a:lnTo>
                  <a:pt x="1144698" y="136794"/>
                </a:lnTo>
                <a:lnTo>
                  <a:pt x="1162302" y="124921"/>
                </a:lnTo>
                <a:lnTo>
                  <a:pt x="1174170" y="107313"/>
                </a:lnTo>
                <a:lnTo>
                  <a:pt x="1178521" y="85750"/>
                </a:lnTo>
                <a:lnTo>
                  <a:pt x="1178521" y="55397"/>
                </a:lnTo>
                <a:lnTo>
                  <a:pt x="1174170" y="33834"/>
                </a:lnTo>
                <a:lnTo>
                  <a:pt x="1162302" y="16225"/>
                </a:lnTo>
                <a:lnTo>
                  <a:pt x="1144698" y="4353"/>
                </a:lnTo>
                <a:lnTo>
                  <a:pt x="1123137" y="0"/>
                </a:lnTo>
                <a:close/>
              </a:path>
            </a:pathLst>
          </a:custGeom>
          <a:solidFill>
            <a:srgbClr val="D5EE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299795" y="1820979"/>
            <a:ext cx="411480" cy="141605"/>
          </a:xfrm>
          <a:custGeom>
            <a:avLst/>
            <a:gdLst/>
            <a:ahLst/>
            <a:cxnLst/>
            <a:rect l="l" t="t" r="r" b="b"/>
            <a:pathLst>
              <a:path w="411480" h="141605">
                <a:moveTo>
                  <a:pt x="410946" y="0"/>
                </a:moveTo>
                <a:lnTo>
                  <a:pt x="52857" y="0"/>
                </a:lnTo>
                <a:lnTo>
                  <a:pt x="32275" y="4155"/>
                </a:lnTo>
                <a:lnTo>
                  <a:pt x="15474" y="15487"/>
                </a:lnTo>
                <a:lnTo>
                  <a:pt x="4151" y="32296"/>
                </a:lnTo>
                <a:lnTo>
                  <a:pt x="0" y="52882"/>
                </a:lnTo>
                <a:lnTo>
                  <a:pt x="0" y="88277"/>
                </a:lnTo>
                <a:lnTo>
                  <a:pt x="4151" y="108856"/>
                </a:lnTo>
                <a:lnTo>
                  <a:pt x="15474" y="125661"/>
                </a:lnTo>
                <a:lnTo>
                  <a:pt x="32275" y="136992"/>
                </a:lnTo>
                <a:lnTo>
                  <a:pt x="52857" y="141147"/>
                </a:lnTo>
                <a:lnTo>
                  <a:pt x="410946" y="141147"/>
                </a:lnTo>
                <a:lnTo>
                  <a:pt x="410946" y="0"/>
                </a:lnTo>
                <a:close/>
              </a:path>
            </a:pathLst>
          </a:custGeom>
          <a:solidFill>
            <a:srgbClr val="6CCE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299759" y="2002875"/>
            <a:ext cx="1178560" cy="141605"/>
          </a:xfrm>
          <a:custGeom>
            <a:avLst/>
            <a:gdLst/>
            <a:ahLst/>
            <a:cxnLst/>
            <a:rect l="l" t="t" r="r" b="b"/>
            <a:pathLst>
              <a:path w="1178560" h="141605">
                <a:moveTo>
                  <a:pt x="1123137" y="0"/>
                </a:moveTo>
                <a:lnTo>
                  <a:pt x="55410" y="0"/>
                </a:lnTo>
                <a:lnTo>
                  <a:pt x="33845" y="4353"/>
                </a:lnTo>
                <a:lnTo>
                  <a:pt x="16232" y="16225"/>
                </a:lnTo>
                <a:lnTo>
                  <a:pt x="4355" y="33834"/>
                </a:lnTo>
                <a:lnTo>
                  <a:pt x="0" y="55397"/>
                </a:lnTo>
                <a:lnTo>
                  <a:pt x="0" y="85750"/>
                </a:lnTo>
                <a:lnTo>
                  <a:pt x="4355" y="107313"/>
                </a:lnTo>
                <a:lnTo>
                  <a:pt x="16232" y="124921"/>
                </a:lnTo>
                <a:lnTo>
                  <a:pt x="33845" y="136794"/>
                </a:lnTo>
                <a:lnTo>
                  <a:pt x="55410" y="141147"/>
                </a:lnTo>
                <a:lnTo>
                  <a:pt x="1123137" y="141147"/>
                </a:lnTo>
                <a:lnTo>
                  <a:pt x="1144698" y="136794"/>
                </a:lnTo>
                <a:lnTo>
                  <a:pt x="1162302" y="124921"/>
                </a:lnTo>
                <a:lnTo>
                  <a:pt x="1174170" y="107313"/>
                </a:lnTo>
                <a:lnTo>
                  <a:pt x="1178521" y="85750"/>
                </a:lnTo>
                <a:lnTo>
                  <a:pt x="1178521" y="55397"/>
                </a:lnTo>
                <a:lnTo>
                  <a:pt x="1174170" y="33834"/>
                </a:lnTo>
                <a:lnTo>
                  <a:pt x="1162302" y="16225"/>
                </a:lnTo>
                <a:lnTo>
                  <a:pt x="1144698" y="4353"/>
                </a:lnTo>
                <a:lnTo>
                  <a:pt x="1123137" y="0"/>
                </a:lnTo>
                <a:close/>
              </a:path>
            </a:pathLst>
          </a:custGeom>
          <a:solidFill>
            <a:srgbClr val="D5EE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299794" y="2002866"/>
            <a:ext cx="612775" cy="141605"/>
          </a:xfrm>
          <a:custGeom>
            <a:avLst/>
            <a:gdLst/>
            <a:ahLst/>
            <a:cxnLst/>
            <a:rect l="l" t="t" r="r" b="b"/>
            <a:pathLst>
              <a:path w="612775" h="141605">
                <a:moveTo>
                  <a:pt x="612609" y="0"/>
                </a:moveTo>
                <a:lnTo>
                  <a:pt x="52857" y="0"/>
                </a:lnTo>
                <a:lnTo>
                  <a:pt x="32275" y="4155"/>
                </a:lnTo>
                <a:lnTo>
                  <a:pt x="15474" y="15487"/>
                </a:lnTo>
                <a:lnTo>
                  <a:pt x="4151" y="32296"/>
                </a:lnTo>
                <a:lnTo>
                  <a:pt x="0" y="52882"/>
                </a:lnTo>
                <a:lnTo>
                  <a:pt x="0" y="88277"/>
                </a:lnTo>
                <a:lnTo>
                  <a:pt x="4151" y="108856"/>
                </a:lnTo>
                <a:lnTo>
                  <a:pt x="15474" y="125661"/>
                </a:lnTo>
                <a:lnTo>
                  <a:pt x="32275" y="136992"/>
                </a:lnTo>
                <a:lnTo>
                  <a:pt x="52857" y="141147"/>
                </a:lnTo>
                <a:lnTo>
                  <a:pt x="612609" y="141147"/>
                </a:lnTo>
                <a:lnTo>
                  <a:pt x="612609" y="0"/>
                </a:lnTo>
                <a:close/>
              </a:path>
            </a:pathLst>
          </a:custGeom>
          <a:solidFill>
            <a:srgbClr val="6CCE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299759" y="2184768"/>
            <a:ext cx="1178560" cy="141605"/>
          </a:xfrm>
          <a:custGeom>
            <a:avLst/>
            <a:gdLst/>
            <a:ahLst/>
            <a:cxnLst/>
            <a:rect l="l" t="t" r="r" b="b"/>
            <a:pathLst>
              <a:path w="1178560" h="141605">
                <a:moveTo>
                  <a:pt x="1123137" y="0"/>
                </a:moveTo>
                <a:lnTo>
                  <a:pt x="55410" y="0"/>
                </a:lnTo>
                <a:lnTo>
                  <a:pt x="33845" y="4353"/>
                </a:lnTo>
                <a:lnTo>
                  <a:pt x="16232" y="16225"/>
                </a:lnTo>
                <a:lnTo>
                  <a:pt x="4355" y="33834"/>
                </a:lnTo>
                <a:lnTo>
                  <a:pt x="0" y="55397"/>
                </a:lnTo>
                <a:lnTo>
                  <a:pt x="0" y="85750"/>
                </a:lnTo>
                <a:lnTo>
                  <a:pt x="4355" y="107313"/>
                </a:lnTo>
                <a:lnTo>
                  <a:pt x="16232" y="124921"/>
                </a:lnTo>
                <a:lnTo>
                  <a:pt x="33845" y="136794"/>
                </a:lnTo>
                <a:lnTo>
                  <a:pt x="55410" y="141147"/>
                </a:lnTo>
                <a:lnTo>
                  <a:pt x="1123137" y="141147"/>
                </a:lnTo>
                <a:lnTo>
                  <a:pt x="1144698" y="136794"/>
                </a:lnTo>
                <a:lnTo>
                  <a:pt x="1162302" y="124921"/>
                </a:lnTo>
                <a:lnTo>
                  <a:pt x="1174170" y="107313"/>
                </a:lnTo>
                <a:lnTo>
                  <a:pt x="1178521" y="85750"/>
                </a:lnTo>
                <a:lnTo>
                  <a:pt x="1178521" y="55397"/>
                </a:lnTo>
                <a:lnTo>
                  <a:pt x="1174170" y="33834"/>
                </a:lnTo>
                <a:lnTo>
                  <a:pt x="1162302" y="16225"/>
                </a:lnTo>
                <a:lnTo>
                  <a:pt x="1144698" y="4353"/>
                </a:lnTo>
                <a:lnTo>
                  <a:pt x="1123137" y="0"/>
                </a:lnTo>
                <a:close/>
              </a:path>
            </a:pathLst>
          </a:custGeom>
          <a:solidFill>
            <a:srgbClr val="D5EE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299778" y="2184764"/>
            <a:ext cx="264160" cy="141605"/>
          </a:xfrm>
          <a:custGeom>
            <a:avLst/>
            <a:gdLst/>
            <a:ahLst/>
            <a:cxnLst/>
            <a:rect l="l" t="t" r="r" b="b"/>
            <a:pathLst>
              <a:path w="264159" h="141605">
                <a:moveTo>
                  <a:pt x="263994" y="0"/>
                </a:moveTo>
                <a:lnTo>
                  <a:pt x="52870" y="0"/>
                </a:lnTo>
                <a:lnTo>
                  <a:pt x="32286" y="4155"/>
                </a:lnTo>
                <a:lnTo>
                  <a:pt x="15481" y="15487"/>
                </a:lnTo>
                <a:lnTo>
                  <a:pt x="4153" y="32296"/>
                </a:lnTo>
                <a:lnTo>
                  <a:pt x="0" y="52882"/>
                </a:lnTo>
                <a:lnTo>
                  <a:pt x="0" y="88277"/>
                </a:lnTo>
                <a:lnTo>
                  <a:pt x="4153" y="108856"/>
                </a:lnTo>
                <a:lnTo>
                  <a:pt x="15481" y="125661"/>
                </a:lnTo>
                <a:lnTo>
                  <a:pt x="32286" y="136992"/>
                </a:lnTo>
                <a:lnTo>
                  <a:pt x="52870" y="141147"/>
                </a:lnTo>
                <a:lnTo>
                  <a:pt x="263994" y="141147"/>
                </a:lnTo>
                <a:lnTo>
                  <a:pt x="263994" y="0"/>
                </a:lnTo>
                <a:close/>
              </a:path>
            </a:pathLst>
          </a:custGeom>
          <a:solidFill>
            <a:srgbClr val="6CCE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299759" y="2366660"/>
            <a:ext cx="1178560" cy="141605"/>
          </a:xfrm>
          <a:custGeom>
            <a:avLst/>
            <a:gdLst/>
            <a:ahLst/>
            <a:cxnLst/>
            <a:rect l="l" t="t" r="r" b="b"/>
            <a:pathLst>
              <a:path w="1178560" h="141605">
                <a:moveTo>
                  <a:pt x="1123137" y="0"/>
                </a:moveTo>
                <a:lnTo>
                  <a:pt x="55410" y="0"/>
                </a:lnTo>
                <a:lnTo>
                  <a:pt x="33845" y="4353"/>
                </a:lnTo>
                <a:lnTo>
                  <a:pt x="16232" y="16225"/>
                </a:lnTo>
                <a:lnTo>
                  <a:pt x="4355" y="33834"/>
                </a:lnTo>
                <a:lnTo>
                  <a:pt x="0" y="55397"/>
                </a:lnTo>
                <a:lnTo>
                  <a:pt x="0" y="85750"/>
                </a:lnTo>
                <a:lnTo>
                  <a:pt x="4355" y="107313"/>
                </a:lnTo>
                <a:lnTo>
                  <a:pt x="16232" y="124921"/>
                </a:lnTo>
                <a:lnTo>
                  <a:pt x="33845" y="136794"/>
                </a:lnTo>
                <a:lnTo>
                  <a:pt x="55410" y="141147"/>
                </a:lnTo>
                <a:lnTo>
                  <a:pt x="1123137" y="141147"/>
                </a:lnTo>
                <a:lnTo>
                  <a:pt x="1144698" y="136794"/>
                </a:lnTo>
                <a:lnTo>
                  <a:pt x="1162302" y="124921"/>
                </a:lnTo>
                <a:lnTo>
                  <a:pt x="1174170" y="107313"/>
                </a:lnTo>
                <a:lnTo>
                  <a:pt x="1178521" y="85750"/>
                </a:lnTo>
                <a:lnTo>
                  <a:pt x="1178521" y="55397"/>
                </a:lnTo>
                <a:lnTo>
                  <a:pt x="1174170" y="33834"/>
                </a:lnTo>
                <a:lnTo>
                  <a:pt x="1162302" y="16225"/>
                </a:lnTo>
                <a:lnTo>
                  <a:pt x="1144698" y="4353"/>
                </a:lnTo>
                <a:lnTo>
                  <a:pt x="1123137" y="0"/>
                </a:lnTo>
                <a:close/>
              </a:path>
            </a:pathLst>
          </a:custGeom>
          <a:solidFill>
            <a:srgbClr val="D5EE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299794" y="2366657"/>
            <a:ext cx="53340" cy="141605"/>
          </a:xfrm>
          <a:custGeom>
            <a:avLst/>
            <a:gdLst/>
            <a:ahLst/>
            <a:cxnLst/>
            <a:rect l="l" t="t" r="r" b="b"/>
            <a:pathLst>
              <a:path w="53340" h="141605">
                <a:moveTo>
                  <a:pt x="25247" y="132252"/>
                </a:moveTo>
                <a:lnTo>
                  <a:pt x="25247" y="141147"/>
                </a:lnTo>
                <a:lnTo>
                  <a:pt x="52857" y="141147"/>
                </a:lnTo>
                <a:lnTo>
                  <a:pt x="32275" y="136992"/>
                </a:lnTo>
                <a:lnTo>
                  <a:pt x="25247" y="132252"/>
                </a:lnTo>
                <a:close/>
              </a:path>
              <a:path w="53340" h="141605">
                <a:moveTo>
                  <a:pt x="25247" y="8895"/>
                </a:moveTo>
                <a:lnTo>
                  <a:pt x="15474" y="15487"/>
                </a:lnTo>
                <a:lnTo>
                  <a:pt x="4151" y="32296"/>
                </a:lnTo>
                <a:lnTo>
                  <a:pt x="0" y="52882"/>
                </a:lnTo>
                <a:lnTo>
                  <a:pt x="0" y="88277"/>
                </a:lnTo>
                <a:lnTo>
                  <a:pt x="4151" y="108856"/>
                </a:lnTo>
                <a:lnTo>
                  <a:pt x="15474" y="125661"/>
                </a:lnTo>
                <a:lnTo>
                  <a:pt x="25247" y="132252"/>
                </a:lnTo>
                <a:lnTo>
                  <a:pt x="25247" y="8895"/>
                </a:lnTo>
                <a:close/>
              </a:path>
              <a:path w="53340" h="141605">
                <a:moveTo>
                  <a:pt x="52857" y="0"/>
                </a:moveTo>
                <a:lnTo>
                  <a:pt x="25247" y="0"/>
                </a:lnTo>
                <a:lnTo>
                  <a:pt x="25247" y="8895"/>
                </a:lnTo>
                <a:lnTo>
                  <a:pt x="32275" y="4155"/>
                </a:lnTo>
                <a:lnTo>
                  <a:pt x="52857" y="0"/>
                </a:lnTo>
                <a:close/>
              </a:path>
            </a:pathLst>
          </a:custGeom>
          <a:solidFill>
            <a:srgbClr val="6CCE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299759" y="2548547"/>
            <a:ext cx="1178560" cy="141605"/>
          </a:xfrm>
          <a:custGeom>
            <a:avLst/>
            <a:gdLst/>
            <a:ahLst/>
            <a:cxnLst/>
            <a:rect l="l" t="t" r="r" b="b"/>
            <a:pathLst>
              <a:path w="1178560" h="141605">
                <a:moveTo>
                  <a:pt x="1123137" y="0"/>
                </a:moveTo>
                <a:lnTo>
                  <a:pt x="55410" y="0"/>
                </a:lnTo>
                <a:lnTo>
                  <a:pt x="33845" y="4353"/>
                </a:lnTo>
                <a:lnTo>
                  <a:pt x="16232" y="16227"/>
                </a:lnTo>
                <a:lnTo>
                  <a:pt x="4355" y="33839"/>
                </a:lnTo>
                <a:lnTo>
                  <a:pt x="0" y="55410"/>
                </a:lnTo>
                <a:lnTo>
                  <a:pt x="0" y="85763"/>
                </a:lnTo>
                <a:lnTo>
                  <a:pt x="4355" y="107325"/>
                </a:lnTo>
                <a:lnTo>
                  <a:pt x="16232" y="124934"/>
                </a:lnTo>
                <a:lnTo>
                  <a:pt x="33845" y="136806"/>
                </a:lnTo>
                <a:lnTo>
                  <a:pt x="55410" y="141160"/>
                </a:lnTo>
                <a:lnTo>
                  <a:pt x="1123137" y="141160"/>
                </a:lnTo>
                <a:lnTo>
                  <a:pt x="1144698" y="136806"/>
                </a:lnTo>
                <a:lnTo>
                  <a:pt x="1162302" y="124934"/>
                </a:lnTo>
                <a:lnTo>
                  <a:pt x="1174170" y="107325"/>
                </a:lnTo>
                <a:lnTo>
                  <a:pt x="1178521" y="85763"/>
                </a:lnTo>
                <a:lnTo>
                  <a:pt x="1178521" y="55410"/>
                </a:lnTo>
                <a:lnTo>
                  <a:pt x="1174170" y="33839"/>
                </a:lnTo>
                <a:lnTo>
                  <a:pt x="1162302" y="16227"/>
                </a:lnTo>
                <a:lnTo>
                  <a:pt x="1144698" y="4353"/>
                </a:lnTo>
                <a:lnTo>
                  <a:pt x="1123137" y="0"/>
                </a:lnTo>
                <a:close/>
              </a:path>
            </a:pathLst>
          </a:custGeom>
          <a:solidFill>
            <a:srgbClr val="D5EE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299796" y="2548544"/>
            <a:ext cx="53340" cy="141605"/>
          </a:xfrm>
          <a:custGeom>
            <a:avLst/>
            <a:gdLst/>
            <a:ahLst/>
            <a:cxnLst/>
            <a:rect l="l" t="t" r="r" b="b"/>
            <a:pathLst>
              <a:path w="53340" h="141605">
                <a:moveTo>
                  <a:pt x="44183" y="139408"/>
                </a:moveTo>
                <a:lnTo>
                  <a:pt x="44183" y="141160"/>
                </a:lnTo>
                <a:lnTo>
                  <a:pt x="52857" y="141160"/>
                </a:lnTo>
                <a:lnTo>
                  <a:pt x="44183" y="139408"/>
                </a:lnTo>
                <a:close/>
              </a:path>
              <a:path w="53340" h="141605">
                <a:moveTo>
                  <a:pt x="44183" y="1751"/>
                </a:moveTo>
                <a:lnTo>
                  <a:pt x="32275" y="4155"/>
                </a:lnTo>
                <a:lnTo>
                  <a:pt x="15474" y="15487"/>
                </a:lnTo>
                <a:lnTo>
                  <a:pt x="4151" y="32296"/>
                </a:lnTo>
                <a:lnTo>
                  <a:pt x="0" y="52882"/>
                </a:lnTo>
                <a:lnTo>
                  <a:pt x="0" y="88277"/>
                </a:lnTo>
                <a:lnTo>
                  <a:pt x="4151" y="108858"/>
                </a:lnTo>
                <a:lnTo>
                  <a:pt x="15474" y="125668"/>
                </a:lnTo>
                <a:lnTo>
                  <a:pt x="32275" y="137003"/>
                </a:lnTo>
                <a:lnTo>
                  <a:pt x="44183" y="139408"/>
                </a:lnTo>
                <a:lnTo>
                  <a:pt x="44183" y="1751"/>
                </a:lnTo>
                <a:close/>
              </a:path>
              <a:path w="53340" h="141605">
                <a:moveTo>
                  <a:pt x="52857" y="0"/>
                </a:moveTo>
                <a:lnTo>
                  <a:pt x="44183" y="0"/>
                </a:lnTo>
                <a:lnTo>
                  <a:pt x="44183" y="1751"/>
                </a:lnTo>
                <a:lnTo>
                  <a:pt x="52857" y="0"/>
                </a:lnTo>
                <a:close/>
              </a:path>
            </a:pathLst>
          </a:custGeom>
          <a:solidFill>
            <a:srgbClr val="6CCE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299759" y="2725404"/>
            <a:ext cx="1178560" cy="141605"/>
          </a:xfrm>
          <a:custGeom>
            <a:avLst/>
            <a:gdLst/>
            <a:ahLst/>
            <a:cxnLst/>
            <a:rect l="l" t="t" r="r" b="b"/>
            <a:pathLst>
              <a:path w="1178560" h="141605">
                <a:moveTo>
                  <a:pt x="1123137" y="0"/>
                </a:moveTo>
                <a:lnTo>
                  <a:pt x="55410" y="0"/>
                </a:lnTo>
                <a:lnTo>
                  <a:pt x="33845" y="4349"/>
                </a:lnTo>
                <a:lnTo>
                  <a:pt x="16232" y="16214"/>
                </a:lnTo>
                <a:lnTo>
                  <a:pt x="4355" y="33818"/>
                </a:lnTo>
                <a:lnTo>
                  <a:pt x="0" y="55384"/>
                </a:lnTo>
                <a:lnTo>
                  <a:pt x="0" y="85750"/>
                </a:lnTo>
                <a:lnTo>
                  <a:pt x="4355" y="107305"/>
                </a:lnTo>
                <a:lnTo>
                  <a:pt x="16232" y="124910"/>
                </a:lnTo>
                <a:lnTo>
                  <a:pt x="33845" y="136781"/>
                </a:lnTo>
                <a:lnTo>
                  <a:pt x="55410" y="141135"/>
                </a:lnTo>
                <a:lnTo>
                  <a:pt x="1123137" y="141135"/>
                </a:lnTo>
                <a:lnTo>
                  <a:pt x="1144698" y="136781"/>
                </a:lnTo>
                <a:lnTo>
                  <a:pt x="1162302" y="124910"/>
                </a:lnTo>
                <a:lnTo>
                  <a:pt x="1174170" y="107305"/>
                </a:lnTo>
                <a:lnTo>
                  <a:pt x="1178521" y="85750"/>
                </a:lnTo>
                <a:lnTo>
                  <a:pt x="1178521" y="55384"/>
                </a:lnTo>
                <a:lnTo>
                  <a:pt x="1174170" y="33818"/>
                </a:lnTo>
                <a:lnTo>
                  <a:pt x="1162302" y="16214"/>
                </a:lnTo>
                <a:lnTo>
                  <a:pt x="1144698" y="4349"/>
                </a:lnTo>
                <a:lnTo>
                  <a:pt x="1123137" y="0"/>
                </a:lnTo>
                <a:close/>
              </a:path>
            </a:pathLst>
          </a:custGeom>
          <a:solidFill>
            <a:srgbClr val="D5EE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299776" y="2725389"/>
            <a:ext cx="82105" cy="14114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4081214" y="1422407"/>
            <a:ext cx="869315" cy="257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b="1" spc="-55" dirty="0">
                <a:solidFill>
                  <a:srgbClr val="003C7A"/>
                </a:solidFill>
                <a:latin typeface="Arial"/>
                <a:cs typeface="Arial"/>
              </a:rPr>
              <a:t>Pekerjaan</a:t>
            </a:r>
            <a:endParaRPr sz="150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6609529" y="1422407"/>
            <a:ext cx="197485" cy="257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b="1" spc="15" dirty="0">
                <a:solidFill>
                  <a:srgbClr val="003C7A"/>
                </a:solidFill>
                <a:latin typeface="Arial"/>
                <a:cs typeface="Arial"/>
              </a:rPr>
              <a:t>%</a:t>
            </a:r>
            <a:endParaRPr sz="150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4275956" y="1674147"/>
            <a:ext cx="2523490" cy="269343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375"/>
              </a:spcBef>
              <a:tabLst>
                <a:tab pos="2257425" algn="l"/>
              </a:tabLst>
            </a:pPr>
            <a:r>
              <a:rPr sz="1000" spc="10" dirty="0">
                <a:solidFill>
                  <a:srgbClr val="003C7A"/>
                </a:solidFill>
                <a:latin typeface="Arial"/>
                <a:cs typeface="Arial"/>
              </a:rPr>
              <a:t>Petani/Peternak	</a:t>
            </a:r>
            <a:r>
              <a:rPr sz="1000" b="1" spc="5" dirty="0">
                <a:solidFill>
                  <a:srgbClr val="003C7A"/>
                </a:solidFill>
                <a:latin typeface="Arial"/>
                <a:cs typeface="Arial"/>
              </a:rPr>
              <a:t>22,5</a:t>
            </a:r>
            <a:endParaRPr sz="100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285"/>
              </a:spcBef>
              <a:tabLst>
                <a:tab pos="2329180" algn="l"/>
              </a:tabLst>
            </a:pPr>
            <a:r>
              <a:rPr sz="1000" spc="5" dirty="0">
                <a:solidFill>
                  <a:srgbClr val="003C7A"/>
                </a:solidFill>
                <a:latin typeface="Arial"/>
                <a:cs typeface="Arial"/>
              </a:rPr>
              <a:t>Nelaya</a:t>
            </a:r>
            <a:r>
              <a:rPr sz="1000" spc="10" dirty="0">
                <a:solidFill>
                  <a:srgbClr val="003C7A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003C7A"/>
                </a:solidFill>
                <a:latin typeface="Arial"/>
                <a:cs typeface="Arial"/>
              </a:rPr>
              <a:t>	</a:t>
            </a:r>
            <a:r>
              <a:rPr sz="1000" b="1" spc="5" dirty="0">
                <a:solidFill>
                  <a:srgbClr val="003C7A"/>
                </a:solidFill>
                <a:latin typeface="Arial"/>
                <a:cs typeface="Arial"/>
              </a:rPr>
              <a:t>0,8</a:t>
            </a:r>
            <a:endParaRPr sz="100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280"/>
              </a:spcBef>
              <a:tabLst>
                <a:tab pos="2264410" algn="l"/>
              </a:tabLst>
            </a:pPr>
            <a:r>
              <a:rPr sz="1000" spc="10" dirty="0">
                <a:solidFill>
                  <a:srgbClr val="003C7A"/>
                </a:solidFill>
                <a:latin typeface="Arial"/>
                <a:cs typeface="Arial"/>
              </a:rPr>
              <a:t>Pedagang	</a:t>
            </a:r>
            <a:r>
              <a:rPr sz="1000" b="1" spc="-50" dirty="0">
                <a:solidFill>
                  <a:srgbClr val="003C7A"/>
                </a:solidFill>
                <a:latin typeface="Arial"/>
                <a:cs typeface="Arial"/>
              </a:rPr>
              <a:t>1</a:t>
            </a:r>
            <a:r>
              <a:rPr sz="1000" b="1" spc="5" dirty="0">
                <a:solidFill>
                  <a:srgbClr val="003C7A"/>
                </a:solidFill>
                <a:latin typeface="Arial"/>
                <a:cs typeface="Arial"/>
              </a:rPr>
              <a:t>1,5</a:t>
            </a:r>
            <a:endParaRPr sz="100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284"/>
              </a:spcBef>
              <a:tabLst>
                <a:tab pos="2257425" algn="l"/>
              </a:tabLst>
            </a:pPr>
            <a:r>
              <a:rPr sz="1000" spc="10" dirty="0">
                <a:solidFill>
                  <a:srgbClr val="003C7A"/>
                </a:solidFill>
                <a:latin typeface="Arial"/>
                <a:cs typeface="Arial"/>
              </a:rPr>
              <a:t>Karyawan</a:t>
            </a:r>
            <a:r>
              <a:rPr sz="1000" spc="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000" spc="10" dirty="0">
                <a:solidFill>
                  <a:srgbClr val="003C7A"/>
                </a:solidFill>
                <a:latin typeface="Arial"/>
                <a:cs typeface="Arial"/>
              </a:rPr>
              <a:t>swasta</a:t>
            </a:r>
            <a:r>
              <a:rPr sz="1000" dirty="0">
                <a:solidFill>
                  <a:srgbClr val="003C7A"/>
                </a:solidFill>
                <a:latin typeface="Arial"/>
                <a:cs typeface="Arial"/>
              </a:rPr>
              <a:t>	</a:t>
            </a:r>
            <a:r>
              <a:rPr sz="1000" b="1" spc="5" dirty="0">
                <a:solidFill>
                  <a:srgbClr val="003C7A"/>
                </a:solidFill>
                <a:latin typeface="Arial"/>
                <a:cs typeface="Arial"/>
              </a:rPr>
              <a:t>12,0</a:t>
            </a:r>
            <a:endParaRPr sz="100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280"/>
              </a:spcBef>
              <a:tabLst>
                <a:tab pos="2329180" algn="l"/>
              </a:tabLst>
            </a:pPr>
            <a:r>
              <a:rPr sz="1000" spc="15" dirty="0" smtClean="0">
                <a:solidFill>
                  <a:srgbClr val="003C7A"/>
                </a:solidFill>
                <a:latin typeface="Arial"/>
                <a:cs typeface="Arial"/>
              </a:rPr>
              <a:t>PNS</a:t>
            </a:r>
            <a:r>
              <a:rPr lang="en-US" sz="1000" spc="15" dirty="0" smtClean="0">
                <a:solidFill>
                  <a:srgbClr val="003C7A"/>
                </a:solidFill>
                <a:latin typeface="Arial"/>
                <a:cs typeface="Arial"/>
              </a:rPr>
              <a:t>/</a:t>
            </a:r>
            <a:r>
              <a:rPr sz="1000" spc="15" dirty="0" smtClean="0">
                <a:solidFill>
                  <a:srgbClr val="003C7A"/>
                </a:solidFill>
                <a:latin typeface="Arial"/>
                <a:cs typeface="Arial"/>
              </a:rPr>
              <a:t>ASN</a:t>
            </a:r>
            <a:r>
              <a:rPr sz="1000" spc="15" dirty="0">
                <a:solidFill>
                  <a:srgbClr val="003C7A"/>
                </a:solidFill>
                <a:latin typeface="Arial"/>
                <a:cs typeface="Arial"/>
              </a:rPr>
              <a:t>	</a:t>
            </a:r>
            <a:r>
              <a:rPr sz="1000" b="1" spc="5" dirty="0">
                <a:solidFill>
                  <a:srgbClr val="003C7A"/>
                </a:solidFill>
                <a:latin typeface="Arial"/>
                <a:cs typeface="Arial"/>
              </a:rPr>
              <a:t>0,5</a:t>
            </a:r>
            <a:endParaRPr sz="1000" dirty="0">
              <a:latin typeface="Arial"/>
              <a:cs typeface="Arial"/>
            </a:endParaRPr>
          </a:p>
          <a:p>
            <a:pPr marL="12700" marR="5080" algn="just">
              <a:lnSpc>
                <a:spcPct val="123500"/>
              </a:lnSpc>
              <a:tabLst>
                <a:tab pos="2257425" algn="l"/>
                <a:tab pos="2329180" algn="l"/>
              </a:tabLst>
            </a:pPr>
            <a:r>
              <a:rPr sz="1000" spc="10" dirty="0">
                <a:solidFill>
                  <a:srgbClr val="003C7A"/>
                </a:solidFill>
                <a:latin typeface="Arial"/>
                <a:cs typeface="Arial"/>
              </a:rPr>
              <a:t>Pegawai/guru</a:t>
            </a:r>
            <a:r>
              <a:rPr sz="1000" spc="5" dirty="0">
                <a:solidFill>
                  <a:srgbClr val="003C7A"/>
                </a:solidFill>
                <a:latin typeface="Arial"/>
                <a:cs typeface="Arial"/>
              </a:rPr>
              <a:t> honorer</a:t>
            </a:r>
            <a:r>
              <a:rPr sz="1000" dirty="0">
                <a:solidFill>
                  <a:srgbClr val="003C7A"/>
                </a:solidFill>
                <a:latin typeface="Arial"/>
                <a:cs typeface="Arial"/>
              </a:rPr>
              <a:t>		</a:t>
            </a:r>
            <a:r>
              <a:rPr sz="1000" b="1" dirty="0">
                <a:solidFill>
                  <a:srgbClr val="003C7A"/>
                </a:solidFill>
                <a:latin typeface="Arial"/>
                <a:cs typeface="Arial"/>
              </a:rPr>
              <a:t>0,8  </a:t>
            </a:r>
            <a:r>
              <a:rPr sz="1000" spc="10" dirty="0">
                <a:solidFill>
                  <a:srgbClr val="003C7A"/>
                </a:solidFill>
                <a:latin typeface="Arial"/>
                <a:cs typeface="Arial"/>
              </a:rPr>
              <a:t>Pensiunan (</a:t>
            </a:r>
            <a:r>
              <a:rPr sz="1000" spc="10" dirty="0" smtClean="0">
                <a:solidFill>
                  <a:srgbClr val="003C7A"/>
                </a:solidFill>
                <a:latin typeface="Arial"/>
                <a:cs typeface="Arial"/>
              </a:rPr>
              <a:t>PNS/TNI/Polri/BUMN</a:t>
            </a:r>
            <a:r>
              <a:rPr lang="en-US" sz="1000" spc="10" dirty="0" smtClean="0">
                <a:solidFill>
                  <a:srgbClr val="003C7A"/>
                </a:solidFill>
                <a:latin typeface="Arial"/>
                <a:cs typeface="Arial"/>
              </a:rPr>
              <a:t>/</a:t>
            </a:r>
            <a:r>
              <a:rPr sz="1000" dirty="0" smtClean="0">
                <a:solidFill>
                  <a:srgbClr val="003C7A"/>
                </a:solidFill>
                <a:latin typeface="Arial"/>
                <a:cs typeface="Arial"/>
              </a:rPr>
              <a:t>dll</a:t>
            </a:r>
            <a:r>
              <a:rPr sz="1000" dirty="0">
                <a:solidFill>
                  <a:srgbClr val="003C7A"/>
                </a:solidFill>
                <a:latin typeface="Arial"/>
                <a:cs typeface="Arial"/>
              </a:rPr>
              <a:t>) </a:t>
            </a:r>
            <a:r>
              <a:rPr sz="1000" b="1" spc="5" dirty="0">
                <a:solidFill>
                  <a:srgbClr val="003C7A"/>
                </a:solidFill>
                <a:latin typeface="Arial"/>
                <a:cs typeface="Arial"/>
              </a:rPr>
              <a:t>0,5  </a:t>
            </a:r>
            <a:r>
              <a:rPr sz="1000" spc="10" dirty="0">
                <a:solidFill>
                  <a:srgbClr val="003C7A"/>
                </a:solidFill>
                <a:latin typeface="Arial"/>
                <a:cs typeface="Arial"/>
              </a:rPr>
              <a:t>Pengusaha/</a:t>
            </a:r>
            <a:r>
              <a:rPr sz="1000" spc="5" dirty="0">
                <a:solidFill>
                  <a:srgbClr val="003C7A"/>
                </a:solidFill>
                <a:latin typeface="Arial"/>
                <a:cs typeface="Arial"/>
              </a:rPr>
              <a:t> wiraswast</a:t>
            </a:r>
            <a:r>
              <a:rPr sz="1000" spc="10" dirty="0">
                <a:solidFill>
                  <a:srgbClr val="003C7A"/>
                </a:solidFill>
                <a:latin typeface="Arial"/>
                <a:cs typeface="Arial"/>
              </a:rPr>
              <a:t>a</a:t>
            </a:r>
            <a:r>
              <a:rPr sz="1000" dirty="0">
                <a:solidFill>
                  <a:srgbClr val="003C7A"/>
                </a:solidFill>
                <a:latin typeface="Arial"/>
                <a:cs typeface="Arial"/>
              </a:rPr>
              <a:t>	</a:t>
            </a:r>
            <a:r>
              <a:rPr sz="1000" b="1" spc="5" dirty="0">
                <a:solidFill>
                  <a:srgbClr val="003C7A"/>
                </a:solidFill>
                <a:latin typeface="Arial"/>
                <a:cs typeface="Arial"/>
              </a:rPr>
              <a:t>14,8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4"/>
              </a:spcBef>
              <a:tabLst>
                <a:tab pos="2257425" algn="l"/>
              </a:tabLst>
            </a:pPr>
            <a:r>
              <a:rPr sz="1000" spc="10" dirty="0">
                <a:solidFill>
                  <a:srgbClr val="003C7A"/>
                </a:solidFill>
                <a:latin typeface="Arial"/>
                <a:cs typeface="Arial"/>
              </a:rPr>
              <a:t>Ibu</a:t>
            </a:r>
            <a:r>
              <a:rPr sz="1000" spc="5" dirty="0">
                <a:solidFill>
                  <a:srgbClr val="003C7A"/>
                </a:solidFill>
                <a:latin typeface="Arial"/>
                <a:cs typeface="Arial"/>
              </a:rPr>
              <a:t> Ruma</a:t>
            </a:r>
            <a:r>
              <a:rPr sz="1000" spc="10" dirty="0">
                <a:solidFill>
                  <a:srgbClr val="003C7A"/>
                </a:solidFill>
                <a:latin typeface="Arial"/>
                <a:cs typeface="Arial"/>
              </a:rPr>
              <a:t>h</a:t>
            </a:r>
            <a:r>
              <a:rPr sz="1000" spc="-1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000" spc="-105" dirty="0">
                <a:solidFill>
                  <a:srgbClr val="003C7A"/>
                </a:solidFill>
                <a:latin typeface="Arial"/>
                <a:cs typeface="Arial"/>
              </a:rPr>
              <a:t>T</a:t>
            </a:r>
            <a:r>
              <a:rPr sz="1000" spc="5" dirty="0">
                <a:solidFill>
                  <a:srgbClr val="003C7A"/>
                </a:solidFill>
                <a:latin typeface="Arial"/>
                <a:cs typeface="Arial"/>
              </a:rPr>
              <a:t>angg</a:t>
            </a:r>
            <a:r>
              <a:rPr sz="1000" spc="10" dirty="0">
                <a:solidFill>
                  <a:srgbClr val="003C7A"/>
                </a:solidFill>
                <a:latin typeface="Arial"/>
                <a:cs typeface="Arial"/>
              </a:rPr>
              <a:t>a</a:t>
            </a:r>
            <a:r>
              <a:rPr sz="1000" dirty="0">
                <a:solidFill>
                  <a:srgbClr val="003C7A"/>
                </a:solidFill>
                <a:latin typeface="Arial"/>
                <a:cs typeface="Arial"/>
              </a:rPr>
              <a:t>	</a:t>
            </a:r>
            <a:r>
              <a:rPr sz="1000" b="1" spc="5" dirty="0">
                <a:solidFill>
                  <a:srgbClr val="003C7A"/>
                </a:solidFill>
                <a:latin typeface="Arial"/>
                <a:cs typeface="Arial"/>
              </a:rPr>
              <a:t>17,5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  <a:tabLst>
                <a:tab pos="2329180" algn="l"/>
              </a:tabLst>
            </a:pPr>
            <a:r>
              <a:rPr sz="1000" spc="5" dirty="0">
                <a:solidFill>
                  <a:srgbClr val="003C7A"/>
                </a:solidFill>
                <a:latin typeface="Arial"/>
                <a:cs typeface="Arial"/>
              </a:rPr>
              <a:t>Pelajar/ </a:t>
            </a:r>
            <a:r>
              <a:rPr sz="1000" spc="10" dirty="0">
                <a:solidFill>
                  <a:srgbClr val="003C7A"/>
                </a:solidFill>
                <a:latin typeface="Arial"/>
                <a:cs typeface="Arial"/>
              </a:rPr>
              <a:t>Mahasiswa</a:t>
            </a:r>
            <a:r>
              <a:rPr sz="1000" dirty="0">
                <a:solidFill>
                  <a:srgbClr val="003C7A"/>
                </a:solidFill>
                <a:latin typeface="Arial"/>
                <a:cs typeface="Arial"/>
              </a:rPr>
              <a:t>	</a:t>
            </a:r>
            <a:r>
              <a:rPr sz="1000" b="1" spc="5" dirty="0">
                <a:solidFill>
                  <a:srgbClr val="003C7A"/>
                </a:solidFill>
                <a:latin typeface="Arial"/>
                <a:cs typeface="Arial"/>
              </a:rPr>
              <a:t>8,8</a:t>
            </a:r>
            <a:endParaRPr sz="1000" dirty="0">
              <a:latin typeface="Arial"/>
              <a:cs typeface="Arial"/>
            </a:endParaRPr>
          </a:p>
          <a:p>
            <a:pPr marL="12700" marR="5080" algn="just">
              <a:lnSpc>
                <a:spcPct val="123500"/>
              </a:lnSpc>
              <a:tabLst>
                <a:tab pos="2329180" algn="l"/>
              </a:tabLst>
            </a:pPr>
            <a:r>
              <a:rPr sz="1000" spc="10" dirty="0">
                <a:solidFill>
                  <a:srgbClr val="003C7A"/>
                </a:solidFill>
                <a:latin typeface="Arial"/>
                <a:cs typeface="Arial"/>
              </a:rPr>
              <a:t>Belum</a:t>
            </a:r>
            <a:r>
              <a:rPr sz="1000" spc="5" dirty="0">
                <a:solidFill>
                  <a:srgbClr val="003C7A"/>
                </a:solidFill>
                <a:latin typeface="Arial"/>
                <a:cs typeface="Arial"/>
              </a:rPr>
              <a:t> ata</a:t>
            </a:r>
            <a:r>
              <a:rPr sz="1000" spc="10" dirty="0">
                <a:solidFill>
                  <a:srgbClr val="003C7A"/>
                </a:solidFill>
                <a:latin typeface="Arial"/>
                <a:cs typeface="Arial"/>
              </a:rPr>
              <a:t>u</a:t>
            </a:r>
            <a:r>
              <a:rPr sz="1000" spc="5" dirty="0">
                <a:solidFill>
                  <a:srgbClr val="003C7A"/>
                </a:solidFill>
                <a:latin typeface="Arial"/>
                <a:cs typeface="Arial"/>
              </a:rPr>
              <a:t> tidak bekerj</a:t>
            </a:r>
            <a:r>
              <a:rPr sz="1000" spc="10" dirty="0">
                <a:solidFill>
                  <a:srgbClr val="003C7A"/>
                </a:solidFill>
                <a:latin typeface="Arial"/>
                <a:cs typeface="Arial"/>
              </a:rPr>
              <a:t>a</a:t>
            </a:r>
            <a:r>
              <a:rPr sz="1000" dirty="0">
                <a:solidFill>
                  <a:srgbClr val="003C7A"/>
                </a:solidFill>
                <a:latin typeface="Arial"/>
                <a:cs typeface="Arial"/>
              </a:rPr>
              <a:t>	</a:t>
            </a:r>
            <a:r>
              <a:rPr sz="1000" b="1" dirty="0">
                <a:solidFill>
                  <a:srgbClr val="003C7A"/>
                </a:solidFill>
                <a:latin typeface="Arial"/>
                <a:cs typeface="Arial"/>
              </a:rPr>
              <a:t>2,2  </a:t>
            </a:r>
            <a:r>
              <a:rPr sz="1000" spc="10" dirty="0">
                <a:solidFill>
                  <a:srgbClr val="003C7A"/>
                </a:solidFill>
                <a:latin typeface="Arial"/>
                <a:cs typeface="Arial"/>
              </a:rPr>
              <a:t>Sektor </a:t>
            </a:r>
            <a:r>
              <a:rPr sz="1000" spc="5" dirty="0">
                <a:solidFill>
                  <a:srgbClr val="003C7A"/>
                </a:solidFill>
                <a:latin typeface="Arial"/>
                <a:cs typeface="Arial"/>
              </a:rPr>
              <a:t>jasa </a:t>
            </a:r>
            <a:r>
              <a:rPr sz="1000" spc="10" dirty="0">
                <a:solidFill>
                  <a:srgbClr val="003C7A"/>
                </a:solidFill>
                <a:latin typeface="Arial"/>
                <a:cs typeface="Arial"/>
              </a:rPr>
              <a:t>(tukang, </a:t>
            </a:r>
            <a:r>
              <a:rPr sz="1000" spc="5" dirty="0">
                <a:solidFill>
                  <a:srgbClr val="003C7A"/>
                </a:solidFill>
                <a:latin typeface="Arial"/>
                <a:cs typeface="Arial"/>
              </a:rPr>
              <a:t>salon, ojek </a:t>
            </a:r>
            <a:r>
              <a:rPr sz="1000" dirty="0">
                <a:solidFill>
                  <a:srgbClr val="003C7A"/>
                </a:solidFill>
                <a:latin typeface="Arial"/>
                <a:cs typeface="Arial"/>
              </a:rPr>
              <a:t>dll) </a:t>
            </a:r>
            <a:r>
              <a:rPr sz="1000" b="1" spc="5" dirty="0">
                <a:solidFill>
                  <a:srgbClr val="003C7A"/>
                </a:solidFill>
                <a:latin typeface="Arial"/>
                <a:cs typeface="Arial"/>
              </a:rPr>
              <a:t>7,5  </a:t>
            </a:r>
            <a:r>
              <a:rPr sz="1000" spc="5" dirty="0">
                <a:solidFill>
                  <a:srgbClr val="003C7A"/>
                </a:solidFill>
                <a:latin typeface="Arial"/>
                <a:cs typeface="Arial"/>
              </a:rPr>
              <a:t>Lainny</a:t>
            </a:r>
            <a:r>
              <a:rPr sz="1000" spc="10" dirty="0">
                <a:solidFill>
                  <a:srgbClr val="003C7A"/>
                </a:solidFill>
                <a:latin typeface="Arial"/>
                <a:cs typeface="Arial"/>
              </a:rPr>
              <a:t>a</a:t>
            </a:r>
            <a:r>
              <a:rPr sz="1000" dirty="0">
                <a:solidFill>
                  <a:srgbClr val="003C7A"/>
                </a:solidFill>
                <a:latin typeface="Arial"/>
                <a:cs typeface="Arial"/>
              </a:rPr>
              <a:t>	</a:t>
            </a:r>
            <a:r>
              <a:rPr sz="1000" b="1" spc="5" dirty="0">
                <a:solidFill>
                  <a:srgbClr val="003C7A"/>
                </a:solidFill>
                <a:latin typeface="Arial"/>
                <a:cs typeface="Arial"/>
              </a:rPr>
              <a:t>0,5</a:t>
            </a:r>
            <a:endParaRPr sz="100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280"/>
              </a:spcBef>
              <a:tabLst>
                <a:tab pos="2329180" algn="l"/>
              </a:tabLst>
            </a:pPr>
            <a:r>
              <a:rPr sz="1000" spc="10" dirty="0">
                <a:solidFill>
                  <a:srgbClr val="003C7A"/>
                </a:solidFill>
                <a:latin typeface="Arial"/>
                <a:cs typeface="Arial"/>
              </a:rPr>
              <a:t>TT/TJ/RHS	</a:t>
            </a:r>
            <a:r>
              <a:rPr sz="1000" b="1" spc="5" dirty="0">
                <a:solidFill>
                  <a:srgbClr val="003C7A"/>
                </a:solidFill>
                <a:latin typeface="Arial"/>
                <a:cs typeface="Arial"/>
              </a:rPr>
              <a:t>0,2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4114763" y="1691876"/>
            <a:ext cx="2660015" cy="0"/>
          </a:xfrm>
          <a:custGeom>
            <a:avLst/>
            <a:gdLst/>
            <a:ahLst/>
            <a:cxnLst/>
            <a:rect l="l" t="t" r="r" b="b"/>
            <a:pathLst>
              <a:path w="2660015">
                <a:moveTo>
                  <a:pt x="0" y="0"/>
                </a:moveTo>
                <a:lnTo>
                  <a:pt x="2659710" y="0"/>
                </a:lnTo>
              </a:path>
            </a:pathLst>
          </a:custGeom>
          <a:ln w="6350">
            <a:solidFill>
              <a:srgbClr val="003C7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103315" y="1761832"/>
            <a:ext cx="70358" cy="7035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103315" y="1952580"/>
            <a:ext cx="70358" cy="7035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103315" y="2141977"/>
            <a:ext cx="70358" cy="7035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103315" y="2332724"/>
            <a:ext cx="70358" cy="7035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103315" y="2514282"/>
            <a:ext cx="70358" cy="7037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103315" y="2705030"/>
            <a:ext cx="70358" cy="7037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103315" y="2878192"/>
            <a:ext cx="70358" cy="7037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103315" y="3068952"/>
            <a:ext cx="70358" cy="7037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103315" y="3266732"/>
            <a:ext cx="70358" cy="7037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103315" y="3457493"/>
            <a:ext cx="70358" cy="7037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103315" y="3630654"/>
            <a:ext cx="70358" cy="7037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103315" y="3821402"/>
            <a:ext cx="70358" cy="7037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103315" y="4019195"/>
            <a:ext cx="70358" cy="7037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103315" y="4209943"/>
            <a:ext cx="70358" cy="7037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000938" y="1468094"/>
            <a:ext cx="280035" cy="647700"/>
          </a:xfrm>
          <a:custGeom>
            <a:avLst/>
            <a:gdLst/>
            <a:ahLst/>
            <a:cxnLst/>
            <a:rect l="l" t="t" r="r" b="b"/>
            <a:pathLst>
              <a:path w="280034" h="647700">
                <a:moveTo>
                  <a:pt x="0" y="647407"/>
                </a:moveTo>
                <a:lnTo>
                  <a:pt x="279666" y="647407"/>
                </a:lnTo>
                <a:lnTo>
                  <a:pt x="279666" y="0"/>
                </a:lnTo>
                <a:lnTo>
                  <a:pt x="0" y="0"/>
                </a:lnTo>
                <a:lnTo>
                  <a:pt x="0" y="647407"/>
                </a:lnTo>
                <a:close/>
              </a:path>
            </a:pathLst>
          </a:custGeom>
          <a:solidFill>
            <a:srgbClr val="95C9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000938" y="2878163"/>
            <a:ext cx="280035" cy="40640"/>
          </a:xfrm>
          <a:custGeom>
            <a:avLst/>
            <a:gdLst/>
            <a:ahLst/>
            <a:cxnLst/>
            <a:rect l="l" t="t" r="r" b="b"/>
            <a:pathLst>
              <a:path w="280034" h="40639">
                <a:moveTo>
                  <a:pt x="0" y="40360"/>
                </a:moveTo>
                <a:lnTo>
                  <a:pt x="279666" y="40360"/>
                </a:lnTo>
                <a:lnTo>
                  <a:pt x="279666" y="0"/>
                </a:lnTo>
                <a:lnTo>
                  <a:pt x="0" y="0"/>
                </a:lnTo>
                <a:lnTo>
                  <a:pt x="0" y="40360"/>
                </a:lnTo>
                <a:close/>
              </a:path>
            </a:pathLst>
          </a:custGeom>
          <a:solidFill>
            <a:srgbClr val="95C9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000938" y="2074405"/>
            <a:ext cx="280035" cy="41275"/>
          </a:xfrm>
          <a:custGeom>
            <a:avLst/>
            <a:gdLst/>
            <a:ahLst/>
            <a:cxnLst/>
            <a:rect l="l" t="t" r="r" b="b"/>
            <a:pathLst>
              <a:path w="280034" h="41275">
                <a:moveTo>
                  <a:pt x="0" y="41097"/>
                </a:moveTo>
                <a:lnTo>
                  <a:pt x="279666" y="41097"/>
                </a:lnTo>
                <a:lnTo>
                  <a:pt x="279666" y="0"/>
                </a:lnTo>
                <a:lnTo>
                  <a:pt x="0" y="0"/>
                </a:lnTo>
                <a:lnTo>
                  <a:pt x="0" y="41097"/>
                </a:lnTo>
                <a:close/>
              </a:path>
            </a:pathLst>
          </a:custGeom>
          <a:solidFill>
            <a:srgbClr val="F485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000938" y="2115502"/>
            <a:ext cx="280035" cy="347345"/>
          </a:xfrm>
          <a:custGeom>
            <a:avLst/>
            <a:gdLst/>
            <a:ahLst/>
            <a:cxnLst/>
            <a:rect l="l" t="t" r="r" b="b"/>
            <a:pathLst>
              <a:path w="280034" h="347344">
                <a:moveTo>
                  <a:pt x="279666" y="0"/>
                </a:moveTo>
                <a:lnTo>
                  <a:pt x="0" y="0"/>
                </a:lnTo>
                <a:lnTo>
                  <a:pt x="0" y="346811"/>
                </a:lnTo>
                <a:lnTo>
                  <a:pt x="279666" y="346811"/>
                </a:lnTo>
                <a:lnTo>
                  <a:pt x="279666" y="0"/>
                </a:lnTo>
                <a:close/>
              </a:path>
            </a:pathLst>
          </a:custGeom>
          <a:solidFill>
            <a:srgbClr val="A60A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000938" y="2462326"/>
            <a:ext cx="280035" cy="415925"/>
          </a:xfrm>
          <a:custGeom>
            <a:avLst/>
            <a:gdLst/>
            <a:ahLst/>
            <a:cxnLst/>
            <a:rect l="l" t="t" r="r" b="b"/>
            <a:pathLst>
              <a:path w="280034" h="415925">
                <a:moveTo>
                  <a:pt x="279666" y="415836"/>
                </a:moveTo>
                <a:lnTo>
                  <a:pt x="0" y="415836"/>
                </a:lnTo>
                <a:lnTo>
                  <a:pt x="0" y="0"/>
                </a:lnTo>
                <a:lnTo>
                  <a:pt x="279666" y="0"/>
                </a:lnTo>
                <a:lnTo>
                  <a:pt x="279666" y="415836"/>
                </a:lnTo>
                <a:close/>
              </a:path>
            </a:pathLst>
          </a:custGeom>
          <a:solidFill>
            <a:srgbClr val="00A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000938" y="2878163"/>
            <a:ext cx="280035" cy="40640"/>
          </a:xfrm>
          <a:custGeom>
            <a:avLst/>
            <a:gdLst/>
            <a:ahLst/>
            <a:cxnLst/>
            <a:rect l="l" t="t" r="r" b="b"/>
            <a:pathLst>
              <a:path w="280034" h="40639">
                <a:moveTo>
                  <a:pt x="0" y="40386"/>
                </a:moveTo>
                <a:lnTo>
                  <a:pt x="279666" y="40386"/>
                </a:lnTo>
                <a:lnTo>
                  <a:pt x="279666" y="0"/>
                </a:lnTo>
                <a:lnTo>
                  <a:pt x="0" y="0"/>
                </a:lnTo>
                <a:lnTo>
                  <a:pt x="0" y="40386"/>
                </a:lnTo>
                <a:close/>
              </a:path>
            </a:pathLst>
          </a:custGeom>
          <a:solidFill>
            <a:srgbClr val="81D2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000938" y="2918523"/>
            <a:ext cx="280035" cy="62865"/>
          </a:xfrm>
          <a:custGeom>
            <a:avLst/>
            <a:gdLst/>
            <a:ahLst/>
            <a:cxnLst/>
            <a:rect l="l" t="t" r="r" b="b"/>
            <a:pathLst>
              <a:path w="280034" h="62864">
                <a:moveTo>
                  <a:pt x="0" y="62687"/>
                </a:moveTo>
                <a:lnTo>
                  <a:pt x="279666" y="62687"/>
                </a:lnTo>
                <a:lnTo>
                  <a:pt x="279666" y="0"/>
                </a:lnTo>
                <a:lnTo>
                  <a:pt x="0" y="0"/>
                </a:lnTo>
                <a:lnTo>
                  <a:pt x="0" y="62687"/>
                </a:lnTo>
                <a:close/>
              </a:path>
            </a:pathLst>
          </a:custGeom>
          <a:solidFill>
            <a:srgbClr val="9F63A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4" name="object 114"/>
          <p:cNvGraphicFramePr>
            <a:graphicFrameLocks noGrp="1"/>
          </p:cNvGraphicFramePr>
          <p:nvPr/>
        </p:nvGraphicFramePr>
        <p:xfrm>
          <a:off x="7010400" y="2978150"/>
          <a:ext cx="279400" cy="12594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9400"/>
              </a:tblGrid>
              <a:tr h="4980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baseline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EC4697"/>
                      </a:solidFill>
                      <a:prstDash val="solid"/>
                    </a:lnT>
                    <a:solidFill>
                      <a:srgbClr val="009447"/>
                    </a:solidFill>
                  </a:tcPr>
                </a:tc>
              </a:tr>
              <a:tr h="4895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baseline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ADED"/>
                    </a:solidFill>
                  </a:tcPr>
                </a:tc>
              </a:tr>
              <a:tr h="1316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 baseline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53975">
                      <a:solidFill>
                        <a:srgbClr val="95C958"/>
                      </a:solidFill>
                      <a:prstDash val="solid"/>
                    </a:lnB>
                    <a:solidFill>
                      <a:srgbClr val="F4854D"/>
                    </a:solidFill>
                  </a:tcPr>
                </a:tc>
              </a:tr>
              <a:tr h="14011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 baseline="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95C958"/>
                      </a:solidFill>
                      <a:prstDash val="solid"/>
                    </a:lnT>
                    <a:lnB w="76200">
                      <a:solidFill>
                        <a:srgbClr val="95C958"/>
                      </a:solidFill>
                      <a:prstDash val="solid"/>
                    </a:lnB>
                    <a:solidFill>
                      <a:srgbClr val="C5C6C8"/>
                    </a:solidFill>
                  </a:tcPr>
                </a:tc>
              </a:tr>
            </a:tbl>
          </a:graphicData>
        </a:graphic>
      </p:graphicFrame>
      <p:sp>
        <p:nvSpPr>
          <p:cNvPr id="116" name="TextBox 115"/>
          <p:cNvSpPr txBox="1"/>
          <p:nvPr/>
        </p:nvSpPr>
        <p:spPr>
          <a:xfrm>
            <a:off x="1143000" y="3130550"/>
            <a:ext cx="259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Lorem Ipsum dolor sit amet consectetour</a:t>
            </a:r>
          </a:p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Lorem Ipsum dolor sit amet consectetour</a:t>
            </a:r>
          </a:p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Lorem Ipsum dolor sit amet consectetour</a:t>
            </a:r>
          </a:p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Lorem Ipsum dolor sit amet consectetour</a:t>
            </a:r>
          </a:p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Lorem Ipsum dolor sit amet consectetour</a:t>
            </a:r>
          </a:p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Lorem Ipsum dolor sit amet consectetour</a:t>
            </a:r>
          </a:p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Lorem Ipsum dolor sit amet consectetour</a:t>
            </a:r>
          </a:p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Lorem Ipsum dolor sit amet consectetour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445927" cy="11923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34283" y="3861917"/>
            <a:ext cx="4330623" cy="1177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2388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400" y="0"/>
                </a:lnTo>
              </a:path>
            </a:pathLst>
          </a:custGeom>
          <a:ln w="24777">
            <a:solidFill>
              <a:srgbClr val="6CCE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1497216" y="220272"/>
            <a:ext cx="2935605" cy="1015365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12700" marR="10795">
              <a:lnSpc>
                <a:spcPct val="77700"/>
              </a:lnSpc>
              <a:spcBef>
                <a:spcPts val="1085"/>
              </a:spcBef>
            </a:pPr>
            <a:r>
              <a:rPr sz="3650" spc="-120" dirty="0"/>
              <a:t>SOSIAL  </a:t>
            </a:r>
            <a:r>
              <a:rPr sz="3650" spc="-145" dirty="0"/>
              <a:t>K</a:t>
            </a:r>
            <a:r>
              <a:rPr sz="3650" spc="-140" dirty="0"/>
              <a:t>E</a:t>
            </a:r>
            <a:r>
              <a:rPr sz="3650" spc="-145" dirty="0"/>
              <a:t>A</a:t>
            </a:r>
            <a:r>
              <a:rPr sz="3650" spc="-140" dirty="0"/>
              <a:t>G</a:t>
            </a:r>
            <a:r>
              <a:rPr sz="3650" spc="-145" dirty="0"/>
              <a:t>AMAAN</a:t>
            </a:r>
            <a:endParaRPr sz="3650"/>
          </a:p>
        </p:txBody>
      </p:sp>
      <p:sp>
        <p:nvSpPr>
          <p:cNvPr id="37" name="object 37"/>
          <p:cNvSpPr/>
          <p:nvPr/>
        </p:nvSpPr>
        <p:spPr>
          <a:xfrm>
            <a:off x="708748" y="320409"/>
            <a:ext cx="645160" cy="829944"/>
          </a:xfrm>
          <a:custGeom>
            <a:avLst/>
            <a:gdLst/>
            <a:ahLst/>
            <a:cxnLst/>
            <a:rect l="l" t="t" r="r" b="b"/>
            <a:pathLst>
              <a:path w="645160" h="829944">
                <a:moveTo>
                  <a:pt x="645071" y="0"/>
                </a:moveTo>
                <a:lnTo>
                  <a:pt x="0" y="0"/>
                </a:lnTo>
                <a:lnTo>
                  <a:pt x="0" y="829373"/>
                </a:lnTo>
                <a:lnTo>
                  <a:pt x="512559" y="829373"/>
                </a:lnTo>
                <a:lnTo>
                  <a:pt x="554450" y="822618"/>
                </a:lnTo>
                <a:lnTo>
                  <a:pt x="590827" y="803808"/>
                </a:lnTo>
                <a:lnTo>
                  <a:pt x="619509" y="775123"/>
                </a:lnTo>
                <a:lnTo>
                  <a:pt x="638317" y="738747"/>
                </a:lnTo>
                <a:lnTo>
                  <a:pt x="645071" y="696861"/>
                </a:lnTo>
                <a:lnTo>
                  <a:pt x="645071" y="0"/>
                </a:lnTo>
                <a:close/>
              </a:path>
            </a:pathLst>
          </a:custGeom>
          <a:solidFill>
            <a:srgbClr val="003C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05287" y="393907"/>
            <a:ext cx="427990" cy="640080"/>
          </a:xfrm>
          <a:custGeom>
            <a:avLst/>
            <a:gdLst/>
            <a:ahLst/>
            <a:cxnLst/>
            <a:rect l="l" t="t" r="r" b="b"/>
            <a:pathLst>
              <a:path w="427990" h="640080">
                <a:moveTo>
                  <a:pt x="410753" y="101219"/>
                </a:moveTo>
                <a:lnTo>
                  <a:pt x="222872" y="101219"/>
                </a:lnTo>
                <a:lnTo>
                  <a:pt x="241162" y="102592"/>
                </a:lnTo>
                <a:lnTo>
                  <a:pt x="257360" y="106710"/>
                </a:lnTo>
                <a:lnTo>
                  <a:pt x="293072" y="135318"/>
                </a:lnTo>
                <a:lnTo>
                  <a:pt x="305422" y="185940"/>
                </a:lnTo>
                <a:lnTo>
                  <a:pt x="303844" y="204462"/>
                </a:lnTo>
                <a:lnTo>
                  <a:pt x="291240" y="241824"/>
                </a:lnTo>
                <a:lnTo>
                  <a:pt x="266890" y="277448"/>
                </a:lnTo>
                <a:lnTo>
                  <a:pt x="216269" y="329585"/>
                </a:lnTo>
                <a:lnTo>
                  <a:pt x="178981" y="364947"/>
                </a:lnTo>
                <a:lnTo>
                  <a:pt x="131953" y="410168"/>
                </a:lnTo>
                <a:lnTo>
                  <a:pt x="93398" y="450696"/>
                </a:lnTo>
                <a:lnTo>
                  <a:pt x="63316" y="486524"/>
                </a:lnTo>
                <a:lnTo>
                  <a:pt x="26062" y="546857"/>
                </a:lnTo>
                <a:lnTo>
                  <a:pt x="5207" y="607793"/>
                </a:lnTo>
                <a:lnTo>
                  <a:pt x="0" y="639521"/>
                </a:lnTo>
                <a:lnTo>
                  <a:pt x="427939" y="639521"/>
                </a:lnTo>
                <a:lnTo>
                  <a:pt x="427939" y="526122"/>
                </a:lnTo>
                <a:lnTo>
                  <a:pt x="185508" y="526122"/>
                </a:lnTo>
                <a:lnTo>
                  <a:pt x="190768" y="517652"/>
                </a:lnTo>
                <a:lnTo>
                  <a:pt x="220849" y="481325"/>
                </a:lnTo>
                <a:lnTo>
                  <a:pt x="257456" y="446135"/>
                </a:lnTo>
                <a:lnTo>
                  <a:pt x="283717" y="421855"/>
                </a:lnTo>
                <a:lnTo>
                  <a:pt x="310368" y="396903"/>
                </a:lnTo>
                <a:lnTo>
                  <a:pt x="350333" y="356279"/>
                </a:lnTo>
                <a:lnTo>
                  <a:pt x="379233" y="319556"/>
                </a:lnTo>
                <a:lnTo>
                  <a:pt x="403678" y="278827"/>
                </a:lnTo>
                <a:lnTo>
                  <a:pt x="419264" y="239456"/>
                </a:lnTo>
                <a:lnTo>
                  <a:pt x="426974" y="198503"/>
                </a:lnTo>
                <a:lnTo>
                  <a:pt x="427939" y="177253"/>
                </a:lnTo>
                <a:lnTo>
                  <a:pt x="424570" y="141004"/>
                </a:lnTo>
                <a:lnTo>
                  <a:pt x="414466" y="107848"/>
                </a:lnTo>
                <a:lnTo>
                  <a:pt x="410753" y="101219"/>
                </a:lnTo>
                <a:close/>
              </a:path>
              <a:path w="427990" h="640080">
                <a:moveTo>
                  <a:pt x="225920" y="0"/>
                </a:moveTo>
                <a:lnTo>
                  <a:pt x="184696" y="2743"/>
                </a:lnTo>
                <a:lnTo>
                  <a:pt x="147058" y="10971"/>
                </a:lnTo>
                <a:lnTo>
                  <a:pt x="82549" y="43878"/>
                </a:lnTo>
                <a:lnTo>
                  <a:pt x="36814" y="101990"/>
                </a:lnTo>
                <a:lnTo>
                  <a:pt x="22667" y="141712"/>
                </a:lnTo>
                <a:lnTo>
                  <a:pt x="14338" y="188544"/>
                </a:lnTo>
                <a:lnTo>
                  <a:pt x="135978" y="200710"/>
                </a:lnTo>
                <a:lnTo>
                  <a:pt x="138904" y="175893"/>
                </a:lnTo>
                <a:lnTo>
                  <a:pt x="144227" y="154876"/>
                </a:lnTo>
                <a:lnTo>
                  <a:pt x="174321" y="114174"/>
                </a:lnTo>
                <a:lnTo>
                  <a:pt x="222872" y="101219"/>
                </a:lnTo>
                <a:lnTo>
                  <a:pt x="410753" y="101219"/>
                </a:lnTo>
                <a:lnTo>
                  <a:pt x="397630" y="77787"/>
                </a:lnTo>
                <a:lnTo>
                  <a:pt x="374065" y="50825"/>
                </a:lnTo>
                <a:lnTo>
                  <a:pt x="344608" y="28589"/>
                </a:lnTo>
                <a:lnTo>
                  <a:pt x="310094" y="12706"/>
                </a:lnTo>
                <a:lnTo>
                  <a:pt x="270529" y="3176"/>
                </a:lnTo>
                <a:lnTo>
                  <a:pt x="2259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737286" y="492683"/>
            <a:ext cx="118745" cy="668655"/>
          </a:xfrm>
          <a:custGeom>
            <a:avLst/>
            <a:gdLst/>
            <a:ahLst/>
            <a:cxnLst/>
            <a:rect l="l" t="t" r="r" b="b"/>
            <a:pathLst>
              <a:path w="118745" h="668655">
                <a:moveTo>
                  <a:pt x="0" y="668527"/>
                </a:moveTo>
                <a:lnTo>
                  <a:pt x="118491" y="668527"/>
                </a:lnTo>
                <a:lnTo>
                  <a:pt x="118491" y="0"/>
                </a:lnTo>
                <a:lnTo>
                  <a:pt x="0" y="0"/>
                </a:lnTo>
                <a:lnTo>
                  <a:pt x="0" y="668527"/>
                </a:lnTo>
                <a:close/>
              </a:path>
            </a:pathLst>
          </a:custGeom>
          <a:solidFill>
            <a:srgbClr val="FFB52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672225" y="315713"/>
            <a:ext cx="248649" cy="2220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717233" y="852640"/>
            <a:ext cx="156845" cy="0"/>
          </a:xfrm>
          <a:custGeom>
            <a:avLst/>
            <a:gdLst/>
            <a:ahLst/>
            <a:cxnLst/>
            <a:rect l="l" t="t" r="r" b="b"/>
            <a:pathLst>
              <a:path w="156845">
                <a:moveTo>
                  <a:pt x="0" y="0"/>
                </a:moveTo>
                <a:lnTo>
                  <a:pt x="156514" y="0"/>
                </a:lnTo>
              </a:path>
            </a:pathLst>
          </a:custGeom>
          <a:ln w="45034">
            <a:solidFill>
              <a:srgbClr val="5B27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774239" y="591350"/>
            <a:ext cx="45085" cy="123189"/>
          </a:xfrm>
          <a:custGeom>
            <a:avLst/>
            <a:gdLst/>
            <a:ahLst/>
            <a:cxnLst/>
            <a:rect l="l" t="t" r="r" b="b"/>
            <a:pathLst>
              <a:path w="45084" h="123190">
                <a:moveTo>
                  <a:pt x="44602" y="19519"/>
                </a:moveTo>
                <a:lnTo>
                  <a:pt x="0" y="19519"/>
                </a:lnTo>
                <a:lnTo>
                  <a:pt x="0" y="122643"/>
                </a:lnTo>
                <a:lnTo>
                  <a:pt x="44602" y="122643"/>
                </a:lnTo>
                <a:lnTo>
                  <a:pt x="44602" y="19519"/>
                </a:lnTo>
                <a:close/>
              </a:path>
              <a:path w="45084" h="123190">
                <a:moveTo>
                  <a:pt x="22288" y="0"/>
                </a:moveTo>
                <a:lnTo>
                  <a:pt x="14265" y="1503"/>
                </a:lnTo>
                <a:lnTo>
                  <a:pt x="7556" y="5635"/>
                </a:lnTo>
                <a:lnTo>
                  <a:pt x="2714" y="11830"/>
                </a:lnTo>
                <a:lnTo>
                  <a:pt x="292" y="19519"/>
                </a:lnTo>
                <a:lnTo>
                  <a:pt x="44323" y="19519"/>
                </a:lnTo>
                <a:lnTo>
                  <a:pt x="41894" y="11830"/>
                </a:lnTo>
                <a:lnTo>
                  <a:pt x="37049" y="5635"/>
                </a:lnTo>
                <a:lnTo>
                  <a:pt x="30331" y="1503"/>
                </a:lnTo>
                <a:lnTo>
                  <a:pt x="22288" y="0"/>
                </a:lnTo>
                <a:close/>
              </a:path>
            </a:pathLst>
          </a:custGeom>
          <a:solidFill>
            <a:srgbClr val="5B271C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774239" y="949107"/>
            <a:ext cx="45085" cy="123189"/>
          </a:xfrm>
          <a:custGeom>
            <a:avLst/>
            <a:gdLst/>
            <a:ahLst/>
            <a:cxnLst/>
            <a:rect l="l" t="t" r="r" b="b"/>
            <a:pathLst>
              <a:path w="45084" h="123190">
                <a:moveTo>
                  <a:pt x="44602" y="19507"/>
                </a:moveTo>
                <a:lnTo>
                  <a:pt x="0" y="19507"/>
                </a:lnTo>
                <a:lnTo>
                  <a:pt x="0" y="122656"/>
                </a:lnTo>
                <a:lnTo>
                  <a:pt x="44602" y="122656"/>
                </a:lnTo>
                <a:lnTo>
                  <a:pt x="44602" y="19507"/>
                </a:lnTo>
                <a:close/>
              </a:path>
              <a:path w="45084" h="123190">
                <a:moveTo>
                  <a:pt x="22288" y="0"/>
                </a:moveTo>
                <a:lnTo>
                  <a:pt x="14265" y="1504"/>
                </a:lnTo>
                <a:lnTo>
                  <a:pt x="7556" y="5638"/>
                </a:lnTo>
                <a:lnTo>
                  <a:pt x="2714" y="11830"/>
                </a:lnTo>
                <a:lnTo>
                  <a:pt x="292" y="19507"/>
                </a:lnTo>
                <a:lnTo>
                  <a:pt x="44323" y="19507"/>
                </a:lnTo>
                <a:lnTo>
                  <a:pt x="41894" y="11830"/>
                </a:lnTo>
                <a:lnTo>
                  <a:pt x="37049" y="5638"/>
                </a:lnTo>
                <a:lnTo>
                  <a:pt x="30331" y="1504"/>
                </a:lnTo>
                <a:lnTo>
                  <a:pt x="22288" y="0"/>
                </a:lnTo>
                <a:close/>
              </a:path>
            </a:pathLst>
          </a:custGeom>
          <a:solidFill>
            <a:srgbClr val="5B271C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518949" y="492683"/>
            <a:ext cx="118745" cy="668655"/>
          </a:xfrm>
          <a:custGeom>
            <a:avLst/>
            <a:gdLst/>
            <a:ahLst/>
            <a:cxnLst/>
            <a:rect l="l" t="t" r="r" b="b"/>
            <a:pathLst>
              <a:path w="118745" h="668655">
                <a:moveTo>
                  <a:pt x="0" y="668527"/>
                </a:moveTo>
                <a:lnTo>
                  <a:pt x="118452" y="668527"/>
                </a:lnTo>
                <a:lnTo>
                  <a:pt x="118452" y="0"/>
                </a:lnTo>
                <a:lnTo>
                  <a:pt x="0" y="0"/>
                </a:lnTo>
                <a:lnTo>
                  <a:pt x="0" y="668527"/>
                </a:lnTo>
                <a:close/>
              </a:path>
            </a:pathLst>
          </a:custGeom>
          <a:solidFill>
            <a:srgbClr val="F58A11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453840" y="315713"/>
            <a:ext cx="248649" cy="1769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789548" y="125415"/>
            <a:ext cx="396240" cy="558165"/>
          </a:xfrm>
          <a:custGeom>
            <a:avLst/>
            <a:gdLst/>
            <a:ahLst/>
            <a:cxnLst/>
            <a:rect l="l" t="t" r="r" b="b"/>
            <a:pathLst>
              <a:path w="396239" h="558165">
                <a:moveTo>
                  <a:pt x="395897" y="0"/>
                </a:moveTo>
                <a:lnTo>
                  <a:pt x="351247" y="79905"/>
                </a:lnTo>
                <a:lnTo>
                  <a:pt x="279589" y="158623"/>
                </a:lnTo>
                <a:lnTo>
                  <a:pt x="160959" y="244373"/>
                </a:lnTo>
                <a:lnTo>
                  <a:pt x="43506" y="317061"/>
                </a:lnTo>
                <a:lnTo>
                  <a:pt x="0" y="373918"/>
                </a:lnTo>
                <a:lnTo>
                  <a:pt x="26521" y="444307"/>
                </a:lnTo>
                <a:lnTo>
                  <a:pt x="119151" y="557593"/>
                </a:lnTo>
                <a:lnTo>
                  <a:pt x="395897" y="557593"/>
                </a:lnTo>
                <a:lnTo>
                  <a:pt x="395897" y="0"/>
                </a:lnTo>
                <a:close/>
              </a:path>
            </a:pathLst>
          </a:custGeom>
          <a:solidFill>
            <a:srgbClr val="208FDE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185443" y="125415"/>
            <a:ext cx="397510" cy="558165"/>
          </a:xfrm>
          <a:custGeom>
            <a:avLst/>
            <a:gdLst/>
            <a:ahLst/>
            <a:cxnLst/>
            <a:rect l="l" t="t" r="r" b="b"/>
            <a:pathLst>
              <a:path w="397509" h="558165">
                <a:moveTo>
                  <a:pt x="0" y="0"/>
                </a:moveTo>
                <a:lnTo>
                  <a:pt x="0" y="557593"/>
                </a:lnTo>
                <a:lnTo>
                  <a:pt x="287934" y="557593"/>
                </a:lnTo>
                <a:lnTo>
                  <a:pt x="374095" y="444307"/>
                </a:lnTo>
                <a:lnTo>
                  <a:pt x="397297" y="373918"/>
                </a:lnTo>
                <a:lnTo>
                  <a:pt x="352571" y="317061"/>
                </a:lnTo>
                <a:lnTo>
                  <a:pt x="234950" y="244373"/>
                </a:lnTo>
                <a:lnTo>
                  <a:pt x="116323" y="158623"/>
                </a:lnTo>
                <a:lnTo>
                  <a:pt x="44661" y="79905"/>
                </a:lnTo>
                <a:lnTo>
                  <a:pt x="9405" y="22327"/>
                </a:lnTo>
                <a:lnTo>
                  <a:pt x="0" y="0"/>
                </a:lnTo>
                <a:close/>
              </a:path>
            </a:pathLst>
          </a:custGeom>
          <a:solidFill>
            <a:srgbClr val="38B6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500992" y="515213"/>
            <a:ext cx="156845" cy="0"/>
          </a:xfrm>
          <a:custGeom>
            <a:avLst/>
            <a:gdLst/>
            <a:ahLst/>
            <a:cxnLst/>
            <a:rect l="l" t="t" r="r" b="b"/>
            <a:pathLst>
              <a:path w="156845">
                <a:moveTo>
                  <a:pt x="0" y="0"/>
                </a:moveTo>
                <a:lnTo>
                  <a:pt x="156502" y="0"/>
                </a:lnTo>
              </a:path>
            </a:pathLst>
          </a:custGeom>
          <a:ln w="45034">
            <a:solidFill>
              <a:srgbClr val="7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500992" y="852640"/>
            <a:ext cx="156845" cy="0"/>
          </a:xfrm>
          <a:custGeom>
            <a:avLst/>
            <a:gdLst/>
            <a:ahLst/>
            <a:cxnLst/>
            <a:rect l="l" t="t" r="r" b="b"/>
            <a:pathLst>
              <a:path w="156845">
                <a:moveTo>
                  <a:pt x="0" y="0"/>
                </a:moveTo>
                <a:lnTo>
                  <a:pt x="156502" y="0"/>
                </a:lnTo>
              </a:path>
            </a:pathLst>
          </a:custGeom>
          <a:ln w="45034">
            <a:solidFill>
              <a:srgbClr val="3C15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639712" y="1161211"/>
            <a:ext cx="304800" cy="116839"/>
          </a:xfrm>
          <a:custGeom>
            <a:avLst/>
            <a:gdLst/>
            <a:ahLst/>
            <a:cxnLst/>
            <a:rect l="l" t="t" r="r" b="b"/>
            <a:pathLst>
              <a:path w="304800" h="116840">
                <a:moveTo>
                  <a:pt x="0" y="116332"/>
                </a:moveTo>
                <a:lnTo>
                  <a:pt x="304533" y="116332"/>
                </a:lnTo>
                <a:lnTo>
                  <a:pt x="304533" y="0"/>
                </a:lnTo>
                <a:lnTo>
                  <a:pt x="0" y="0"/>
                </a:lnTo>
                <a:lnTo>
                  <a:pt x="0" y="116332"/>
                </a:lnTo>
                <a:close/>
              </a:path>
            </a:pathLst>
          </a:custGeom>
          <a:solidFill>
            <a:srgbClr val="FFB52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430494" y="1161211"/>
            <a:ext cx="304800" cy="116839"/>
          </a:xfrm>
          <a:custGeom>
            <a:avLst/>
            <a:gdLst/>
            <a:ahLst/>
            <a:cxnLst/>
            <a:rect l="l" t="t" r="r" b="b"/>
            <a:pathLst>
              <a:path w="304800" h="116840">
                <a:moveTo>
                  <a:pt x="0" y="116332"/>
                </a:moveTo>
                <a:lnTo>
                  <a:pt x="304482" y="116332"/>
                </a:lnTo>
                <a:lnTo>
                  <a:pt x="304482" y="0"/>
                </a:lnTo>
                <a:lnTo>
                  <a:pt x="0" y="0"/>
                </a:lnTo>
                <a:lnTo>
                  <a:pt x="0" y="116332"/>
                </a:lnTo>
                <a:close/>
              </a:path>
            </a:pathLst>
          </a:custGeom>
          <a:solidFill>
            <a:srgbClr val="F58A11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430481" y="1161211"/>
            <a:ext cx="304800" cy="44450"/>
          </a:xfrm>
          <a:custGeom>
            <a:avLst/>
            <a:gdLst/>
            <a:ahLst/>
            <a:cxnLst/>
            <a:rect l="l" t="t" r="r" b="b"/>
            <a:pathLst>
              <a:path w="304800" h="44450">
                <a:moveTo>
                  <a:pt x="0" y="44221"/>
                </a:moveTo>
                <a:lnTo>
                  <a:pt x="304495" y="44221"/>
                </a:lnTo>
                <a:lnTo>
                  <a:pt x="304495" y="0"/>
                </a:lnTo>
                <a:lnTo>
                  <a:pt x="0" y="0"/>
                </a:lnTo>
                <a:lnTo>
                  <a:pt x="0" y="44221"/>
                </a:lnTo>
                <a:close/>
              </a:path>
            </a:pathLst>
          </a:custGeom>
          <a:solidFill>
            <a:srgbClr val="7C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639712" y="1161211"/>
            <a:ext cx="304800" cy="44450"/>
          </a:xfrm>
          <a:custGeom>
            <a:avLst/>
            <a:gdLst/>
            <a:ahLst/>
            <a:cxnLst/>
            <a:rect l="l" t="t" r="r" b="b"/>
            <a:pathLst>
              <a:path w="304800" h="44450">
                <a:moveTo>
                  <a:pt x="0" y="44221"/>
                </a:moveTo>
                <a:lnTo>
                  <a:pt x="304533" y="44221"/>
                </a:lnTo>
                <a:lnTo>
                  <a:pt x="304533" y="0"/>
                </a:lnTo>
                <a:lnTo>
                  <a:pt x="0" y="0"/>
                </a:lnTo>
                <a:lnTo>
                  <a:pt x="0" y="44221"/>
                </a:lnTo>
                <a:close/>
              </a:path>
            </a:pathLst>
          </a:custGeom>
          <a:solidFill>
            <a:srgbClr val="BC0D0D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187363" y="650341"/>
            <a:ext cx="304800" cy="349250"/>
          </a:xfrm>
          <a:custGeom>
            <a:avLst/>
            <a:gdLst/>
            <a:ahLst/>
            <a:cxnLst/>
            <a:rect l="l" t="t" r="r" b="b"/>
            <a:pathLst>
              <a:path w="304800" h="349250">
                <a:moveTo>
                  <a:pt x="0" y="348894"/>
                </a:moveTo>
                <a:lnTo>
                  <a:pt x="304380" y="348894"/>
                </a:lnTo>
                <a:lnTo>
                  <a:pt x="304380" y="0"/>
                </a:lnTo>
                <a:lnTo>
                  <a:pt x="0" y="0"/>
                </a:lnTo>
                <a:lnTo>
                  <a:pt x="0" y="348894"/>
                </a:lnTo>
                <a:close/>
              </a:path>
            </a:pathLst>
          </a:custGeom>
          <a:solidFill>
            <a:srgbClr val="FFB52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187363" y="650341"/>
            <a:ext cx="304800" cy="48895"/>
          </a:xfrm>
          <a:custGeom>
            <a:avLst/>
            <a:gdLst/>
            <a:ahLst/>
            <a:cxnLst/>
            <a:rect l="l" t="t" r="r" b="b"/>
            <a:pathLst>
              <a:path w="304800" h="48895">
                <a:moveTo>
                  <a:pt x="0" y="48844"/>
                </a:moveTo>
                <a:lnTo>
                  <a:pt x="304380" y="48844"/>
                </a:lnTo>
                <a:lnTo>
                  <a:pt x="304380" y="0"/>
                </a:lnTo>
                <a:lnTo>
                  <a:pt x="0" y="0"/>
                </a:lnTo>
                <a:lnTo>
                  <a:pt x="0" y="48844"/>
                </a:lnTo>
                <a:close/>
              </a:path>
            </a:pathLst>
          </a:custGeom>
          <a:solidFill>
            <a:srgbClr val="BC0D0D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555881" y="591350"/>
            <a:ext cx="45085" cy="123189"/>
          </a:xfrm>
          <a:custGeom>
            <a:avLst/>
            <a:gdLst/>
            <a:ahLst/>
            <a:cxnLst/>
            <a:rect l="l" t="t" r="r" b="b"/>
            <a:pathLst>
              <a:path w="45085" h="123190">
                <a:moveTo>
                  <a:pt x="44615" y="19519"/>
                </a:moveTo>
                <a:lnTo>
                  <a:pt x="0" y="19519"/>
                </a:lnTo>
                <a:lnTo>
                  <a:pt x="0" y="122643"/>
                </a:lnTo>
                <a:lnTo>
                  <a:pt x="44615" y="122643"/>
                </a:lnTo>
                <a:lnTo>
                  <a:pt x="44615" y="19519"/>
                </a:lnTo>
                <a:close/>
              </a:path>
              <a:path w="45085" h="123190">
                <a:moveTo>
                  <a:pt x="22326" y="0"/>
                </a:moveTo>
                <a:lnTo>
                  <a:pt x="14268" y="1503"/>
                </a:lnTo>
                <a:lnTo>
                  <a:pt x="7543" y="5635"/>
                </a:lnTo>
                <a:lnTo>
                  <a:pt x="2695" y="11830"/>
                </a:lnTo>
                <a:lnTo>
                  <a:pt x="266" y="19519"/>
                </a:lnTo>
                <a:lnTo>
                  <a:pt x="44297" y="19519"/>
                </a:lnTo>
                <a:lnTo>
                  <a:pt x="41877" y="11830"/>
                </a:lnTo>
                <a:lnTo>
                  <a:pt x="37041" y="5635"/>
                </a:lnTo>
                <a:lnTo>
                  <a:pt x="30340" y="1503"/>
                </a:lnTo>
                <a:lnTo>
                  <a:pt x="22326" y="0"/>
                </a:lnTo>
                <a:close/>
              </a:path>
            </a:pathLst>
          </a:custGeom>
          <a:solidFill>
            <a:srgbClr val="3C150E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555881" y="949107"/>
            <a:ext cx="45085" cy="123189"/>
          </a:xfrm>
          <a:custGeom>
            <a:avLst/>
            <a:gdLst/>
            <a:ahLst/>
            <a:cxnLst/>
            <a:rect l="l" t="t" r="r" b="b"/>
            <a:pathLst>
              <a:path w="45085" h="123190">
                <a:moveTo>
                  <a:pt x="44615" y="19507"/>
                </a:moveTo>
                <a:lnTo>
                  <a:pt x="0" y="19507"/>
                </a:lnTo>
                <a:lnTo>
                  <a:pt x="0" y="122656"/>
                </a:lnTo>
                <a:lnTo>
                  <a:pt x="44615" y="122656"/>
                </a:lnTo>
                <a:lnTo>
                  <a:pt x="44615" y="19507"/>
                </a:lnTo>
                <a:close/>
              </a:path>
              <a:path w="45085" h="123190">
                <a:moveTo>
                  <a:pt x="22326" y="0"/>
                </a:moveTo>
                <a:lnTo>
                  <a:pt x="14268" y="1504"/>
                </a:lnTo>
                <a:lnTo>
                  <a:pt x="7543" y="5638"/>
                </a:lnTo>
                <a:lnTo>
                  <a:pt x="2695" y="11830"/>
                </a:lnTo>
                <a:lnTo>
                  <a:pt x="266" y="19507"/>
                </a:lnTo>
                <a:lnTo>
                  <a:pt x="44297" y="19507"/>
                </a:lnTo>
                <a:lnTo>
                  <a:pt x="41877" y="11830"/>
                </a:lnTo>
                <a:lnTo>
                  <a:pt x="37041" y="5638"/>
                </a:lnTo>
                <a:lnTo>
                  <a:pt x="30340" y="1504"/>
                </a:lnTo>
                <a:lnTo>
                  <a:pt x="22326" y="0"/>
                </a:lnTo>
                <a:close/>
              </a:path>
            </a:pathLst>
          </a:custGeom>
          <a:solidFill>
            <a:srgbClr val="3C150E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882931" y="650341"/>
            <a:ext cx="304800" cy="349250"/>
          </a:xfrm>
          <a:custGeom>
            <a:avLst/>
            <a:gdLst/>
            <a:ahLst/>
            <a:cxnLst/>
            <a:rect l="l" t="t" r="r" b="b"/>
            <a:pathLst>
              <a:path w="304800" h="349250">
                <a:moveTo>
                  <a:pt x="0" y="348894"/>
                </a:moveTo>
                <a:lnTo>
                  <a:pt x="304431" y="348894"/>
                </a:lnTo>
                <a:lnTo>
                  <a:pt x="304431" y="0"/>
                </a:lnTo>
                <a:lnTo>
                  <a:pt x="0" y="0"/>
                </a:lnTo>
                <a:lnTo>
                  <a:pt x="0" y="348894"/>
                </a:lnTo>
                <a:close/>
              </a:path>
            </a:pathLst>
          </a:custGeom>
          <a:solidFill>
            <a:srgbClr val="F58A11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882931" y="650341"/>
            <a:ext cx="304800" cy="48895"/>
          </a:xfrm>
          <a:custGeom>
            <a:avLst/>
            <a:gdLst/>
            <a:ahLst/>
            <a:cxnLst/>
            <a:rect l="l" t="t" r="r" b="b"/>
            <a:pathLst>
              <a:path w="304800" h="48895">
                <a:moveTo>
                  <a:pt x="0" y="48844"/>
                </a:moveTo>
                <a:lnTo>
                  <a:pt x="304431" y="48844"/>
                </a:lnTo>
                <a:lnTo>
                  <a:pt x="304431" y="0"/>
                </a:lnTo>
                <a:lnTo>
                  <a:pt x="0" y="0"/>
                </a:lnTo>
                <a:lnTo>
                  <a:pt x="0" y="48844"/>
                </a:lnTo>
                <a:close/>
              </a:path>
            </a:pathLst>
          </a:custGeom>
          <a:solidFill>
            <a:srgbClr val="7C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346445" y="814971"/>
            <a:ext cx="80213" cy="22049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213679" y="814971"/>
            <a:ext cx="80162" cy="2204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080886" y="814971"/>
            <a:ext cx="80149" cy="22049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948083" y="814971"/>
            <a:ext cx="80187" cy="22049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187363" y="1071842"/>
            <a:ext cx="452755" cy="205740"/>
          </a:xfrm>
          <a:custGeom>
            <a:avLst/>
            <a:gdLst/>
            <a:ahLst/>
            <a:cxnLst/>
            <a:rect l="l" t="t" r="r" b="b"/>
            <a:pathLst>
              <a:path w="452754" h="205740">
                <a:moveTo>
                  <a:pt x="0" y="205701"/>
                </a:moveTo>
                <a:lnTo>
                  <a:pt x="452348" y="205701"/>
                </a:lnTo>
                <a:lnTo>
                  <a:pt x="452348" y="0"/>
                </a:lnTo>
                <a:lnTo>
                  <a:pt x="0" y="0"/>
                </a:lnTo>
                <a:lnTo>
                  <a:pt x="0" y="205701"/>
                </a:lnTo>
                <a:close/>
              </a:path>
            </a:pathLst>
          </a:custGeom>
          <a:solidFill>
            <a:srgbClr val="FFCC3A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187363" y="999236"/>
            <a:ext cx="452755" cy="73025"/>
          </a:xfrm>
          <a:custGeom>
            <a:avLst/>
            <a:gdLst/>
            <a:ahLst/>
            <a:cxnLst/>
            <a:rect l="l" t="t" r="r" b="b"/>
            <a:pathLst>
              <a:path w="452754" h="73025">
                <a:moveTo>
                  <a:pt x="0" y="72605"/>
                </a:moveTo>
                <a:lnTo>
                  <a:pt x="452348" y="72605"/>
                </a:lnTo>
                <a:lnTo>
                  <a:pt x="452348" y="0"/>
                </a:lnTo>
                <a:lnTo>
                  <a:pt x="0" y="0"/>
                </a:lnTo>
                <a:lnTo>
                  <a:pt x="0" y="72605"/>
                </a:lnTo>
                <a:close/>
              </a:path>
            </a:pathLst>
          </a:custGeom>
          <a:solidFill>
            <a:srgbClr val="BC0D0D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734977" y="1071842"/>
            <a:ext cx="452755" cy="205740"/>
          </a:xfrm>
          <a:custGeom>
            <a:avLst/>
            <a:gdLst/>
            <a:ahLst/>
            <a:cxnLst/>
            <a:rect l="l" t="t" r="r" b="b"/>
            <a:pathLst>
              <a:path w="452754" h="205740">
                <a:moveTo>
                  <a:pt x="0" y="205701"/>
                </a:moveTo>
                <a:lnTo>
                  <a:pt x="452386" y="205701"/>
                </a:lnTo>
                <a:lnTo>
                  <a:pt x="452386" y="0"/>
                </a:lnTo>
                <a:lnTo>
                  <a:pt x="0" y="0"/>
                </a:lnTo>
                <a:lnTo>
                  <a:pt x="0" y="205701"/>
                </a:lnTo>
                <a:close/>
              </a:path>
            </a:pathLst>
          </a:custGeom>
          <a:solidFill>
            <a:srgbClr val="FFB52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734977" y="999236"/>
            <a:ext cx="452755" cy="73025"/>
          </a:xfrm>
          <a:custGeom>
            <a:avLst/>
            <a:gdLst/>
            <a:ahLst/>
            <a:cxnLst/>
            <a:rect l="l" t="t" r="r" b="b"/>
            <a:pathLst>
              <a:path w="452754" h="73025">
                <a:moveTo>
                  <a:pt x="0" y="72605"/>
                </a:moveTo>
                <a:lnTo>
                  <a:pt x="452386" y="72605"/>
                </a:lnTo>
                <a:lnTo>
                  <a:pt x="452386" y="0"/>
                </a:lnTo>
                <a:lnTo>
                  <a:pt x="0" y="0"/>
                </a:lnTo>
                <a:lnTo>
                  <a:pt x="0" y="72605"/>
                </a:lnTo>
                <a:close/>
              </a:path>
            </a:pathLst>
          </a:custGeom>
          <a:solidFill>
            <a:srgbClr val="7C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423795" y="1185434"/>
            <a:ext cx="119164" cy="921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226450" y="1185434"/>
            <a:ext cx="119138" cy="9210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029118" y="1185434"/>
            <a:ext cx="119164" cy="9210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831733" y="1185434"/>
            <a:ext cx="119164" cy="9210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TextBox 71"/>
          <p:cNvSpPr txBox="1"/>
          <p:nvPr/>
        </p:nvSpPr>
        <p:spPr>
          <a:xfrm>
            <a:off x="4419600" y="1530350"/>
            <a:ext cx="259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Lorem Ipsum dolor sit amet consectetour</a:t>
            </a:r>
          </a:p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Lorem Ipsum dolor sit amet consectetour</a:t>
            </a:r>
          </a:p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Lorem Ipsum dolor sit amet consectetour</a:t>
            </a:r>
          </a:p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Lorem Ipsum dolor sit amet consectetour</a:t>
            </a:r>
          </a:p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Lorem Ipsum dolor sit amet consectetour</a:t>
            </a:r>
          </a:p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Lorem Ipsum dolor sit amet consectetour</a:t>
            </a:r>
          </a:p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Lorem Ipsum dolor sit amet consectetour</a:t>
            </a:r>
          </a:p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Lorem Ipsum dolor sit amet consectetour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85800" y="3282950"/>
            <a:ext cx="259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Lorem Ipsum dolor sit amet consectetour</a:t>
            </a:r>
          </a:p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Lorem Ipsum dolor sit amet consectetour</a:t>
            </a:r>
          </a:p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Lorem Ipsum dolor sit amet consectetour</a:t>
            </a:r>
          </a:p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Lorem Ipsum dolor sit amet consectetour</a:t>
            </a:r>
          </a:p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Lorem Ipsum dolor sit amet consectetour</a:t>
            </a:r>
          </a:p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Lorem Ipsum dolor sit amet consectetour</a:t>
            </a:r>
          </a:p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Lorem Ipsum dolor sit amet consectetour</a:t>
            </a:r>
          </a:p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Lorem Ipsum dolor sit amet consectetour</a:t>
            </a:r>
          </a:p>
        </p:txBody>
      </p:sp>
      <p:pic>
        <p:nvPicPr>
          <p:cNvPr id="2050" name="Picture 2" descr="D:\Grafis Presentasi\Untitled-6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352800" y="3130550"/>
            <a:ext cx="3395663" cy="1682751"/>
          </a:xfrm>
          <a:prstGeom prst="rect">
            <a:avLst/>
          </a:prstGeom>
          <a:noFill/>
        </p:spPr>
      </p:pic>
      <p:pic>
        <p:nvPicPr>
          <p:cNvPr id="2051" name="Picture 3" descr="D:\Grafis Presentasi\Untitled-7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62000" y="1454150"/>
            <a:ext cx="3389313" cy="15240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445927" cy="11923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14517" y="24779"/>
            <a:ext cx="2058035" cy="244475"/>
          </a:xfrm>
          <a:custGeom>
            <a:avLst/>
            <a:gdLst/>
            <a:ahLst/>
            <a:cxnLst/>
            <a:rect l="l" t="t" r="r" b="b"/>
            <a:pathLst>
              <a:path w="2058034" h="244475">
                <a:moveTo>
                  <a:pt x="2057882" y="0"/>
                </a:moveTo>
                <a:lnTo>
                  <a:pt x="0" y="0"/>
                </a:lnTo>
                <a:lnTo>
                  <a:pt x="177825" y="199834"/>
                </a:lnTo>
                <a:lnTo>
                  <a:pt x="198395" y="218627"/>
                </a:lnTo>
                <a:lnTo>
                  <a:pt x="221969" y="232494"/>
                </a:lnTo>
                <a:lnTo>
                  <a:pt x="247750" y="241077"/>
                </a:lnTo>
                <a:lnTo>
                  <a:pt x="274942" y="244017"/>
                </a:lnTo>
                <a:lnTo>
                  <a:pt x="2057882" y="244017"/>
                </a:lnTo>
                <a:lnTo>
                  <a:pt x="2057882" y="0"/>
                </a:lnTo>
                <a:close/>
              </a:path>
            </a:pathLst>
          </a:custGeom>
          <a:solidFill>
            <a:srgbClr val="D5EE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39040" y="24779"/>
            <a:ext cx="1733550" cy="244475"/>
          </a:xfrm>
          <a:custGeom>
            <a:avLst/>
            <a:gdLst/>
            <a:ahLst/>
            <a:cxnLst/>
            <a:rect l="l" t="t" r="r" b="b"/>
            <a:pathLst>
              <a:path w="1733550" h="244475">
                <a:moveTo>
                  <a:pt x="1733359" y="0"/>
                </a:moveTo>
                <a:lnTo>
                  <a:pt x="0" y="0"/>
                </a:lnTo>
                <a:lnTo>
                  <a:pt x="143103" y="190931"/>
                </a:lnTo>
                <a:lnTo>
                  <a:pt x="164280" y="213360"/>
                </a:lnTo>
                <a:lnTo>
                  <a:pt x="189433" y="230038"/>
                </a:lnTo>
                <a:lnTo>
                  <a:pt x="217520" y="240434"/>
                </a:lnTo>
                <a:lnTo>
                  <a:pt x="247497" y="244017"/>
                </a:lnTo>
                <a:lnTo>
                  <a:pt x="1733359" y="244017"/>
                </a:lnTo>
                <a:lnTo>
                  <a:pt x="1733359" y="0"/>
                </a:lnTo>
                <a:close/>
              </a:path>
            </a:pathLst>
          </a:custGeom>
          <a:solidFill>
            <a:srgbClr val="6CCE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439557" y="35283"/>
            <a:ext cx="117157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40" dirty="0"/>
              <a:t>Sosial</a:t>
            </a:r>
            <a:r>
              <a:rPr sz="1100" spc="-145" dirty="0"/>
              <a:t> </a:t>
            </a:r>
            <a:r>
              <a:rPr sz="1100" spc="-45" dirty="0"/>
              <a:t>Keagamaan</a:t>
            </a:r>
            <a:endParaRPr sz="1100" dirty="0"/>
          </a:p>
        </p:txBody>
      </p:sp>
      <p:sp>
        <p:nvSpPr>
          <p:cNvPr id="7" name="object 7"/>
          <p:cNvSpPr txBox="1"/>
          <p:nvPr/>
        </p:nvSpPr>
        <p:spPr>
          <a:xfrm>
            <a:off x="5932586" y="35283"/>
            <a:ext cx="10350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003C7A"/>
                </a:solidFill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12388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400" y="0"/>
                </a:lnTo>
              </a:path>
            </a:pathLst>
          </a:custGeom>
          <a:ln w="24777">
            <a:solidFill>
              <a:srgbClr val="6CCE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7" name="Picture 2" descr="D:\Grafis Presentasi\Untitled-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158750"/>
            <a:ext cx="6016625" cy="4419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445927" cy="11923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34283" y="3861917"/>
            <a:ext cx="4330623" cy="1177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14517" y="24779"/>
            <a:ext cx="2058035" cy="244475"/>
          </a:xfrm>
          <a:custGeom>
            <a:avLst/>
            <a:gdLst/>
            <a:ahLst/>
            <a:cxnLst/>
            <a:rect l="l" t="t" r="r" b="b"/>
            <a:pathLst>
              <a:path w="2058034" h="244475">
                <a:moveTo>
                  <a:pt x="2057882" y="0"/>
                </a:moveTo>
                <a:lnTo>
                  <a:pt x="0" y="0"/>
                </a:lnTo>
                <a:lnTo>
                  <a:pt x="177825" y="199834"/>
                </a:lnTo>
                <a:lnTo>
                  <a:pt x="198400" y="218629"/>
                </a:lnTo>
                <a:lnTo>
                  <a:pt x="221975" y="232500"/>
                </a:lnTo>
                <a:lnTo>
                  <a:pt x="247757" y="241087"/>
                </a:lnTo>
                <a:lnTo>
                  <a:pt x="274955" y="244030"/>
                </a:lnTo>
                <a:lnTo>
                  <a:pt x="2057882" y="244030"/>
                </a:lnTo>
                <a:lnTo>
                  <a:pt x="2057882" y="0"/>
                </a:lnTo>
                <a:close/>
              </a:path>
            </a:pathLst>
          </a:custGeom>
          <a:solidFill>
            <a:srgbClr val="D5EE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39027" y="24779"/>
            <a:ext cx="1733550" cy="244475"/>
          </a:xfrm>
          <a:custGeom>
            <a:avLst/>
            <a:gdLst/>
            <a:ahLst/>
            <a:cxnLst/>
            <a:rect l="l" t="t" r="r" b="b"/>
            <a:pathLst>
              <a:path w="1733550" h="244475">
                <a:moveTo>
                  <a:pt x="1733372" y="0"/>
                </a:moveTo>
                <a:lnTo>
                  <a:pt x="0" y="0"/>
                </a:lnTo>
                <a:lnTo>
                  <a:pt x="143116" y="190931"/>
                </a:lnTo>
                <a:lnTo>
                  <a:pt x="164290" y="213367"/>
                </a:lnTo>
                <a:lnTo>
                  <a:pt x="189441" y="230049"/>
                </a:lnTo>
                <a:lnTo>
                  <a:pt x="217527" y="240446"/>
                </a:lnTo>
                <a:lnTo>
                  <a:pt x="247510" y="244030"/>
                </a:lnTo>
                <a:lnTo>
                  <a:pt x="1733372" y="244030"/>
                </a:lnTo>
                <a:lnTo>
                  <a:pt x="1733372" y="0"/>
                </a:lnTo>
                <a:close/>
              </a:path>
            </a:pathLst>
          </a:custGeom>
          <a:solidFill>
            <a:srgbClr val="6CCE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439557" y="35283"/>
            <a:ext cx="117157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40" dirty="0">
                <a:solidFill>
                  <a:srgbClr val="003C7A"/>
                </a:solidFill>
                <a:latin typeface="Arial"/>
                <a:cs typeface="Arial"/>
              </a:rPr>
              <a:t>Sosial</a:t>
            </a:r>
            <a:r>
              <a:rPr sz="1100" b="1" spc="-145" dirty="0">
                <a:solidFill>
                  <a:srgbClr val="003C7A"/>
                </a:solidFill>
                <a:latin typeface="Arial"/>
                <a:cs typeface="Arial"/>
              </a:rPr>
              <a:t> </a:t>
            </a:r>
            <a:r>
              <a:rPr sz="1100" b="1" spc="-45" dirty="0">
                <a:solidFill>
                  <a:srgbClr val="003C7A"/>
                </a:solidFill>
                <a:latin typeface="Arial"/>
                <a:cs typeface="Arial"/>
              </a:rPr>
              <a:t>Keagamaan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32586" y="35283"/>
            <a:ext cx="10350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003C7A"/>
                </a:solidFill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12388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400" y="0"/>
                </a:lnTo>
              </a:path>
            </a:pathLst>
          </a:custGeom>
          <a:ln w="24777">
            <a:solidFill>
              <a:srgbClr val="6CCE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430263"/>
            <a:ext cx="4913398" cy="46094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 marR="5715">
              <a:lnSpc>
                <a:spcPts val="2710"/>
              </a:lnSpc>
              <a:spcBef>
                <a:spcPts val="645"/>
              </a:spcBef>
            </a:pPr>
            <a:r>
              <a:rPr spc="-95" dirty="0"/>
              <a:t>Elektabilitas </a:t>
            </a:r>
            <a:r>
              <a:rPr spc="-105" dirty="0"/>
              <a:t>Capres-Cawapres  </a:t>
            </a:r>
            <a:r>
              <a:rPr spc="-95" dirty="0"/>
              <a:t>berdasarkan </a:t>
            </a:r>
            <a:r>
              <a:rPr spc="-90" dirty="0"/>
              <a:t>Aﬁliasi</a:t>
            </a:r>
            <a:r>
              <a:rPr spc="-430" dirty="0"/>
              <a:t> </a:t>
            </a:r>
            <a:r>
              <a:rPr spc="-105" dirty="0"/>
              <a:t>Keagamaan</a:t>
            </a:r>
          </a:p>
        </p:txBody>
      </p:sp>
      <p:sp>
        <p:nvSpPr>
          <p:cNvPr id="11" name="object 11"/>
          <p:cNvSpPr/>
          <p:nvPr/>
        </p:nvSpPr>
        <p:spPr>
          <a:xfrm>
            <a:off x="3126625" y="2034768"/>
            <a:ext cx="1808162" cy="11274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32437" y="2040229"/>
            <a:ext cx="1803006" cy="11219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18700" y="3348952"/>
            <a:ext cx="1816938" cy="2283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18700" y="3617354"/>
            <a:ext cx="1816938" cy="22840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18700" y="3885768"/>
            <a:ext cx="1816938" cy="22840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18700" y="4162437"/>
            <a:ext cx="1816938" cy="22842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518480" y="3348952"/>
            <a:ext cx="1816963" cy="22838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518480" y="3617354"/>
            <a:ext cx="1816963" cy="22840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718113" y="3393094"/>
          <a:ext cx="5947409" cy="13378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2245"/>
                <a:gridCol w="1143634"/>
                <a:gridCol w="1324610"/>
                <a:gridCol w="756920"/>
              </a:tblGrid>
              <a:tr h="210540">
                <a:tc>
                  <a:txBody>
                    <a:bodyPr/>
                    <a:lstStyle/>
                    <a:p>
                      <a:pPr marL="31750">
                        <a:lnSpc>
                          <a:spcPts val="1215"/>
                        </a:lnSpc>
                      </a:pPr>
                      <a:r>
                        <a:rPr sz="1100" b="1" spc="-3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NU </a:t>
                      </a:r>
                      <a:r>
                        <a:rPr sz="110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100" spc="-23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7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Nahdliyin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5130">
                        <a:lnSpc>
                          <a:spcPts val="1205"/>
                        </a:lnSpc>
                      </a:pPr>
                      <a:r>
                        <a:rPr sz="105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56,3</a:t>
                      </a:r>
                      <a:r>
                        <a:rPr sz="1050" b="1" spc="-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b="1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105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74980" algn="r">
                        <a:lnSpc>
                          <a:spcPts val="1205"/>
                        </a:lnSpc>
                      </a:pPr>
                      <a:r>
                        <a:rPr sz="1050" b="1" spc="-2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14,9</a:t>
                      </a:r>
                      <a:r>
                        <a:rPr sz="1050" b="1" spc="-17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b="1" spc="1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05"/>
                        </a:lnSpc>
                      </a:pPr>
                      <a:r>
                        <a:rPr sz="105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11,2</a:t>
                      </a:r>
                      <a:r>
                        <a:rPr sz="1050" b="1" spc="-1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b="1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26501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100" b="1" spc="-6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Muhammadiyah </a:t>
                      </a:r>
                      <a:r>
                        <a:rPr sz="1100" i="1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/ </a:t>
                      </a:r>
                      <a:r>
                        <a:rPr sz="1100" i="1" spc="-3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di</a:t>
                      </a:r>
                      <a:r>
                        <a:rPr sz="1100" i="1" spc="-18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i="1" spc="-6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bawah </a:t>
                      </a:r>
                      <a:r>
                        <a:rPr sz="1100" i="1" spc="-7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naungannya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275" marB="0"/>
                </a:tc>
                <a:tc>
                  <a:txBody>
                    <a:bodyPr/>
                    <a:lstStyle/>
                    <a:p>
                      <a:pPr marL="44005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5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1,9</a:t>
                      </a:r>
                      <a:r>
                        <a:rPr sz="1050" b="1" spc="-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b="1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46990" marB="0"/>
                </a:tc>
                <a:tc>
                  <a:txBody>
                    <a:bodyPr/>
                    <a:lstStyle/>
                    <a:p>
                      <a:pPr marR="509905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50" b="1" spc="-2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0,8</a:t>
                      </a:r>
                      <a:r>
                        <a:rPr sz="1050" b="1" spc="-17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b="1" spc="1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46990" marB="0"/>
                </a:tc>
                <a:tc>
                  <a:txBody>
                    <a:bodyPr/>
                    <a:lstStyle/>
                    <a:p>
                      <a:pPr marR="55244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5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1,6</a:t>
                      </a:r>
                      <a:r>
                        <a:rPr sz="1050" b="1" spc="-17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b="1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46990" marB="0"/>
                </a:tc>
              </a:tr>
              <a:tr h="26501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100" b="1" spc="-6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Muslim</a:t>
                      </a:r>
                      <a:r>
                        <a:rPr sz="1100" b="1" spc="-14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(non</a:t>
                      </a:r>
                      <a:r>
                        <a:rPr sz="1100" spc="-13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3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NU</a:t>
                      </a:r>
                      <a:r>
                        <a:rPr sz="1100" spc="-14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100" spc="-13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6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Muhammadiyah</a:t>
                      </a:r>
                      <a:r>
                        <a:rPr sz="1100" spc="-14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100" spc="-13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FPI)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275" marB="0"/>
                </a:tc>
                <a:tc>
                  <a:txBody>
                    <a:bodyPr/>
                    <a:lstStyle/>
                    <a:p>
                      <a:pPr marL="44005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5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6,4</a:t>
                      </a:r>
                      <a:r>
                        <a:rPr sz="1050" b="1" spc="-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b="1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46990" marB="0"/>
                </a:tc>
                <a:tc>
                  <a:txBody>
                    <a:bodyPr/>
                    <a:lstStyle/>
                    <a:p>
                      <a:pPr marR="509905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50" b="1" spc="-2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1,6</a:t>
                      </a:r>
                      <a:r>
                        <a:rPr sz="1050" b="1" spc="-17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b="1" spc="1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46990" marB="0"/>
                </a:tc>
                <a:tc>
                  <a:txBody>
                    <a:bodyPr/>
                    <a:lstStyle/>
                    <a:p>
                      <a:pPr marR="55244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5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1,6</a:t>
                      </a:r>
                      <a:r>
                        <a:rPr sz="1050" b="1" spc="-17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b="1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46990" marB="0"/>
                </a:tc>
              </a:tr>
              <a:tr h="25820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100" b="1" spc="-6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Nasionalis </a:t>
                      </a:r>
                      <a:r>
                        <a:rPr sz="110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100" spc="-27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7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Abangan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275" marB="0"/>
                </a:tc>
                <a:tc>
                  <a:txBody>
                    <a:bodyPr/>
                    <a:lstStyle/>
                    <a:p>
                      <a:pPr marL="44005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5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1,9</a:t>
                      </a:r>
                      <a:r>
                        <a:rPr sz="1050" b="1" spc="-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b="1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46990" marB="0"/>
                </a:tc>
                <a:tc>
                  <a:txBody>
                    <a:bodyPr/>
                    <a:lstStyle/>
                    <a:p>
                      <a:pPr marR="509905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50" b="1" spc="-2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0,3</a:t>
                      </a:r>
                      <a:r>
                        <a:rPr sz="1050" b="1" spc="-17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b="1" spc="1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46990" marB="0"/>
                </a:tc>
                <a:tc>
                  <a:txBody>
                    <a:bodyPr/>
                    <a:lstStyle/>
                    <a:p>
                      <a:pPr marR="55244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5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1,6</a:t>
                      </a:r>
                      <a:r>
                        <a:rPr sz="1050" b="1" spc="-17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b="1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46990" marB="0"/>
                </a:tc>
              </a:tr>
              <a:tr h="3376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74345" marR="327660" indent="-133350">
                        <a:lnSpc>
                          <a:spcPts val="1090"/>
                        </a:lnSpc>
                        <a:spcBef>
                          <a:spcPts val="470"/>
                        </a:spcBef>
                      </a:pPr>
                      <a:r>
                        <a:rPr sz="1050" b="1" spc="-45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Undecided  </a:t>
                      </a:r>
                      <a:r>
                        <a:rPr sz="1050" b="1" spc="-50" dirty="0">
                          <a:solidFill>
                            <a:srgbClr val="003C7A"/>
                          </a:solidFill>
                          <a:latin typeface="Arial"/>
                          <a:cs typeface="Arial"/>
                        </a:rPr>
                        <a:t>Voters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5969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20" name="object 20"/>
          <p:cNvSpPr/>
          <p:nvPr/>
        </p:nvSpPr>
        <p:spPr>
          <a:xfrm>
            <a:off x="769619" y="3145650"/>
            <a:ext cx="6565900" cy="0"/>
          </a:xfrm>
          <a:custGeom>
            <a:avLst/>
            <a:gdLst/>
            <a:ahLst/>
            <a:cxnLst/>
            <a:rect l="l" t="t" r="r" b="b"/>
            <a:pathLst>
              <a:path w="6565900">
                <a:moveTo>
                  <a:pt x="0" y="0"/>
                </a:moveTo>
                <a:lnTo>
                  <a:pt x="6565836" y="0"/>
                </a:lnTo>
              </a:path>
            </a:pathLst>
          </a:custGeom>
          <a:ln w="33045">
            <a:solidFill>
              <a:srgbClr val="003C7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762000" y="1682750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Lorem Ipsum dolor sit amet consectetour</a:t>
            </a:r>
          </a:p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Lorem Ipsum dolor sit amet consectetour</a:t>
            </a:r>
          </a:p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Lorem Ipsum dolor sit amet consectetour</a:t>
            </a:r>
          </a:p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Lorem Ipsum dolor sit amet consectetour</a:t>
            </a:r>
          </a:p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Lorem Ipsum dolor sit amet consectetour</a:t>
            </a:r>
          </a:p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Lorem Ipsum dolor sit amet consectetour</a:t>
            </a:r>
          </a:p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Lorem Ipsum dolor sit amet consectetour</a:t>
            </a:r>
          </a:p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Lorem Ipsum dolor sit amet consectetour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</TotalTime>
  <Words>1525</Words>
  <Application>Microsoft Office PowerPoint</Application>
  <PresentationFormat>Custom</PresentationFormat>
  <Paragraphs>552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Slide 1</vt:lpstr>
      <vt:lpstr>METODOLOGI SURVEI</vt:lpstr>
      <vt:lpstr>Stratiﬁed Multistage  Random Sampling</vt:lpstr>
      <vt:lpstr>Quality Control</vt:lpstr>
      <vt:lpstr>GAMBARAN UMUM  RESPONDEN</vt:lpstr>
      <vt:lpstr>Slide 6</vt:lpstr>
      <vt:lpstr>SOSIAL  KEAGAMAAN</vt:lpstr>
      <vt:lpstr>Sosial Keagamaan</vt:lpstr>
      <vt:lpstr>Elektabilitas Capres-Cawapres  berdasarkan Aﬁliasi Keagamaan</vt:lpstr>
      <vt:lpstr>Sebaran Suara NU  untuk Partai Politik</vt:lpstr>
      <vt:lpstr>Media Sosial yang sering digunakan</vt:lpstr>
      <vt:lpstr>PARTAI POLITIK  DAN PEMILU</vt:lpstr>
      <vt:lpstr>Slide 13</vt:lpstr>
      <vt:lpstr>Slide 14</vt:lpstr>
      <vt:lpstr>Slide 15</vt:lpstr>
      <vt:lpstr>KAMPANYE</vt:lpstr>
      <vt:lpstr>Slide 17</vt:lpstr>
      <vt:lpstr>Slide 18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Grafis_ready</dc:title>
  <cp:lastModifiedBy>Azure</cp:lastModifiedBy>
  <cp:revision>6</cp:revision>
  <dcterms:created xsi:type="dcterms:W3CDTF">2019-01-31T15:37:06Z</dcterms:created>
  <dcterms:modified xsi:type="dcterms:W3CDTF">2019-01-31T23:17:28Z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2019-01-31T00:00:00Z</vt:filetime>
  </property>
  <property fmtid="{D5CDD505-2E9C-101B-9397-08002B2CF9AE}" pid="3" name="Creator">
    <vt:lpwstr>Adobe Illustrator CS6 (Windows)</vt:lpwstr>
  </property>
  <property fmtid="{D5CDD505-2E9C-101B-9397-08002B2CF9AE}" pid="4" name="LastSaved">
    <vt:filetime>2019-01-31T00:00:00Z</vt:filetime>
  </property>
</Properties>
</file>